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8" r:id="rId2"/>
    <p:sldMasterId id="2147483676" r:id="rId3"/>
  </p:sldMasterIdLst>
  <p:notesMasterIdLst>
    <p:notesMasterId r:id="rId18"/>
  </p:notesMasterIdLst>
  <p:handoutMasterIdLst>
    <p:handoutMasterId r:id="rId19"/>
  </p:handoutMasterIdLst>
  <p:sldIdLst>
    <p:sldId id="258" r:id="rId4"/>
    <p:sldId id="281" r:id="rId5"/>
    <p:sldId id="356" r:id="rId6"/>
    <p:sldId id="366" r:id="rId7"/>
    <p:sldId id="359" r:id="rId8"/>
    <p:sldId id="363" r:id="rId9"/>
    <p:sldId id="357" r:id="rId10"/>
    <p:sldId id="360" r:id="rId11"/>
    <p:sldId id="369" r:id="rId12"/>
    <p:sldId id="371" r:id="rId13"/>
    <p:sldId id="367" r:id="rId14"/>
    <p:sldId id="368" r:id="rId15"/>
    <p:sldId id="370" r:id="rId16"/>
    <p:sldId id="282" r:id="rId17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C83"/>
    <a:srgbClr val="83814C"/>
    <a:srgbClr val="CC4108"/>
    <a:srgbClr val="EA5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28"/>
    <p:restoredTop sz="83725" autoAdjust="0"/>
  </p:normalViewPr>
  <p:slideViewPr>
    <p:cSldViewPr snapToGrid="0" snapToObjects="1" showGuides="1">
      <p:cViewPr varScale="1">
        <p:scale>
          <a:sx n="58" d="100"/>
          <a:sy n="58" d="100"/>
        </p:scale>
        <p:origin x="84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60"/>
    </p:cViewPr>
  </p:sorterViewPr>
  <p:notesViewPr>
    <p:cSldViewPr snapToGrid="0" snapToObjects="1">
      <p:cViewPr varScale="1">
        <p:scale>
          <a:sx n="63" d="100"/>
          <a:sy n="63" d="100"/>
        </p:scale>
        <p:origin x="24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" y="9371285"/>
            <a:ext cx="6734204" cy="2885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E668DF30-D4B2-2649-B903-DC967C214059}" type="slidenum">
              <a:rPr lang="de-DE" sz="1000" smtClean="0"/>
              <a:pPr algn="ctr"/>
              <a:t>‹#›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531135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97214-381D-CF4B-8D97-67092E60BA1C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5F79-2DBC-5741-ABA3-7ACC43D8E7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16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A54D-D8C0-43FD-B99C-3C1950A2834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632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Approx.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EUR 530 million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were spent in total in 2018 as </a:t>
            </a:r>
            <a:r>
              <a:rPr lang="en-GB" sz="1200" dirty="0"/>
              <a:t>part of the ALMP offered by the PES and as part of the Ministry for the social participation and professional integration of PwD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Disability Employment Act</a:t>
            </a:r>
            <a:r>
              <a:rPr lang="en-GB" dirty="0"/>
              <a:t>: obligation to employ PwD; for each quota-place that is not filled a compensatory levy (at least EUR 257 per month) must be paid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5F79-2DBC-5741-ABA3-7ACC43D8E76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32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A54D-D8C0-43FD-B99C-3C1950A28342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894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A54D-D8C0-43FD-B99C-3C1950A2834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372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, Date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78482" y="5641975"/>
            <a:ext cx="3241964" cy="1060450"/>
          </a:xfrm>
        </p:spPr>
        <p:txBody>
          <a:bodyPr/>
          <a:lstStyle/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3554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numbered List Long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343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400" marR="0" indent="-2304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</a:lstStyle>
          <a:p>
            <a:pPr lvl="0"/>
            <a:r>
              <a:rPr lang="de-DE" dirty="0" err="1"/>
              <a:t>Unnumbered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-text </a:t>
            </a:r>
            <a:r>
              <a:rPr lang="de-DE" dirty="0" err="1"/>
              <a:t>items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</p:txBody>
      </p:sp>
    </p:spTree>
    <p:extLst>
      <p:ext uri="{BB962C8B-B14F-4D97-AF65-F5344CB8AC3E}">
        <p14:creationId xmlns:p14="http://schemas.microsoft.com/office/powerpoint/2010/main" val="67920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1527175" y="2171701"/>
            <a:ext cx="9205913" cy="309649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91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6" hasCustomPrompt="1"/>
          </p:nvPr>
        </p:nvSpPr>
        <p:spPr>
          <a:xfrm>
            <a:off x="1517650" y="2160588"/>
            <a:ext cx="9226550" cy="3108325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Image from external diagram or other image</a:t>
            </a:r>
          </a:p>
        </p:txBody>
      </p:sp>
    </p:spTree>
    <p:extLst>
      <p:ext uri="{BB962C8B-B14F-4D97-AF65-F5344CB8AC3E}">
        <p14:creationId xmlns:p14="http://schemas.microsoft.com/office/powerpoint/2010/main" val="140684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6"/>
          </p:nvPr>
        </p:nvSpPr>
        <p:spPr>
          <a:xfrm>
            <a:off x="1517650" y="2151063"/>
            <a:ext cx="9237663" cy="3138487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66909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16784" y="2150197"/>
            <a:ext cx="2971800" cy="3138776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1pPr>
            <a:lvl2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2pPr>
            <a:lvl3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5pPr>
          </a:lstStyle>
          <a:p>
            <a:pPr lvl="0"/>
            <a:r>
              <a:rPr lang="de-DE" dirty="0"/>
              <a:t>Description</a:t>
            </a:r>
            <a:endParaRPr lang="en-GB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2139950"/>
            <a:ext cx="6192838" cy="3159125"/>
          </a:xfrm>
        </p:spPr>
        <p:txBody>
          <a:bodyPr/>
          <a:lstStyle/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0139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9" name="Diagrammplatzhalter 10"/>
          <p:cNvSpPr>
            <a:spLocks noGrp="1"/>
          </p:cNvSpPr>
          <p:nvPr>
            <p:ph type="chart" sz="quarter" idx="16"/>
          </p:nvPr>
        </p:nvSpPr>
        <p:spPr>
          <a:xfrm>
            <a:off x="4603173" y="2151063"/>
            <a:ext cx="6152140" cy="3138487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Diagram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16784" y="2150197"/>
            <a:ext cx="2971800" cy="3138776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1pPr>
            <a:lvl2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2pPr>
            <a:lvl3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5pPr>
          </a:lstStyle>
          <a:p>
            <a:pPr lvl="0"/>
            <a:r>
              <a:rPr lang="de-DE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5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, Date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78482" y="5641975"/>
            <a:ext cx="3241964" cy="1060450"/>
          </a:xfrm>
        </p:spPr>
        <p:txBody>
          <a:bodyPr/>
          <a:lstStyle/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13134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904010"/>
            <a:ext cx="9247909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1485900" y="2524992"/>
            <a:ext cx="9247909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1/6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793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. Text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287000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1485900" y="1662544"/>
            <a:ext cx="9247909" cy="429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79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18173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1485900" y="2462645"/>
            <a:ext cx="9247909" cy="3491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06538" y="1350963"/>
            <a:ext cx="9217025" cy="976312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2. Start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1/3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6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, Date</a:t>
            </a:r>
          </a:p>
        </p:txBody>
      </p:sp>
      <p:sp>
        <p:nvSpPr>
          <p:cNvPr id="10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753592" y="5631584"/>
            <a:ext cx="3241964" cy="1060450"/>
          </a:xfrm>
        </p:spPr>
        <p:txBody>
          <a:bodyPr/>
          <a:lstStyle/>
          <a:p>
            <a:r>
              <a:rPr lang="en-GB" dirty="0"/>
              <a:t>Logo1</a:t>
            </a:r>
          </a:p>
        </p:txBody>
      </p:sp>
      <p:sp>
        <p:nvSpPr>
          <p:cNvPr id="11" name="Bildplatzhalter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199911" y="5628121"/>
            <a:ext cx="3241964" cy="1060450"/>
          </a:xfrm>
        </p:spPr>
        <p:txBody>
          <a:bodyPr/>
          <a:lstStyle/>
          <a:p>
            <a:r>
              <a:rPr lang="en-GB" dirty="0"/>
              <a:t>Logo2</a:t>
            </a:r>
          </a:p>
        </p:txBody>
      </p:sp>
    </p:spTree>
    <p:extLst>
      <p:ext uri="{BB962C8B-B14F-4D97-AF65-F5344CB8AC3E}">
        <p14:creationId xmlns:p14="http://schemas.microsoft.com/office/powerpoint/2010/main" val="1204874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343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655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95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8" name="Textplatzhalter 2"/>
          <p:cNvSpPr>
            <a:spLocks noGrp="1"/>
          </p:cNvSpPr>
          <p:nvPr>
            <p:ph idx="14" hasCustomPrompt="1"/>
          </p:nvPr>
        </p:nvSpPr>
        <p:spPr>
          <a:xfrm>
            <a:off x="1503219" y="4831773"/>
            <a:ext cx="9227127" cy="120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>
          <a:xfrm>
            <a:off x="1503219" y="3636818"/>
            <a:ext cx="9227127" cy="106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600"/>
              </a:lnSpc>
              <a:spcAft>
                <a:spcPts val="1500"/>
              </a:spcAft>
              <a:defRPr sz="2000" b="0" i="1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„Quotation“</a:t>
            </a:r>
          </a:p>
        </p:txBody>
      </p:sp>
    </p:spTree>
    <p:extLst>
      <p:ext uri="{BB962C8B-B14F-4D97-AF65-F5344CB8AC3E}">
        <p14:creationId xmlns:p14="http://schemas.microsoft.com/office/powerpoint/2010/main" val="1827907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numbered List Short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343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400" marR="0" indent="-2304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</a:lstStyle>
          <a:p>
            <a:pPr lvl="0"/>
            <a:r>
              <a:rPr lang="de-DE" dirty="0" err="1"/>
              <a:t>Unnumbered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095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numbered List Long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343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400" marR="0" indent="-2304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</a:lstStyle>
          <a:p>
            <a:pPr lvl="0"/>
            <a:r>
              <a:rPr lang="de-DE" dirty="0" err="1"/>
              <a:t>Unnumbered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-text </a:t>
            </a:r>
            <a:r>
              <a:rPr lang="de-DE" dirty="0" err="1"/>
              <a:t>items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</p:txBody>
      </p:sp>
    </p:spTree>
    <p:extLst>
      <p:ext uri="{BB962C8B-B14F-4D97-AF65-F5344CB8AC3E}">
        <p14:creationId xmlns:p14="http://schemas.microsoft.com/office/powerpoint/2010/main" val="116552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1527175" y="2171701"/>
            <a:ext cx="9205913" cy="309649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60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6" hasCustomPrompt="1"/>
          </p:nvPr>
        </p:nvSpPr>
        <p:spPr>
          <a:xfrm>
            <a:off x="1517650" y="2160588"/>
            <a:ext cx="9226550" cy="3108325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Image from external diagram or other image</a:t>
            </a:r>
          </a:p>
        </p:txBody>
      </p:sp>
    </p:spTree>
    <p:extLst>
      <p:ext uri="{BB962C8B-B14F-4D97-AF65-F5344CB8AC3E}">
        <p14:creationId xmlns:p14="http://schemas.microsoft.com/office/powerpoint/2010/main" val="3243685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6"/>
          </p:nvPr>
        </p:nvSpPr>
        <p:spPr>
          <a:xfrm>
            <a:off x="1517650" y="2151063"/>
            <a:ext cx="9237663" cy="3138487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409890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16784" y="2150197"/>
            <a:ext cx="2971800" cy="3138776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1pPr>
            <a:lvl2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2pPr>
            <a:lvl3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5pPr>
          </a:lstStyle>
          <a:p>
            <a:pPr lvl="0"/>
            <a:r>
              <a:rPr lang="de-DE" dirty="0"/>
              <a:t>Description</a:t>
            </a:r>
            <a:endParaRPr lang="en-GB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2139950"/>
            <a:ext cx="6192838" cy="3159125"/>
          </a:xfrm>
        </p:spPr>
        <p:txBody>
          <a:bodyPr/>
          <a:lstStyle/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2513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9" name="Diagrammplatzhalter 10"/>
          <p:cNvSpPr>
            <a:spLocks noGrp="1"/>
          </p:cNvSpPr>
          <p:nvPr>
            <p:ph type="chart" sz="quarter" idx="16"/>
          </p:nvPr>
        </p:nvSpPr>
        <p:spPr>
          <a:xfrm>
            <a:off x="4603173" y="2151063"/>
            <a:ext cx="6152140" cy="3138487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Diagram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16784" y="2150197"/>
            <a:ext cx="2971800" cy="3138776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1pPr>
            <a:lvl2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2pPr>
            <a:lvl3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5pPr>
          </a:lstStyle>
          <a:p>
            <a:pPr lvl="0"/>
            <a:r>
              <a:rPr lang="de-DE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09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1442"/>
            <a:ext cx="10515600" cy="107280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de-DE" sz="2400" kern="1200" smtClean="0">
                <a:solidFill>
                  <a:schemeClr val="tx1"/>
                </a:solidFill>
                <a:latin typeface="+mn-lt"/>
                <a:ea typeface="Ek Mukta" charset="0"/>
                <a:cs typeface="Ek Mukta" charset="0"/>
              </a:defRPr>
            </a:lvl1pPr>
            <a:lvl2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de-DE" sz="2400" kern="1200" smtClean="0">
                <a:solidFill>
                  <a:schemeClr val="tx1"/>
                </a:solidFill>
                <a:latin typeface="+mn-lt"/>
                <a:ea typeface="Ek Mukta" charset="0"/>
                <a:cs typeface="Ek Mukta" charset="0"/>
              </a:defRPr>
            </a:lvl2pPr>
            <a:lvl3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de-DE" sz="2400" kern="1200" smtClean="0">
                <a:solidFill>
                  <a:schemeClr val="tx1"/>
                </a:solidFill>
                <a:latin typeface="+mn-lt"/>
                <a:ea typeface="Ek Mukta" charset="0"/>
                <a:cs typeface="Ek Mukta" charset="0"/>
              </a:defRPr>
            </a:lvl3pPr>
            <a:lvl4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de-DE" sz="2400" kern="1200" smtClean="0">
                <a:solidFill>
                  <a:schemeClr val="tx1"/>
                </a:solidFill>
                <a:latin typeface="+mn-lt"/>
                <a:ea typeface="Ek Mukta" charset="0"/>
                <a:cs typeface="Ek Mukta" charset="0"/>
              </a:defRPr>
            </a:lvl4pPr>
            <a:lvl5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Ek Mukta" charset="0"/>
                <a:cs typeface="Ek Mukta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Ek Mukta" charset="0"/>
                <a:cs typeface="Ek Mukta" charset="0"/>
              </a:defRPr>
            </a:lvl1pPr>
            <a:lvl2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Ek Mukta" charset="0"/>
                <a:cs typeface="Ek Mukta" charset="0"/>
              </a:defRPr>
            </a:lvl2pPr>
            <a:lvl3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Ek Mukta" charset="0"/>
                <a:cs typeface="Ek Mukta" charset="0"/>
              </a:defRPr>
            </a:lvl3pPr>
            <a:lvl4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Ek Mukta" charset="0"/>
                <a:cs typeface="Ek Mukta" charset="0"/>
              </a:defRPr>
            </a:lvl4pPr>
            <a:lvl5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Ek Mukta" charset="0"/>
                <a:cs typeface="Ek Mukta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5155422" y="6291262"/>
            <a:ext cx="1511301" cy="1133476"/>
          </a:xfrm>
          <a:prstGeom prst="ellipse">
            <a:avLst/>
          </a:prstGeom>
          <a:solidFill>
            <a:srgbClr val="CC4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55422" y="6415190"/>
            <a:ext cx="1511301" cy="369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AD9A00C7-923F-9048-91FA-CB69D3011F1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10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, Date</a:t>
            </a:r>
          </a:p>
        </p:txBody>
      </p:sp>
      <p:sp>
        <p:nvSpPr>
          <p:cNvPr id="10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65517" y="5641975"/>
            <a:ext cx="2836719" cy="1060450"/>
          </a:xfrm>
        </p:spPr>
        <p:txBody>
          <a:bodyPr/>
          <a:lstStyle/>
          <a:p>
            <a:r>
              <a:rPr lang="en-GB" dirty="0"/>
              <a:t>Logo</a:t>
            </a:r>
          </a:p>
        </p:txBody>
      </p:sp>
      <p:sp>
        <p:nvSpPr>
          <p:cNvPr id="11" name="Bildplatzhalter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503215" y="5638512"/>
            <a:ext cx="2881746" cy="1060450"/>
          </a:xfrm>
        </p:spPr>
        <p:txBody>
          <a:bodyPr/>
          <a:lstStyle/>
          <a:p>
            <a:r>
              <a:rPr lang="en-GB" dirty="0"/>
              <a:t>Logo</a:t>
            </a:r>
          </a:p>
        </p:txBody>
      </p:sp>
      <p:sp>
        <p:nvSpPr>
          <p:cNvPr id="12" name="Bildplatzhalter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782791" y="5641976"/>
            <a:ext cx="2878283" cy="1060450"/>
          </a:xfrm>
        </p:spPr>
        <p:txBody>
          <a:bodyPr/>
          <a:lstStyle/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05691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904010"/>
            <a:ext cx="9247909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1485900" y="2524992"/>
            <a:ext cx="9247909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1/6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771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. Text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287000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1485900" y="1662544"/>
            <a:ext cx="9247909" cy="429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00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18173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1485900" y="2462645"/>
            <a:ext cx="9247909" cy="3491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06538" y="1350963"/>
            <a:ext cx="9217025" cy="976312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2. Start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1/3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6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343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3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95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8" name="Textplatzhalter 2"/>
          <p:cNvSpPr>
            <a:spLocks noGrp="1"/>
          </p:cNvSpPr>
          <p:nvPr>
            <p:ph idx="14" hasCustomPrompt="1"/>
          </p:nvPr>
        </p:nvSpPr>
        <p:spPr>
          <a:xfrm>
            <a:off x="1503219" y="4831773"/>
            <a:ext cx="9227127" cy="120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>
          <a:xfrm>
            <a:off x="1503219" y="3636818"/>
            <a:ext cx="9227127" cy="106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600"/>
              </a:lnSpc>
              <a:spcAft>
                <a:spcPts val="1500"/>
              </a:spcAft>
              <a:defRPr sz="2000" b="0" i="1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„Quotation“</a:t>
            </a:r>
          </a:p>
        </p:txBody>
      </p:sp>
    </p:spTree>
    <p:extLst>
      <p:ext uri="{BB962C8B-B14F-4D97-AF65-F5344CB8AC3E}">
        <p14:creationId xmlns:p14="http://schemas.microsoft.com/office/powerpoint/2010/main" val="127338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numbered List Short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343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400" marR="0" indent="-2304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</a:lstStyle>
          <a:p>
            <a:pPr lvl="0"/>
            <a:r>
              <a:rPr lang="de-DE" dirty="0" err="1"/>
              <a:t>Unnumbered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91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theme" Target="../theme/theme2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3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838200" y="1210977"/>
            <a:ext cx="10515600" cy="16776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1155546" y="0"/>
            <a:ext cx="14511453" cy="883137"/>
          </a:xfrm>
          <a:prstGeom prst="rect">
            <a:avLst/>
          </a:prstGeom>
          <a:solidFill>
            <a:srgbClr val="4D4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468" y="128574"/>
            <a:ext cx="1408176" cy="625988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-1155546" y="5177766"/>
            <a:ext cx="14511453" cy="334270"/>
          </a:xfrm>
          <a:prstGeom prst="rect">
            <a:avLst/>
          </a:prstGeom>
          <a:solidFill>
            <a:srgbClr val="4D4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639" y="5181319"/>
            <a:ext cx="6771832" cy="330717"/>
          </a:xfrm>
          <a:prstGeom prst="rect">
            <a:avLst/>
          </a:prstGeom>
        </p:spPr>
      </p:pic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>
          <a:xfrm>
            <a:off x="838200" y="3096491"/>
            <a:ext cx="10515600" cy="116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60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914400" rtl="0" eaLnBrk="1" latinLnBrk="0" hangingPunct="1">
        <a:lnSpc>
          <a:spcPts val="4000"/>
        </a:lnSpc>
        <a:spcBef>
          <a:spcPct val="0"/>
        </a:spcBef>
        <a:buNone/>
        <a:defRPr sz="3200" b="1" i="0" kern="1200" baseline="0">
          <a:solidFill>
            <a:srgbClr val="CC4108"/>
          </a:solidFill>
          <a:latin typeface="Georgia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ts val="2800"/>
        </a:lnSpc>
        <a:spcBef>
          <a:spcPts val="0"/>
        </a:spcBef>
        <a:buFontTx/>
        <a:buNone/>
        <a:defRPr sz="2400" kern="1200" baseline="0">
          <a:solidFill>
            <a:srgbClr val="4D4C83"/>
          </a:solidFill>
          <a:latin typeface="Georgia" charset="0"/>
          <a:ea typeface="+mn-ea"/>
          <a:cs typeface="+mn-cs"/>
        </a:defRPr>
      </a:lvl1pPr>
      <a:lvl2pPr marL="4572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44336" y="904010"/>
            <a:ext cx="9247909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44336" y="2524991"/>
            <a:ext cx="9247909" cy="343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-885382" y="0"/>
            <a:ext cx="14511453" cy="334270"/>
          </a:xfrm>
          <a:prstGeom prst="rect">
            <a:avLst/>
          </a:prstGeom>
          <a:solidFill>
            <a:srgbClr val="4D4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803" y="3553"/>
            <a:ext cx="6771832" cy="3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70" r:id="rId7"/>
    <p:sldLayoutId id="2147483671" r:id="rId8"/>
    <p:sldLayoutId id="2147483666" r:id="rId9"/>
    <p:sldLayoutId id="2147483672" r:id="rId10"/>
    <p:sldLayoutId id="2147483674" r:id="rId11"/>
    <p:sldLayoutId id="2147483673" r:id="rId12"/>
    <p:sldLayoutId id="2147483675" r:id="rId13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kern="1200" baseline="0">
          <a:solidFill>
            <a:srgbClr val="CC4108"/>
          </a:solidFill>
          <a:latin typeface="Georgia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spcAft>
          <a:spcPts val="1500"/>
        </a:spcAft>
        <a:buFontTx/>
        <a:buNone/>
        <a:defRPr sz="24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44336" y="904010"/>
            <a:ext cx="9247909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44336" y="2524991"/>
            <a:ext cx="9247909" cy="343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-885382" y="0"/>
            <a:ext cx="14511453" cy="334270"/>
          </a:xfrm>
          <a:prstGeom prst="rect">
            <a:avLst/>
          </a:prstGeom>
          <a:solidFill>
            <a:srgbClr val="4D4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03" y="3553"/>
            <a:ext cx="6771832" cy="3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kern="1200" baseline="0">
          <a:solidFill>
            <a:srgbClr val="CC4108"/>
          </a:solidFill>
          <a:latin typeface="Georgia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spcAft>
          <a:spcPts val="1500"/>
        </a:spcAft>
        <a:buFontTx/>
        <a:buNone/>
        <a:defRPr sz="24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euro.centre.org/publications/detail/347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image" Target="../media/image4.png"/><Relationship Id="rId6" Type="http://schemas.openxmlformats.org/officeDocument/2006/relationships/image" Target="../media/image6.sv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svg"/><Relationship Id="rId20" Type="http://schemas.openxmlformats.org/officeDocument/2006/relationships/image" Target="../media/image17.png"/><Relationship Id="rId21" Type="http://schemas.openxmlformats.org/officeDocument/2006/relationships/image" Target="../media/image29.svg"/><Relationship Id="rId22" Type="http://schemas.openxmlformats.org/officeDocument/2006/relationships/image" Target="../media/image18.png"/><Relationship Id="rId23" Type="http://schemas.openxmlformats.org/officeDocument/2006/relationships/image" Target="../media/image31.svg"/><Relationship Id="rId10" Type="http://schemas.openxmlformats.org/officeDocument/2006/relationships/image" Target="../media/image12.png"/><Relationship Id="rId11" Type="http://schemas.openxmlformats.org/officeDocument/2006/relationships/image" Target="../media/image19.svg"/><Relationship Id="rId12" Type="http://schemas.openxmlformats.org/officeDocument/2006/relationships/image" Target="../media/image13.png"/><Relationship Id="rId13" Type="http://schemas.openxmlformats.org/officeDocument/2006/relationships/image" Target="../media/image21.svg"/><Relationship Id="rId14" Type="http://schemas.openxmlformats.org/officeDocument/2006/relationships/image" Target="../media/image14.png"/><Relationship Id="rId15" Type="http://schemas.openxmlformats.org/officeDocument/2006/relationships/image" Target="../media/image23.svg"/><Relationship Id="rId16" Type="http://schemas.openxmlformats.org/officeDocument/2006/relationships/image" Target="../media/image15.png"/><Relationship Id="rId17" Type="http://schemas.openxmlformats.org/officeDocument/2006/relationships/image" Target="../media/image25.svg"/><Relationship Id="rId18" Type="http://schemas.openxmlformats.org/officeDocument/2006/relationships/image" Target="../media/image16.png"/><Relationship Id="rId19" Type="http://schemas.openxmlformats.org/officeDocument/2006/relationships/image" Target="../media/image27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11.svg"/><Relationship Id="rId4" Type="http://schemas.openxmlformats.org/officeDocument/2006/relationships/image" Target="../media/image9.png"/><Relationship Id="rId5" Type="http://schemas.openxmlformats.org/officeDocument/2006/relationships/image" Target="../media/image13.svg"/><Relationship Id="rId6" Type="http://schemas.openxmlformats.org/officeDocument/2006/relationships/image" Target="../media/image10.png"/><Relationship Id="rId7" Type="http://schemas.openxmlformats.org/officeDocument/2006/relationships/image" Target="../media/image15.sv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Fostering labour market integration of persons with disabilities by partnerships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Results of current research activities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Anette Scoppetta, Deputy Director and Head of Work and Welfare Programme</a:t>
            </a:r>
          </a:p>
        </p:txBody>
      </p:sp>
    </p:spTree>
    <p:extLst>
      <p:ext uri="{BB962C8B-B14F-4D97-AF65-F5344CB8AC3E}">
        <p14:creationId xmlns:p14="http://schemas.microsoft.com/office/powerpoint/2010/main" val="88817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656BB59-6E6D-F74F-AB35-DB2BA105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04" y="904010"/>
            <a:ext cx="9848706" cy="1257300"/>
          </a:xfrm>
        </p:spPr>
        <p:txBody>
          <a:bodyPr>
            <a:norm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Example </a:t>
            </a:r>
            <a:br>
              <a:rPr lang="en-GB" dirty="0">
                <a:latin typeface="Georgia" panose="02040502050405020303" pitchFamily="18" charset="0"/>
              </a:rPr>
            </a:br>
            <a:r>
              <a:rPr lang="en-GB" dirty="0">
                <a:latin typeface="Georgia" panose="02040502050405020303" pitchFamily="18" charset="0"/>
              </a:rPr>
              <a:t>Malta</a:t>
            </a:r>
            <a:endParaRPr lang="en-GB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C4962C-9BC6-4529-8E88-DC2CB5DAC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F9782A2-3E3E-7840-AFD8-D12C8C942A76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11C73C90-F17E-4F94-96CC-D48BE78389B4}"/>
              </a:ext>
            </a:extLst>
          </p:cNvPr>
          <p:cNvSpPr txBox="1"/>
          <p:nvPr/>
        </p:nvSpPr>
        <p:spPr>
          <a:xfrm>
            <a:off x="7296343" y="6271058"/>
            <a:ext cx="375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Scoppetta, </a:t>
            </a:r>
            <a:r>
              <a:rPr lang="en-GB" dirty="0" err="1"/>
              <a:t>Davern</a:t>
            </a:r>
            <a:r>
              <a:rPr lang="en-GB" dirty="0"/>
              <a:t> &amp; Geyer (2019)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AE0DDD9B-3A63-4FD1-8CE1-3C03CB2AF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77044"/>
              </p:ext>
            </p:extLst>
          </p:nvPr>
        </p:nvGraphicFramePr>
        <p:xfrm>
          <a:off x="3474720" y="565265"/>
          <a:ext cx="8096597" cy="5488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775">
                  <a:extLst>
                    <a:ext uri="{9D8B030D-6E8A-4147-A177-3AD203B41FA5}">
                      <a16:colId xmlns:a16="http://schemas.microsoft.com/office/drawing/2014/main" xmlns="" val="229517816"/>
                    </a:ext>
                  </a:extLst>
                </a:gridCol>
                <a:gridCol w="6572822">
                  <a:extLst>
                    <a:ext uri="{9D8B030D-6E8A-4147-A177-3AD203B41FA5}">
                      <a16:colId xmlns:a16="http://schemas.microsoft.com/office/drawing/2014/main" xmlns="" val="2934382862"/>
                    </a:ext>
                  </a:extLst>
                </a:gridCol>
              </a:tblGrid>
              <a:tr h="358669"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13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effectLst/>
                        </a:rPr>
                        <a:t>Job-carving for jobseekers with disabilities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134" marT="0" marB="0"/>
                </a:tc>
                <a:extLst>
                  <a:ext uri="{0D108BD9-81ED-4DB2-BD59-A6C34878D82A}">
                    <a16:rowId xmlns:a16="http://schemas.microsoft.com/office/drawing/2014/main" xmlns="" val="674826237"/>
                  </a:ext>
                </a:extLst>
              </a:tr>
              <a:tr h="38818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Country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1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2400">
                          <a:effectLst/>
                        </a:rPr>
                        <a:t>Malta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134" marT="0" marB="0"/>
                </a:tc>
                <a:extLst>
                  <a:ext uri="{0D108BD9-81ED-4DB2-BD59-A6C34878D82A}">
                    <a16:rowId xmlns:a16="http://schemas.microsoft.com/office/drawing/2014/main" xmlns="" val="3817458008"/>
                  </a:ext>
                </a:extLst>
              </a:tr>
              <a:tr h="144271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Rationale 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13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effectLst/>
                        </a:rPr>
                        <a:t>Enforcement of the 2% employment quota for PwD and the gap between the “requirements” of existing vacancies and the “preparedness” of the disabled jobseeker, job-carving was adopted.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134" marT="0" marB="0"/>
                </a:tc>
                <a:extLst>
                  <a:ext uri="{0D108BD9-81ED-4DB2-BD59-A6C34878D82A}">
                    <a16:rowId xmlns:a16="http://schemas.microsoft.com/office/drawing/2014/main" xmlns="" val="1815804925"/>
                  </a:ext>
                </a:extLst>
              </a:tr>
              <a:tr h="1764485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effectLst/>
                        </a:rPr>
                        <a:t>Aims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13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</a:rPr>
                        <a:t>Increase the labour market integration of jobseekers with disabilities; and 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</a:rPr>
                        <a:t>Change the perspective of employers on the employment of people with disabilities.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134" marT="0" marB="0"/>
                </a:tc>
                <a:extLst>
                  <a:ext uri="{0D108BD9-81ED-4DB2-BD59-A6C34878D82A}">
                    <a16:rowId xmlns:a16="http://schemas.microsoft.com/office/drawing/2014/main" xmlns="" val="3056171362"/>
                  </a:ext>
                </a:extLst>
              </a:tr>
              <a:tr h="1434674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effectLst/>
                        </a:rPr>
                        <a:t>Impact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134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Symbol" panose="05050102010706020507" pitchFamily="18" charset="2"/>
                        <a:buNone/>
                      </a:pPr>
                      <a:r>
                        <a:rPr lang="en-GB" sz="2400" dirty="0">
                          <a:effectLst/>
                        </a:rPr>
                        <a:t>As of April 2018, it was possible to create 278 jobs suitable to the jobseekers with disabilities by making use of the job-carving approach.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134" marT="0" marB="0"/>
                </a:tc>
                <a:extLst>
                  <a:ext uri="{0D108BD9-81ED-4DB2-BD59-A6C34878D82A}">
                    <a16:rowId xmlns:a16="http://schemas.microsoft.com/office/drawing/2014/main" xmlns="" val="134608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52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656BB59-6E6D-F74F-AB35-DB2BA105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04" y="904010"/>
            <a:ext cx="9848706" cy="1257300"/>
          </a:xfrm>
        </p:spPr>
        <p:txBody>
          <a:bodyPr>
            <a:norm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Policy &amp; practice</a:t>
            </a:r>
            <a:endParaRPr lang="en-GB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C4962C-9BC6-4529-8E88-DC2CB5DAC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F9782A2-3E3E-7840-AFD8-D12C8C942A76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xmlns="" id="{53C46BD4-ABC7-4E76-A7EC-BD1C06E7439B}"/>
              </a:ext>
            </a:extLst>
          </p:cNvPr>
          <p:cNvSpPr txBox="1">
            <a:spLocks/>
          </p:cNvSpPr>
          <p:nvPr/>
        </p:nvSpPr>
        <p:spPr>
          <a:xfrm>
            <a:off x="885103" y="2211821"/>
            <a:ext cx="9247909" cy="3746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2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Policy and practice solutions should:</a:t>
            </a: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Target at </a:t>
            </a:r>
            <a:r>
              <a:rPr lang="en-GB" sz="2000" b="1" dirty="0">
                <a:solidFill>
                  <a:srgbClr val="CC4108"/>
                </a:solidFill>
                <a:latin typeface="Calibri" charset="0"/>
              </a:rPr>
              <a:t>inclusion into society </a:t>
            </a:r>
            <a:r>
              <a:rPr lang="en-GB" sz="2000" dirty="0"/>
              <a:t>(not primarily </a:t>
            </a:r>
            <a:br>
              <a:rPr lang="en-GB" sz="2000" dirty="0"/>
            </a:br>
            <a:r>
              <a:rPr lang="en-GB" sz="2000" dirty="0"/>
              <a:t>economic/labour market inclusion) </a:t>
            </a: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Include </a:t>
            </a:r>
            <a:r>
              <a:rPr lang="en-GB" sz="2000" b="1" dirty="0">
                <a:solidFill>
                  <a:srgbClr val="CC4108"/>
                </a:solidFill>
                <a:latin typeface="Calibri" charset="0"/>
              </a:rPr>
              <a:t>long-term perspectives </a:t>
            </a:r>
            <a:r>
              <a:rPr lang="en-GB" sz="2000" dirty="0"/>
              <a:t>(over various phases </a:t>
            </a:r>
            <a:br>
              <a:rPr lang="en-GB" sz="2000" dirty="0"/>
            </a:br>
            <a:r>
              <a:rPr lang="en-GB" sz="2000" dirty="0"/>
              <a:t>of life, intergenerational, taking into account the life-course perspective)</a:t>
            </a: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Follow a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CC4108"/>
                </a:solidFill>
                <a:latin typeface="Calibri" charset="0"/>
              </a:rPr>
              <a:t>preventive approach </a:t>
            </a:r>
            <a:r>
              <a:rPr lang="en-GB" sz="2000" dirty="0"/>
              <a:t>(from indicated to universal)</a:t>
            </a: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Include the </a:t>
            </a:r>
            <a:r>
              <a:rPr lang="en-GB" sz="2000" b="1" dirty="0">
                <a:solidFill>
                  <a:srgbClr val="CC4108"/>
                </a:solidFill>
                <a:latin typeface="Calibri" charset="0"/>
              </a:rPr>
              <a:t>family perspective </a:t>
            </a:r>
            <a:r>
              <a:rPr lang="en-GB" sz="2000" dirty="0"/>
              <a:t>of the PwD</a:t>
            </a: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Look at the </a:t>
            </a:r>
            <a:r>
              <a:rPr lang="en-GB" sz="2000" b="1" dirty="0">
                <a:solidFill>
                  <a:srgbClr val="CC4108"/>
                </a:solidFill>
              </a:rPr>
              <a:t>quality and sustainability of jobs </a:t>
            </a:r>
            <a:r>
              <a:rPr lang="en-GB" sz="2000" dirty="0"/>
              <a:t>created and filled by PwD</a:t>
            </a: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B</a:t>
            </a:r>
            <a:r>
              <a:rPr lang="en-GB" sz="2000" dirty="0"/>
              <a:t>e embedded in </a:t>
            </a:r>
            <a:r>
              <a:rPr lang="en-GB" sz="2000" b="1" dirty="0">
                <a:solidFill>
                  <a:srgbClr val="CC4108"/>
                </a:solidFill>
                <a:latin typeface="Calibri" charset="0"/>
              </a:rPr>
              <a:t>cooperative settings …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D2D357C-026B-4E9F-833D-C6A637553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89" y="766624"/>
            <a:ext cx="3303307" cy="289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5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02C6-5CF1-4D4D-91D1-70AB5723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04010"/>
            <a:ext cx="9247909" cy="714928"/>
          </a:xfrm>
        </p:spPr>
        <p:txBody>
          <a:bodyPr>
            <a:normAutofit/>
          </a:bodyPr>
          <a:lstStyle/>
          <a:p>
            <a:r>
              <a:rPr lang="en-GB" dirty="0"/>
              <a:t>Conclusions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81EAB1-80F3-4DEB-BB41-F6D99B22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993692"/>
            <a:ext cx="9951595" cy="41577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r>
              <a:rPr lang="en-GB" sz="1800" b="1" dirty="0">
                <a:solidFill>
                  <a:srgbClr val="CC4108"/>
                </a:solidFill>
              </a:rPr>
              <a:t>What partnerships?</a:t>
            </a:r>
            <a:endParaRPr lang="en-GB" sz="1800" dirty="0">
              <a:latin typeface="+mn-lt"/>
            </a:endParaRP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1800" i="1" dirty="0">
                <a:latin typeface="+mn-lt"/>
              </a:rPr>
              <a:t>Well-functioning multi-level governance arrangements </a:t>
            </a:r>
            <a:r>
              <a:rPr lang="en-GB" sz="1800" dirty="0">
                <a:latin typeface="+mn-lt"/>
              </a:rPr>
              <a:t>between public, private and civil society institutions are </a:t>
            </a:r>
            <a:r>
              <a:rPr lang="en-GB" sz="1800" b="1" dirty="0">
                <a:solidFill>
                  <a:srgbClr val="CC4108"/>
                </a:solidFill>
              </a:rPr>
              <a:t>rarely found </a:t>
            </a:r>
            <a:r>
              <a:rPr lang="en-GB" sz="1800" dirty="0">
                <a:latin typeface="+mn-lt"/>
              </a:rPr>
              <a:t>but are a </a:t>
            </a:r>
            <a:r>
              <a:rPr lang="en-GB" sz="1800" b="1" dirty="0">
                <a:solidFill>
                  <a:srgbClr val="CC4108"/>
                </a:solidFill>
              </a:rPr>
              <a:t>key for success </a:t>
            </a:r>
            <a:r>
              <a:rPr lang="en-GB" sz="1800" dirty="0">
                <a:latin typeface="+mn-lt"/>
              </a:rPr>
              <a:t>in the integration of PwD into the labour market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endParaRPr lang="en-GB" sz="18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r>
              <a:rPr lang="en-GB" sz="1800" b="1" dirty="0">
                <a:solidFill>
                  <a:srgbClr val="CC4108"/>
                </a:solidFill>
                <a:latin typeface="+mn-lt"/>
              </a:rPr>
              <a:t>R</a:t>
            </a:r>
            <a:r>
              <a:rPr lang="en-GB" sz="1800" b="1" dirty="0">
                <a:solidFill>
                  <a:srgbClr val="CC4108"/>
                </a:solidFill>
              </a:rPr>
              <a:t>ole of social partners? </a:t>
            </a:r>
            <a:endParaRPr lang="en-GB" sz="1800" dirty="0">
              <a:latin typeface="+mn-lt"/>
            </a:endParaRP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Partnerships between actors and especially with social partners are core within the Structural funds, such as the </a:t>
            </a:r>
            <a:r>
              <a:rPr lang="en-GB" sz="1800" b="1" dirty="0">
                <a:solidFill>
                  <a:srgbClr val="CC4108"/>
                </a:solidFill>
              </a:rPr>
              <a:t>ESF/European Social Fund </a:t>
            </a:r>
            <a:r>
              <a:rPr lang="en-GB" sz="1800" dirty="0">
                <a:latin typeface="+mn-lt"/>
              </a:rPr>
              <a:t>and thus need to be used for the benefit of PwD. </a:t>
            </a: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Policy measures such as Job Carving &amp; Job Crafting  and partnership programmes such as the TEPs in Austria should be developed </a:t>
            </a:r>
            <a:r>
              <a:rPr lang="en-GB" sz="1800" b="1" dirty="0">
                <a:solidFill>
                  <a:srgbClr val="CC4108"/>
                </a:solidFill>
              </a:rPr>
              <a:t>together with all relevant actors</a:t>
            </a:r>
            <a:r>
              <a:rPr lang="en-GB" sz="1800" dirty="0">
                <a:latin typeface="+mn-lt"/>
              </a:rPr>
              <a:t>, such as the individuals and their family, the enterprise, the social partners, the public donor, NGOs, etc. 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endParaRPr lang="en-GB" sz="1800" b="1" dirty="0">
              <a:solidFill>
                <a:srgbClr val="CC4108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r>
              <a:rPr lang="en-GB" sz="1800" b="1" dirty="0">
                <a:solidFill>
                  <a:srgbClr val="CC4108"/>
                </a:solidFill>
                <a:latin typeface="+mn-lt"/>
              </a:rPr>
              <a:t>E</a:t>
            </a:r>
            <a:r>
              <a:rPr lang="en-GB" sz="1800" b="1" dirty="0">
                <a:solidFill>
                  <a:srgbClr val="CC4108"/>
                </a:solidFill>
              </a:rPr>
              <a:t>xamples of cooperation? </a:t>
            </a: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Job Carving and Crafting in Malta, Belgium, etc as well as Austrian TEPs, but also Belgium and Irish partnership approaches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5AB4C3-E314-4FF5-9EE8-F1DB04931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32275F9D-69DD-7A4A-92BD-06981DDF6E62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8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02C6-5CF1-4D4D-91D1-70AB5723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04010"/>
            <a:ext cx="9247909" cy="714928"/>
          </a:xfrm>
        </p:spPr>
        <p:txBody>
          <a:bodyPr>
            <a:normAutofit/>
          </a:bodyPr>
          <a:lstStyle/>
          <a:p>
            <a:r>
              <a:rPr lang="en-GB" dirty="0"/>
              <a:t>References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81EAB1-80F3-4DEB-BB41-F6D99B22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993692"/>
            <a:ext cx="9951595" cy="39602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r>
              <a:rPr lang="en-GB" dirty="0">
                <a:latin typeface="+mn-lt"/>
              </a:rPr>
              <a:t>BMSGPK (2020). Covid-19 Social Situation Analysis in Austria. Chapter “People with Disabilities” written by Anette Scoppetta. Vienna: BMSGPK, p. 234-257.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r>
              <a:rPr lang="en-GB" dirty="0"/>
              <a:t>Scoppetta, A. (2020). PES Services for employers: Focussing on competences of persons with disabilities is key for success. Peer Country Comments Paper - Austria for the Peer review on “Employer service delivery”. Mutual Learning Programme (on behalf of the EC/DG </a:t>
            </a:r>
            <a:r>
              <a:rPr lang="en-GB" dirty="0" err="1"/>
              <a:t>Empl</a:t>
            </a:r>
            <a:r>
              <a:rPr lang="en-GB" dirty="0"/>
              <a:t>; In collaboration with ICF).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endParaRPr lang="en-GB" dirty="0"/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r>
              <a:rPr lang="en-GB" dirty="0"/>
              <a:t>Scoppetta, A., </a:t>
            </a:r>
            <a:r>
              <a:rPr lang="en-GB" dirty="0" err="1"/>
              <a:t>Davern</a:t>
            </a:r>
            <a:r>
              <a:rPr lang="en-GB" dirty="0"/>
              <a:t>, E. &amp; Geyer, L. (2019), </a:t>
            </a:r>
            <a:r>
              <a:rPr lang="en-GB" i="1" dirty="0">
                <a:hlinkClick r:id="rId3"/>
              </a:rPr>
              <a:t>Job carving and job crafting</a:t>
            </a:r>
            <a:r>
              <a:rPr lang="en-GB" dirty="0">
                <a:hlinkClick r:id="rId3"/>
              </a:rPr>
              <a:t>.</a:t>
            </a:r>
            <a:r>
              <a:rPr lang="en-GB" dirty="0"/>
              <a:t> European Commission. ESF Transnational Platform. Brussels: European Commission, DG Employment, Social Affairs and Inclusion.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r>
              <a:rPr lang="en-GB" dirty="0">
                <a:latin typeface="+mn-lt"/>
              </a:rPr>
              <a:t>Scoppetta, A. Successful partnerships in delivering public employment services - Analytical Paper for DG Employment, Social Affairs and Inclusion, PES to PES Dialogue, The European Commission Mutual Learning Programme for Public Employment Services: Brussels, Belgium, 2013. 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endParaRPr lang="en-GB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5AB4C3-E314-4FF5-9EE8-F1DB04931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32275F9D-69DD-7A4A-92BD-06981DDF6E62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50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4FCA59B8-A762-4C07-AED1-B6E58F4CE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9294"/>
            <a:ext cx="9144000" cy="1016988"/>
          </a:xfrm>
        </p:spPr>
        <p:txBody>
          <a:bodyPr/>
          <a:lstStyle/>
          <a:p>
            <a:r>
              <a:rPr lang="en-US" dirty="0"/>
              <a:t>Thank you very much for your attention!</a:t>
            </a:r>
            <a:endParaRPr lang="de-AT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9B0A49D7-D0BC-4219-9F34-C078A7D55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3259166"/>
            <a:ext cx="5486400" cy="847321"/>
          </a:xfrm>
        </p:spPr>
        <p:txBody>
          <a:bodyPr>
            <a:noAutofit/>
          </a:bodyPr>
          <a:lstStyle/>
          <a:p>
            <a:r>
              <a:rPr lang="de-DE" sz="2000" dirty="0" err="1"/>
              <a:t>scoppetta</a:t>
            </a:r>
            <a:r>
              <a:rPr lang="en-US" sz="2000" dirty="0"/>
              <a:t>@euro.centre.org</a:t>
            </a:r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4" name="Bild 8">
            <a:extLst>
              <a:ext uri="{FF2B5EF4-FFF2-40B4-BE49-F238E27FC236}">
                <a16:creationId xmlns:a16="http://schemas.microsoft.com/office/drawing/2014/main" xmlns="" id="{E89EAF4B-EC17-40CC-A39E-864739604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07" y="2161310"/>
            <a:ext cx="5231068" cy="38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4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02C6-5CF1-4D4D-91D1-70AB5723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04010"/>
            <a:ext cx="9247909" cy="714928"/>
          </a:xfrm>
        </p:spPr>
        <p:txBody>
          <a:bodyPr>
            <a:normAutofit/>
          </a:bodyPr>
          <a:lstStyle/>
          <a:p>
            <a:r>
              <a:rPr lang="en-GB" dirty="0"/>
              <a:t>Key questions of the day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81EAB1-80F3-4DEB-BB41-F6D99B22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993692"/>
            <a:ext cx="9951595" cy="396029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2900" b="1" dirty="0">
                <a:solidFill>
                  <a:srgbClr val="CC4108"/>
                </a:solidFill>
              </a:rPr>
              <a:t>What partnerships </a:t>
            </a:r>
            <a:r>
              <a:rPr lang="en-GB" sz="2900" dirty="0">
                <a:latin typeface="+mn-lt"/>
              </a:rPr>
              <a:t>can be harnessed to facilitate labour market integration of people with disabilities?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2900" dirty="0">
                <a:latin typeface="+mn-lt"/>
              </a:rPr>
              <a:t>How could the </a:t>
            </a:r>
            <a:r>
              <a:rPr lang="en-GB" sz="2900" b="1" dirty="0">
                <a:solidFill>
                  <a:srgbClr val="CC4108"/>
                </a:solidFill>
              </a:rPr>
              <a:t>role of social partners </a:t>
            </a:r>
            <a:r>
              <a:rPr lang="en-GB" sz="2900" dirty="0">
                <a:latin typeface="+mn-lt"/>
              </a:rPr>
              <a:t>be enhanced in labour market integration of people with disabilities and people returning to work after or with chronic diseases?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2900" dirty="0">
                <a:latin typeface="+mn-lt"/>
              </a:rPr>
              <a:t>What </a:t>
            </a:r>
            <a:r>
              <a:rPr lang="en-GB" sz="2900" b="1" dirty="0">
                <a:solidFill>
                  <a:srgbClr val="CC4108"/>
                </a:solidFill>
              </a:rPr>
              <a:t>examples of cooperation </a:t>
            </a:r>
            <a:r>
              <a:rPr lang="en-GB" sz="2900" dirty="0">
                <a:latin typeface="+mn-lt"/>
              </a:rPr>
              <a:t>between different levels of implementation and practice, knowledge sharing and policy making, ranging from local, enterprise, sectoral, national, or EU levels can serve as inspiration across different EU contexts?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</a:pPr>
            <a:r>
              <a:rPr lang="en-GB" dirty="0">
                <a:latin typeface="+mn-lt"/>
              </a:rPr>
              <a:t>My answers to the key questions derive mainly from the following research &amp; applied science projects: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</a:pPr>
            <a:endParaRPr lang="en-GB" dirty="0"/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dirty="0"/>
              <a:t>CoP Employment, Education and Skills (former Employment Thematic Network) of the ESF Transnational Cooperation Platform (2017-today)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dirty="0"/>
              <a:t>Peer review “Employer Service Delivery” (26-28 October 2020, virtual; hosted by The Netherlands)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dirty="0"/>
              <a:t>Social Situation Analysis in Austria with focus on impact of governmental measures on persons with disabilities as response to the COVID-19 pandemic (6/2020-8/2020)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dirty="0"/>
              <a:t>Austrian TEPs (past Austrian partnerships 2000-2014)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5AB4C3-E314-4FF5-9EE8-F1DB04931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32275F9D-69DD-7A4A-92BD-06981DDF6E62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013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656BB59-6E6D-F74F-AB35-DB2BA105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04" y="904010"/>
            <a:ext cx="9848706" cy="1257300"/>
          </a:xfrm>
        </p:spPr>
        <p:txBody>
          <a:bodyPr>
            <a:norm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Situation in Austria as example</a:t>
            </a:r>
            <a:endParaRPr lang="en-GB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C4962C-9BC6-4529-8E88-DC2CB5DAC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F9782A2-3E3E-7840-AFD8-D12C8C942A76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xmlns="" id="{53C46BD4-ABC7-4E76-A7EC-BD1C06E7439B}"/>
              </a:ext>
            </a:extLst>
          </p:cNvPr>
          <p:cNvSpPr txBox="1">
            <a:spLocks/>
          </p:cNvSpPr>
          <p:nvPr/>
        </p:nvSpPr>
        <p:spPr>
          <a:xfrm>
            <a:off x="753360" y="2045713"/>
            <a:ext cx="9247909" cy="1939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2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b="1" dirty="0">
                <a:solidFill>
                  <a:srgbClr val="CC4108"/>
                </a:solidFill>
              </a:rPr>
              <a:t>18,4% </a:t>
            </a:r>
            <a:r>
              <a:rPr lang="en-GB" sz="2200" dirty="0"/>
              <a:t>of the Austrian resident population live with a disability (2015)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b="1" dirty="0">
                <a:solidFill>
                  <a:srgbClr val="CC4108"/>
                </a:solidFill>
              </a:rPr>
              <a:t>Increase</a:t>
            </a:r>
            <a:r>
              <a:rPr lang="en-GB" sz="2200" dirty="0"/>
              <a:t> of registered PwD and persons with health-related placement handicaps and increase of unemployment rate of PwD (2018: 8.0%; general unemployment rate 2018: 4.9%)</a:t>
            </a:r>
            <a:endParaRPr lang="en-GB" sz="2200" b="1" dirty="0">
              <a:solidFill>
                <a:srgbClr val="CC4108"/>
              </a:solidFill>
            </a:endParaRP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The </a:t>
            </a:r>
            <a:r>
              <a:rPr lang="en-GB" sz="2200" b="1" dirty="0">
                <a:solidFill>
                  <a:srgbClr val="CC4108"/>
                </a:solidFill>
              </a:rPr>
              <a:t>share of registered unemployed </a:t>
            </a:r>
            <a:r>
              <a:rPr lang="en-GB" sz="2200" dirty="0"/>
              <a:t>with health-related employment limitations of all registered unemployed was </a:t>
            </a:r>
            <a:r>
              <a:rPr lang="en-GB" sz="2200" b="1" dirty="0">
                <a:solidFill>
                  <a:srgbClr val="CC4108"/>
                </a:solidFill>
              </a:rPr>
              <a:t>24% </a:t>
            </a:r>
            <a:r>
              <a:rPr lang="en-GB" sz="2200" dirty="0"/>
              <a:t>in 2018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endParaRPr lang="en-GB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</a:pPr>
            <a:endParaRPr lang="en-GB" sz="2200" dirty="0"/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endParaRPr lang="en-GB" sz="2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5DE349C7-11EB-475E-8009-B5CA479EB439}"/>
              </a:ext>
            </a:extLst>
          </p:cNvPr>
          <p:cNvSpPr txBox="1"/>
          <p:nvPr/>
        </p:nvSpPr>
        <p:spPr>
          <a:xfrm>
            <a:off x="1420455" y="5911217"/>
            <a:ext cx="90203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C41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sz="2000" b="1" dirty="0">
                <a:solidFill>
                  <a:srgbClr val="CC4108"/>
                </a:solidFill>
              </a:rPr>
              <a:t>Pandemic as amplifier of existing problems and as trigger of new problems</a:t>
            </a:r>
          </a:p>
          <a:p>
            <a:endParaRPr lang="en-GB" dirty="0"/>
          </a:p>
        </p:txBody>
      </p:sp>
      <p:pic>
        <p:nvPicPr>
          <p:cNvPr id="3" name="Graphic 9" descr="Exponential Graph">
            <a:extLst>
              <a:ext uri="{FF2B5EF4-FFF2-40B4-BE49-F238E27FC236}">
                <a16:creationId xmlns:a16="http://schemas.microsoft.com/office/drawing/2014/main" xmlns="" id="{F56CB732-4524-430C-A9CE-A8BE95C43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69524" y="1940500"/>
            <a:ext cx="2149932" cy="2149932"/>
          </a:xfrm>
          <a:prstGeom prst="rect">
            <a:avLst/>
          </a:prstGeom>
        </p:spPr>
      </p:pic>
      <p:pic>
        <p:nvPicPr>
          <p:cNvPr id="5" name="Graphic 11" descr="Warning">
            <a:extLst>
              <a:ext uri="{FF2B5EF4-FFF2-40B4-BE49-F238E27FC236}">
                <a16:creationId xmlns:a16="http://schemas.microsoft.com/office/drawing/2014/main" xmlns="" id="{3E7F1C0D-91EE-4C7F-9F93-223FCC91E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06673" y="4052970"/>
            <a:ext cx="1981525" cy="19815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B41F2D4D-2060-44CB-92E5-2D266A4990C0}"/>
              </a:ext>
            </a:extLst>
          </p:cNvPr>
          <p:cNvSpPr txBox="1"/>
          <p:nvPr/>
        </p:nvSpPr>
        <p:spPr>
          <a:xfrm>
            <a:off x="3774416" y="4162956"/>
            <a:ext cx="739832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1800" dirty="0"/>
              <a:t>PwD </a:t>
            </a:r>
            <a:r>
              <a:rPr lang="en-GB" sz="1800" b="1" dirty="0">
                <a:solidFill>
                  <a:srgbClr val="CC4108"/>
                </a:solidFill>
              </a:rPr>
              <a:t>did not benefit</a:t>
            </a:r>
            <a:r>
              <a:rPr lang="en-GB" sz="1800" dirty="0"/>
              <a:t> from the </a:t>
            </a:r>
            <a:r>
              <a:rPr lang="en-GB" sz="1800" b="1" dirty="0">
                <a:solidFill>
                  <a:srgbClr val="CC4108"/>
                </a:solidFill>
              </a:rPr>
              <a:t>recovering of the 2009 crisis </a:t>
            </a:r>
            <a:r>
              <a:rPr lang="en-GB" sz="1800" dirty="0"/>
              <a:t>of the labour market (</a:t>
            </a:r>
            <a:r>
              <a:rPr lang="en-GB" sz="1800" b="1" dirty="0">
                <a:solidFill>
                  <a:srgbClr val="CC4108"/>
                </a:solidFill>
              </a:rPr>
              <a:t>women</a:t>
            </a:r>
            <a:r>
              <a:rPr lang="en-GB" sz="1800" dirty="0"/>
              <a:t> are still more heavily affected by the situation than men)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1800" dirty="0"/>
              <a:t>PwD are </a:t>
            </a:r>
            <a:r>
              <a:rPr lang="en-GB" sz="1800" b="1" dirty="0">
                <a:solidFill>
                  <a:srgbClr val="CC4108"/>
                </a:solidFill>
              </a:rPr>
              <a:t>heavily effected by COVID-19 </a:t>
            </a:r>
            <a:r>
              <a:rPr lang="en-GB" sz="1800" dirty="0"/>
              <a:t>(only emergency operation of services; it took its time to set specific measures for them e.g. exemption of  the rule for wearing protective masks)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86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656BB59-6E6D-F74F-AB35-DB2BA105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04" y="904010"/>
            <a:ext cx="9848706" cy="1257300"/>
          </a:xfrm>
        </p:spPr>
        <p:txBody>
          <a:bodyPr>
            <a:normAutofit/>
          </a:bodyPr>
          <a:lstStyle/>
          <a:p>
            <a:r>
              <a:rPr lang="en-GB">
                <a:latin typeface="Georgia" panose="02040502050405020303" pitchFamily="18" charset="0"/>
              </a:rPr>
              <a:t>Institutional challences faced</a:t>
            </a:r>
            <a:endParaRPr lang="en-GB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C4962C-9BC6-4529-8E88-DC2CB5DAC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F9782A2-3E3E-7840-AFD8-D12C8C942A76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xmlns="" id="{53C46BD4-ABC7-4E76-A7EC-BD1C06E7439B}"/>
              </a:ext>
            </a:extLst>
          </p:cNvPr>
          <p:cNvSpPr txBox="1">
            <a:spLocks/>
          </p:cNvSpPr>
          <p:nvPr/>
        </p:nvSpPr>
        <p:spPr>
          <a:xfrm>
            <a:off x="885103" y="2002304"/>
            <a:ext cx="9247909" cy="3746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2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b="1" dirty="0">
                <a:solidFill>
                  <a:srgbClr val="CC4108"/>
                </a:solidFill>
              </a:rPr>
              <a:t>Shared public responsibility </a:t>
            </a:r>
            <a:r>
              <a:rPr lang="en-GB" sz="2200" dirty="0"/>
              <a:t>in </a:t>
            </a:r>
            <a:r>
              <a:rPr lang="en-GB" sz="2200" b="1" dirty="0">
                <a:solidFill>
                  <a:srgbClr val="CC4108"/>
                </a:solidFill>
              </a:rPr>
              <a:t>many EU-MS </a:t>
            </a:r>
            <a:r>
              <a:rPr lang="en-GB" sz="2200" dirty="0"/>
              <a:t>on PwD </a:t>
            </a:r>
          </a:p>
          <a:p>
            <a:pPr marL="1081088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C4108"/>
              </a:buClr>
            </a:pPr>
            <a:r>
              <a:rPr lang="en-GB" sz="2200" dirty="0"/>
              <a:t>In AT: the </a:t>
            </a:r>
            <a:r>
              <a:rPr lang="en-GB" sz="2200" i="1" dirty="0"/>
              <a:t>Ministry</a:t>
            </a:r>
            <a:r>
              <a:rPr lang="en-GB" sz="2200" dirty="0"/>
              <a:t>, the PES at various governance levels - here two </a:t>
            </a:r>
            <a:r>
              <a:rPr lang="en-GB" sz="2200" i="1" dirty="0"/>
              <a:t>PES departments </a:t>
            </a:r>
            <a:r>
              <a:rPr lang="en-GB" sz="2200" dirty="0"/>
              <a:t>offer services: the Job Seekers department supports the counselling of PwD, the Enterprise department consults enterprises concerning hiring PwD - and the </a:t>
            </a:r>
            <a:r>
              <a:rPr lang="en-GB" sz="2200" i="1" dirty="0"/>
              <a:t>federal provinces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But a </a:t>
            </a:r>
            <a:r>
              <a:rPr lang="en-GB" sz="2200" b="1" dirty="0">
                <a:solidFill>
                  <a:srgbClr val="CC4108"/>
                </a:solidFill>
              </a:rPr>
              <a:t>well-functioning cooperation between institutions, </a:t>
            </a:r>
            <a:r>
              <a:rPr lang="en-GB" sz="2200" dirty="0"/>
              <a:t>i.e. interplay between </a:t>
            </a:r>
            <a:r>
              <a:rPr lang="en-GB" sz="2200" i="1" dirty="0"/>
              <a:t>all relevant actors at the same eye level</a:t>
            </a:r>
            <a:r>
              <a:rPr lang="en-GB" sz="2200" dirty="0"/>
              <a:t> including service providers such as NGOs and social partners is very often </a:t>
            </a:r>
            <a:r>
              <a:rPr lang="en-GB" sz="2200" b="1" dirty="0">
                <a:solidFill>
                  <a:srgbClr val="CC4108"/>
                </a:solidFill>
              </a:rPr>
              <a:t>missing</a:t>
            </a:r>
            <a:r>
              <a:rPr lang="en-GB" sz="2200" dirty="0"/>
              <a:t> 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Ongoing communication, coordination and interface management at </a:t>
            </a:r>
            <a:r>
              <a:rPr lang="en-GB" sz="2200" b="1" dirty="0">
                <a:solidFill>
                  <a:srgbClr val="CC4108"/>
                </a:solidFill>
              </a:rPr>
              <a:t>central</a:t>
            </a:r>
            <a:r>
              <a:rPr lang="en-GB" sz="2200" dirty="0"/>
              <a:t> level as well as at </a:t>
            </a:r>
            <a:r>
              <a:rPr lang="en-GB" sz="2200" b="1" dirty="0">
                <a:solidFill>
                  <a:srgbClr val="CC4108"/>
                </a:solidFill>
              </a:rPr>
              <a:t>regional/local levels </a:t>
            </a:r>
            <a:r>
              <a:rPr lang="en-GB" sz="2200" dirty="0"/>
              <a:t>is needed</a:t>
            </a: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endParaRPr lang="en-GB" sz="2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ABC5E39F-4489-49A1-A1E3-539BB47E5495}"/>
              </a:ext>
            </a:extLst>
          </p:cNvPr>
          <p:cNvSpPr txBox="1"/>
          <p:nvPr/>
        </p:nvSpPr>
        <p:spPr>
          <a:xfrm>
            <a:off x="1379914" y="5798914"/>
            <a:ext cx="1024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C41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Multi-level governance arrangements between public, private and civil society organisations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216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B67092EE-29E2-8443-871D-6C27FF55482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B2557DB-CE74-43E6-BD36-37D0315575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731521"/>
            <a:ext cx="9070225" cy="511968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1D803785-4037-4ADD-90FE-E3499EF173EF}"/>
              </a:ext>
            </a:extLst>
          </p:cNvPr>
          <p:cNvSpPr txBox="1"/>
          <p:nvPr/>
        </p:nvSpPr>
        <p:spPr>
          <a:xfrm>
            <a:off x="6899564" y="6084916"/>
            <a:ext cx="529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62626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"/>
              </a:rPr>
              <a:t>Source: Adapted and simplified from Scoppetta, 2013</a:t>
            </a:r>
            <a:endParaRPr lang="en-GB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5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656BB59-6E6D-F74F-AB35-DB2BA105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012" y="904010"/>
            <a:ext cx="9926068" cy="1257300"/>
          </a:xfrm>
        </p:spPr>
        <p:txBody>
          <a:bodyPr>
            <a:norm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Example: Austrian TEPs (1996-2014)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C4962C-9BC6-4529-8E88-DC2CB5DAC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F9782A2-3E3E-7840-AFD8-D12C8C942A76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CC6A3F05-F9CC-484A-9519-55FFD568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012" y="1886324"/>
            <a:ext cx="3686773" cy="404551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000" b="1" dirty="0">
                <a:solidFill>
                  <a:srgbClr val="CC4108"/>
                </a:solidFill>
              </a:rPr>
              <a:t>Rationale: </a:t>
            </a:r>
            <a:r>
              <a:rPr lang="en-GB" sz="2000" dirty="0"/>
              <a:t>Labour market challenges exist, which can not be met by just a few institutions on their own e.g. concentration of unemployment on certain groups of  persons, shifts between industries, economic sectors and regions.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TEPs are </a:t>
            </a:r>
            <a:r>
              <a:rPr lang="en-GB" sz="2000" b="1" dirty="0">
                <a:solidFill>
                  <a:srgbClr val="CC4108"/>
                </a:solidFill>
              </a:rPr>
              <a:t>contracted regional partnerships </a:t>
            </a:r>
            <a:r>
              <a:rPr lang="en-GB" sz="2000" dirty="0"/>
              <a:t>to better link employment policy with other policies to improve the employment situation on regional and local level. 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endParaRPr lang="en-GB" sz="2000" b="1" dirty="0">
              <a:solidFill>
                <a:srgbClr val="CC4108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E4C2998-62A5-470C-AB1B-2E253C46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693" y="2161310"/>
            <a:ext cx="6994158" cy="37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656BB59-6E6D-F74F-AB35-DB2BA105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04" y="904010"/>
            <a:ext cx="9848706" cy="1257300"/>
          </a:xfrm>
        </p:spPr>
        <p:txBody>
          <a:bodyPr>
            <a:norm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Institutional frame &amp; freedom of choice</a:t>
            </a:r>
            <a:endParaRPr lang="en-GB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C4962C-9BC6-4529-8E88-DC2CB5DAC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F9782A2-3E3E-7840-AFD8-D12C8C942A76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xmlns="" id="{30886CD5-D769-440D-A000-53B3F8A5307E}"/>
              </a:ext>
            </a:extLst>
          </p:cNvPr>
          <p:cNvSpPr txBox="1">
            <a:spLocks/>
          </p:cNvSpPr>
          <p:nvPr/>
        </p:nvSpPr>
        <p:spPr>
          <a:xfrm>
            <a:off x="885103" y="2211821"/>
            <a:ext cx="6969541" cy="3746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2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b="1" dirty="0">
                <a:solidFill>
                  <a:srgbClr val="CC4108"/>
                </a:solidFill>
              </a:rPr>
              <a:t>No single institution </a:t>
            </a:r>
            <a:r>
              <a:rPr lang="en-GB" sz="2200" dirty="0"/>
              <a:t>can address the various needs of PwD alone: there is a strong need for </a:t>
            </a:r>
            <a:r>
              <a:rPr lang="en-GB" sz="2200" b="1" dirty="0">
                <a:solidFill>
                  <a:srgbClr val="CC4108"/>
                </a:solidFill>
              </a:rPr>
              <a:t>collaborative approaches </a:t>
            </a:r>
            <a:r>
              <a:rPr lang="en-GB" sz="2200" dirty="0"/>
              <a:t>taken for </a:t>
            </a:r>
            <a:r>
              <a:rPr lang="en-GB" sz="2200" b="1" dirty="0">
                <a:solidFill>
                  <a:srgbClr val="CC4108"/>
                </a:solidFill>
              </a:rPr>
              <a:t>locally embedded services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b="1" dirty="0">
                <a:solidFill>
                  <a:srgbClr val="CC4108"/>
                </a:solidFill>
              </a:rPr>
              <a:t>Policy interventions </a:t>
            </a:r>
            <a:r>
              <a:rPr lang="en-GB" sz="2200" dirty="0"/>
              <a:t>should reflect the macro-, meso- and micro level:</a:t>
            </a:r>
          </a:p>
          <a:p>
            <a:pPr marL="1028700" lvl="1" indent="-342900">
              <a:lnSpc>
                <a:spcPct val="12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CC4108"/>
                </a:solidFill>
                <a:latin typeface="Calibri" charset="0"/>
              </a:rPr>
              <a:t>Macro</a:t>
            </a:r>
            <a:r>
              <a:rPr lang="en-GB" sz="2200" dirty="0"/>
              <a:t>: systemic links between policies (e.g. active labour market policy and social assistance)</a:t>
            </a:r>
          </a:p>
          <a:p>
            <a:pPr marL="1028700" lvl="1" indent="-342900">
              <a:lnSpc>
                <a:spcPct val="12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CC4108"/>
                </a:solidFill>
                <a:latin typeface="Calibri" charset="0"/>
              </a:rPr>
              <a:t>Meso</a:t>
            </a:r>
            <a:r>
              <a:rPr lang="en-GB" sz="2200" dirty="0"/>
              <a:t>: the organisational level, at which stakeholders experience (institutionalised) ways of collaborative work</a:t>
            </a:r>
          </a:p>
          <a:p>
            <a:pPr marL="1028700" lvl="1" indent="-342900">
              <a:lnSpc>
                <a:spcPct val="12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ü"/>
            </a:pPr>
            <a:r>
              <a:rPr lang="de-AT" sz="2200" b="1" dirty="0">
                <a:solidFill>
                  <a:srgbClr val="CC4108"/>
                </a:solidFill>
                <a:latin typeface="Calibri" charset="0"/>
              </a:rPr>
              <a:t>Micro</a:t>
            </a:r>
            <a:r>
              <a:rPr lang="de-AT" sz="2200" dirty="0"/>
              <a:t>:</a:t>
            </a:r>
            <a:r>
              <a:rPr lang="en-GB" sz="2200" dirty="0"/>
              <a:t> the beneficiary level at which users receive support via services and measures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While </a:t>
            </a:r>
            <a:r>
              <a:rPr lang="en-GB" sz="2200" b="1" dirty="0">
                <a:solidFill>
                  <a:srgbClr val="CC4108"/>
                </a:solidFill>
              </a:rPr>
              <a:t>participation is voluntarily, </a:t>
            </a:r>
            <a:r>
              <a:rPr lang="en-GB" sz="2200" dirty="0"/>
              <a:t>services must be offered on a broad scale to serve the varying needs</a:t>
            </a:r>
            <a:endParaRPr lang="en-GB" sz="2200" b="1" dirty="0">
              <a:solidFill>
                <a:srgbClr val="CC4108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99A38402-2CC8-423C-9929-31CCB02945B5}"/>
              </a:ext>
            </a:extLst>
          </p:cNvPr>
          <p:cNvGrpSpPr/>
          <p:nvPr/>
        </p:nvGrpSpPr>
        <p:grpSpPr>
          <a:xfrm>
            <a:off x="8159445" y="2161310"/>
            <a:ext cx="3208421" cy="3627167"/>
            <a:chOff x="452999" y="2310063"/>
            <a:chExt cx="3208421" cy="3627167"/>
          </a:xfrm>
        </p:grpSpPr>
        <p:sp>
          <p:nvSpPr>
            <p:cNvPr id="7" name="Flussdiagramm: Verbinder 6">
              <a:extLst>
                <a:ext uri="{FF2B5EF4-FFF2-40B4-BE49-F238E27FC236}">
                  <a16:creationId xmlns:a16="http://schemas.microsoft.com/office/drawing/2014/main" xmlns="" id="{FA0047B9-C143-447A-95D4-7483D2073833}"/>
                </a:ext>
              </a:extLst>
            </p:cNvPr>
            <p:cNvSpPr/>
            <p:nvPr/>
          </p:nvSpPr>
          <p:spPr>
            <a:xfrm>
              <a:off x="452999" y="2310063"/>
              <a:ext cx="3208421" cy="3627167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dirty="0"/>
                <a:t>Macro</a:t>
              </a:r>
              <a:r>
                <a:rPr lang="de-AT" dirty="0"/>
                <a:t> -</a:t>
              </a:r>
              <a:endParaRPr lang="en-GB" dirty="0"/>
            </a:p>
          </p:txBody>
        </p:sp>
        <p:sp>
          <p:nvSpPr>
            <p:cNvPr id="8" name="Flussdiagramm: Verbinder 7">
              <a:extLst>
                <a:ext uri="{FF2B5EF4-FFF2-40B4-BE49-F238E27FC236}">
                  <a16:creationId xmlns:a16="http://schemas.microsoft.com/office/drawing/2014/main" xmlns="" id="{AAAE12F3-D560-4DB3-9BC0-D9421F57DD71}"/>
                </a:ext>
              </a:extLst>
            </p:cNvPr>
            <p:cNvSpPr/>
            <p:nvPr/>
          </p:nvSpPr>
          <p:spPr>
            <a:xfrm>
              <a:off x="732590" y="3429000"/>
              <a:ext cx="2685143" cy="2508230"/>
            </a:xfrm>
            <a:prstGeom prst="flowChartConnector">
              <a:avLst/>
            </a:prstGeom>
            <a:solidFill>
              <a:srgbClr val="CC410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dirty="0"/>
                <a:t>Meso</a:t>
              </a:r>
              <a:r>
                <a:rPr lang="de-AT" dirty="0"/>
                <a:t> -</a:t>
              </a:r>
              <a:endParaRPr lang="en-GB" dirty="0"/>
            </a:p>
          </p:txBody>
        </p:sp>
        <p:sp>
          <p:nvSpPr>
            <p:cNvPr id="9" name="Flussdiagramm: Verbinder 8">
              <a:extLst>
                <a:ext uri="{FF2B5EF4-FFF2-40B4-BE49-F238E27FC236}">
                  <a16:creationId xmlns:a16="http://schemas.microsoft.com/office/drawing/2014/main" xmlns="" id="{0DFEF0BB-285B-4F1B-A55B-313E36E595FB}"/>
                </a:ext>
              </a:extLst>
            </p:cNvPr>
            <p:cNvSpPr/>
            <p:nvPr/>
          </p:nvSpPr>
          <p:spPr>
            <a:xfrm>
              <a:off x="1095448" y="4296229"/>
              <a:ext cx="2017485" cy="164100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Micro-</a:t>
              </a:r>
              <a:r>
                <a:rPr lang="en-GB" dirty="0"/>
                <a:t>level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82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656BB59-6E6D-F74F-AB35-DB2BA105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012" y="904010"/>
            <a:ext cx="9926068" cy="12573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Georgia" panose="02040502050405020303" pitchFamily="18" charset="0"/>
              </a:rPr>
              <a:t>Integration of PwD &amp; local know-how in policy design &amp; implementation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C4962C-9BC6-4529-8E88-DC2CB5DAC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F9782A2-3E3E-7840-AFD8-D12C8C942A76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CC6A3F05-F9CC-484A-9519-55FFD568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011" y="2524992"/>
            <a:ext cx="9247909" cy="374606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US" sz="2200" dirty="0"/>
              <a:t>The </a:t>
            </a:r>
            <a:r>
              <a:rPr lang="en-US" sz="2200" b="1" dirty="0">
                <a:solidFill>
                  <a:srgbClr val="CC4108"/>
                </a:solidFill>
              </a:rPr>
              <a:t>needs of PwD </a:t>
            </a:r>
            <a:r>
              <a:rPr lang="en-US" sz="2200" dirty="0"/>
              <a:t>are multi-facetted and to be placed </a:t>
            </a:r>
            <a:br>
              <a:rPr lang="en-US" sz="2200" dirty="0"/>
            </a:br>
            <a:r>
              <a:rPr lang="en-US" sz="2200" dirty="0"/>
              <a:t>at the heart of any policy intervention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Offers must reflect/be </a:t>
            </a:r>
            <a:r>
              <a:rPr lang="en-GB" sz="2200" b="1" dirty="0">
                <a:solidFill>
                  <a:srgbClr val="CC4108"/>
                </a:solidFill>
              </a:rPr>
              <a:t>flexible &amp; tailored to the various </a:t>
            </a:r>
            <a:br>
              <a:rPr lang="en-GB" sz="2200" b="1" dirty="0">
                <a:solidFill>
                  <a:srgbClr val="CC4108"/>
                </a:solidFill>
              </a:rPr>
            </a:br>
            <a:r>
              <a:rPr lang="en-GB" sz="2200" b="1" dirty="0">
                <a:solidFill>
                  <a:srgbClr val="CC4108"/>
                </a:solidFill>
              </a:rPr>
              <a:t>needs </a:t>
            </a:r>
            <a:r>
              <a:rPr lang="en-GB" sz="2200" dirty="0"/>
              <a:t>of individuals including their family situation – There is</a:t>
            </a:r>
            <a:br>
              <a:rPr lang="en-GB" sz="2200" dirty="0"/>
            </a:br>
            <a:r>
              <a:rPr lang="en-GB" sz="2200" b="1" dirty="0">
                <a:solidFill>
                  <a:srgbClr val="CC4108"/>
                </a:solidFill>
              </a:rPr>
              <a:t>no</a:t>
            </a:r>
            <a:r>
              <a:rPr lang="en-GB" sz="2200" dirty="0"/>
              <a:t> </a:t>
            </a:r>
            <a:r>
              <a:rPr lang="en-GB" sz="2200" b="1" dirty="0">
                <a:solidFill>
                  <a:srgbClr val="CC4108"/>
                </a:solidFill>
              </a:rPr>
              <a:t>one-size-fits-all approach applicable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Solutions should creating </a:t>
            </a:r>
            <a:r>
              <a:rPr lang="en-GB" sz="2200" b="1" dirty="0">
                <a:solidFill>
                  <a:srgbClr val="CC4108"/>
                </a:solidFill>
              </a:rPr>
              <a:t>win-win situations </a:t>
            </a:r>
            <a:r>
              <a:rPr lang="en-GB" sz="2200" dirty="0"/>
              <a:t>for all </a:t>
            </a:r>
            <a:br>
              <a:rPr lang="en-GB" sz="2200" dirty="0"/>
            </a:br>
            <a:r>
              <a:rPr lang="en-GB" sz="2200" dirty="0"/>
              <a:t>involved: enterprises, PwD and the society as a whole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200" b="1" dirty="0">
                <a:solidFill>
                  <a:srgbClr val="CC4108"/>
                </a:solidFill>
              </a:rPr>
              <a:t>Job carving &amp; Job Crafting </a:t>
            </a:r>
            <a:r>
              <a:rPr lang="en-GB" sz="2200" dirty="0"/>
              <a:t>to be applied as a successful </a:t>
            </a:r>
            <a:br>
              <a:rPr lang="en-GB" sz="2200" dirty="0"/>
            </a:br>
            <a:r>
              <a:rPr lang="en-GB" sz="2200" dirty="0"/>
              <a:t>approach practiced in Malta, Belgium, etc.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endParaRPr lang="en-GB" sz="2200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endParaRPr lang="en-GB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77AEABC-B005-43C4-AC56-8E902FCEF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240" y="2914650"/>
            <a:ext cx="3153640" cy="31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656BB59-6E6D-F74F-AB35-DB2BA105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04" y="904010"/>
            <a:ext cx="9848706" cy="1257300"/>
          </a:xfrm>
        </p:spPr>
        <p:txBody>
          <a:bodyPr>
            <a:norm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Job Carving &amp; Job Crafting</a:t>
            </a:r>
            <a:endParaRPr lang="en-GB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C4962C-9BC6-4529-8E88-DC2CB5DAC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F9782A2-3E3E-7840-AFD8-D12C8C942A76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xmlns="" id="{53C46BD4-ABC7-4E76-A7EC-BD1C06E7439B}"/>
              </a:ext>
            </a:extLst>
          </p:cNvPr>
          <p:cNvSpPr txBox="1">
            <a:spLocks/>
          </p:cNvSpPr>
          <p:nvPr/>
        </p:nvSpPr>
        <p:spPr>
          <a:xfrm>
            <a:off x="885103" y="2211821"/>
            <a:ext cx="9247909" cy="374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2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CC41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carving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refers to the practice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of rearranging work tasks within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 company to create tailor-made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employment opportunities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Innovative approach to </a:t>
            </a:r>
            <a:r>
              <a:rPr lang="en-GB" sz="2400" b="1" dirty="0">
                <a:solidFill>
                  <a:srgbClr val="CC4108"/>
                </a:solidFill>
              </a:rPr>
              <a:t>adapt </a:t>
            </a:r>
            <a:br>
              <a:rPr lang="en-GB" sz="2400" b="1" dirty="0">
                <a:solidFill>
                  <a:srgbClr val="CC4108"/>
                </a:solidFill>
              </a:rPr>
            </a:br>
            <a:r>
              <a:rPr lang="en-GB" sz="2400" b="1" dirty="0">
                <a:solidFill>
                  <a:srgbClr val="CC4108"/>
                </a:solidFill>
              </a:rPr>
              <a:t>workplaces </a:t>
            </a:r>
            <a:r>
              <a:rPr lang="en-GB" sz="2400" dirty="0"/>
              <a:t>and/or to create </a:t>
            </a:r>
            <a:br>
              <a:rPr lang="en-GB" sz="2400" dirty="0"/>
            </a:br>
            <a:r>
              <a:rPr lang="en-GB" sz="2400" b="1" dirty="0">
                <a:solidFill>
                  <a:srgbClr val="CC4108"/>
                </a:solidFill>
              </a:rPr>
              <a:t>new ones </a:t>
            </a:r>
            <a:r>
              <a:rPr lang="en-GB" sz="2400" dirty="0"/>
              <a:t>in line with </a:t>
            </a:r>
            <a:r>
              <a:rPr lang="en-GB" sz="2400" b="1" dirty="0">
                <a:solidFill>
                  <a:srgbClr val="CC4108"/>
                </a:solidFill>
              </a:rPr>
              <a:t>peoples’ </a:t>
            </a:r>
            <a:br>
              <a:rPr lang="en-GB" sz="2400" b="1" dirty="0">
                <a:solidFill>
                  <a:srgbClr val="CC4108"/>
                </a:solidFill>
              </a:rPr>
            </a:br>
            <a:r>
              <a:rPr lang="en-GB" sz="2400" b="1" dirty="0">
                <a:solidFill>
                  <a:srgbClr val="CC4108"/>
                </a:solidFill>
              </a:rPr>
              <a:t>individual talents, needs </a:t>
            </a:r>
            <a:r>
              <a:rPr lang="en-GB" sz="2400" dirty="0"/>
              <a:t>and</a:t>
            </a:r>
            <a:r>
              <a:rPr lang="en-GB" sz="2400" b="1" dirty="0">
                <a:solidFill>
                  <a:srgbClr val="CC4108"/>
                </a:solidFill>
              </a:rPr>
              <a:t> motivations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4108"/>
              </a:buClr>
              <a:buFont typeface="Wingdings" panose="05000000000000000000" pitchFamily="2" charset="2"/>
              <a:buChar char="v"/>
            </a:pPr>
            <a:endParaRPr lang="en-GB" sz="2200" dirty="0"/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xmlns="" id="{3ABCBD07-2129-42AC-9FEA-AEEC5A338ED8}"/>
              </a:ext>
            </a:extLst>
          </p:cNvPr>
          <p:cNvGrpSpPr>
            <a:grpSpLocks noChangeAspect="1"/>
          </p:cNvGrpSpPr>
          <p:nvPr/>
        </p:nvGrpSpPr>
        <p:grpSpPr>
          <a:xfrm>
            <a:off x="4865775" y="1405621"/>
            <a:ext cx="7326225" cy="4132533"/>
            <a:chOff x="0" y="-824812"/>
            <a:chExt cx="10211445" cy="6323561"/>
          </a:xfrm>
        </p:grpSpPr>
        <p:sp>
          <p:nvSpPr>
            <p:cNvPr id="6" name="Rectangle 52">
              <a:extLst>
                <a:ext uri="{FF2B5EF4-FFF2-40B4-BE49-F238E27FC236}">
                  <a16:creationId xmlns:a16="http://schemas.microsoft.com/office/drawing/2014/main" xmlns="" id="{93B25728-9DE0-4C17-8735-7C7B78962124}"/>
                </a:ext>
              </a:extLst>
            </p:cNvPr>
            <p:cNvSpPr/>
            <p:nvPr/>
          </p:nvSpPr>
          <p:spPr>
            <a:xfrm>
              <a:off x="6636119" y="794532"/>
              <a:ext cx="1987777" cy="35052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Graphic 19" descr="Building">
              <a:extLst>
                <a:ext uri="{FF2B5EF4-FFF2-40B4-BE49-F238E27FC236}">
                  <a16:creationId xmlns:a16="http://schemas.microsoft.com/office/drawing/2014/main" xmlns="" id="{4CEF8E79-12E4-4CED-869E-611AFE987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111751" y="0"/>
              <a:ext cx="5099694" cy="4959490"/>
            </a:xfrm>
            <a:prstGeom prst="rect">
              <a:avLst/>
            </a:prstGeom>
          </p:spPr>
        </p:pic>
        <p:sp>
          <p:nvSpPr>
            <p:cNvPr id="8" name="Arrow: U-Turn 54">
              <a:extLst>
                <a:ext uri="{FF2B5EF4-FFF2-40B4-BE49-F238E27FC236}">
                  <a16:creationId xmlns:a16="http://schemas.microsoft.com/office/drawing/2014/main" xmlns="" id="{ED16E6E1-2F5B-4624-B6C6-BF6824CA1E8E}"/>
                </a:ext>
              </a:extLst>
            </p:cNvPr>
            <p:cNvSpPr/>
            <p:nvPr/>
          </p:nvSpPr>
          <p:spPr>
            <a:xfrm rot="16200000" flipH="1">
              <a:off x="3570486" y="-540795"/>
              <a:ext cx="2118065" cy="3956941"/>
            </a:xfrm>
            <a:prstGeom prst="uturnArrow">
              <a:avLst>
                <a:gd name="adj1" fmla="val 12166"/>
                <a:gd name="adj2" fmla="val 16934"/>
                <a:gd name="adj3" fmla="val 24430"/>
                <a:gd name="adj4" fmla="val 43750"/>
                <a:gd name="adj5" fmla="val 64775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Graphic 38" descr="Man">
              <a:extLst>
                <a:ext uri="{FF2B5EF4-FFF2-40B4-BE49-F238E27FC236}">
                  <a16:creationId xmlns:a16="http://schemas.microsoft.com/office/drawing/2014/main" xmlns="" id="{76F33991-807F-4541-B334-70222A18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616593" y="1100076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36" descr="Man">
              <a:extLst>
                <a:ext uri="{FF2B5EF4-FFF2-40B4-BE49-F238E27FC236}">
                  <a16:creationId xmlns:a16="http://schemas.microsoft.com/office/drawing/2014/main" xmlns="" id="{6D4F111B-6479-4DB1-AB5D-80B912B77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990055"/>
              <a:ext cx="2880000" cy="2880000"/>
            </a:xfrm>
            <a:prstGeom prst="rect">
              <a:avLst/>
            </a:prstGeom>
          </p:spPr>
        </p:pic>
        <p:pic>
          <p:nvPicPr>
            <p:cNvPr id="12" name="Graphic 37" descr="Woman">
              <a:extLst>
                <a:ext uri="{FF2B5EF4-FFF2-40B4-BE49-F238E27FC236}">
                  <a16:creationId xmlns:a16="http://schemas.microsoft.com/office/drawing/2014/main" xmlns="" id="{7E23DF4F-792D-4508-855D-8BBACC047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02657" y="597874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35" descr="Woman">
              <a:extLst>
                <a:ext uri="{FF2B5EF4-FFF2-40B4-BE49-F238E27FC236}">
                  <a16:creationId xmlns:a16="http://schemas.microsoft.com/office/drawing/2014/main" xmlns="" id="{9DED09CF-38ED-4EA4-9A57-1C4216A32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1504" y="1994458"/>
              <a:ext cx="2880000" cy="2880000"/>
            </a:xfrm>
            <a:prstGeom prst="rect">
              <a:avLst/>
            </a:prstGeom>
          </p:spPr>
        </p:pic>
        <p:sp>
          <p:nvSpPr>
            <p:cNvPr id="14" name="Oval 59" descr="Tasks and processes&#10;&#10;Physcial workplace&#10;&#10;Meaning of work&#10;&#10;">
              <a:extLst>
                <a:ext uri="{FF2B5EF4-FFF2-40B4-BE49-F238E27FC236}">
                  <a16:creationId xmlns:a16="http://schemas.microsoft.com/office/drawing/2014/main" xmlns="" id="{AF1CECBD-CA25-4246-B4A7-C36861AF0883}"/>
                </a:ext>
              </a:extLst>
            </p:cNvPr>
            <p:cNvSpPr/>
            <p:nvPr/>
          </p:nvSpPr>
          <p:spPr>
            <a:xfrm>
              <a:off x="6142787" y="-824812"/>
              <a:ext cx="3112442" cy="6323561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n-GB" sz="1600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Adapt </a:t>
              </a:r>
              <a:r>
                <a:rPr lang="en-GB" sz="1600" b="1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tasks</a:t>
              </a:r>
              <a:r>
                <a:rPr lang="en-GB" sz="1600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GB" sz="1600" b="1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processes</a:t>
              </a:r>
              <a:r>
                <a:rPr lang="en-GB" sz="1600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b="1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physical workplaces</a:t>
              </a:r>
              <a:r>
                <a:rPr lang="en-GB" sz="1600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and/or the </a:t>
              </a:r>
              <a:r>
                <a:rPr lang="en-GB" sz="1600" b="1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meaning of work </a:t>
              </a:r>
              <a:r>
                <a:rPr lang="en-GB" sz="1600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line with individuals’ </a:t>
              </a:r>
              <a:r>
                <a:rPr lang="en-GB" sz="1600" b="1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talents</a:t>
              </a:r>
              <a:r>
                <a:rPr lang="en-GB" sz="1600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b="1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needs</a:t>
              </a:r>
              <a:r>
                <a:rPr lang="en-GB" sz="1600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</a:t>
              </a:r>
              <a:r>
                <a:rPr lang="en-GB" sz="1600" b="1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interests</a:t>
              </a:r>
              <a:r>
                <a:rPr lang="en-GB" sz="1600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rrow: Curved Up 60">
              <a:extLst>
                <a:ext uri="{FF2B5EF4-FFF2-40B4-BE49-F238E27FC236}">
                  <a16:creationId xmlns:a16="http://schemas.microsoft.com/office/drawing/2014/main" xmlns="" id="{61B15C9F-D0A3-4CDE-B3E5-4F2AF9E05F5F}"/>
                </a:ext>
              </a:extLst>
            </p:cNvPr>
            <p:cNvSpPr/>
            <p:nvPr/>
          </p:nvSpPr>
          <p:spPr>
            <a:xfrm rot="21142299">
              <a:off x="2411196" y="4161078"/>
              <a:ext cx="4431835" cy="1043378"/>
            </a:xfrm>
            <a:prstGeom prst="curvedUpArrow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6" name="Graphic 15" descr="Man with cane">
              <a:extLst>
                <a:ext uri="{FF2B5EF4-FFF2-40B4-BE49-F238E27FC236}">
                  <a16:creationId xmlns:a16="http://schemas.microsoft.com/office/drawing/2014/main" xmlns="" id="{FFCE90C0-7E60-4F44-A5ED-ECC457A4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71864" y="1750835"/>
              <a:ext cx="540000" cy="540000"/>
            </a:xfrm>
            <a:prstGeom prst="rect">
              <a:avLst/>
            </a:prstGeom>
          </p:spPr>
        </p:pic>
        <p:pic>
          <p:nvPicPr>
            <p:cNvPr id="17" name="Graphic 17" descr="Medal">
              <a:extLst>
                <a:ext uri="{FF2B5EF4-FFF2-40B4-BE49-F238E27FC236}">
                  <a16:creationId xmlns:a16="http://schemas.microsoft.com/office/drawing/2014/main" xmlns="" id="{A46DB5FE-E4E5-4E44-BDDA-7ABB63CAE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085137" y="1158764"/>
              <a:ext cx="540000" cy="540000"/>
            </a:xfrm>
            <a:prstGeom prst="rect">
              <a:avLst/>
            </a:prstGeom>
          </p:spPr>
        </p:pic>
        <p:pic>
          <p:nvPicPr>
            <p:cNvPr id="18" name="Graphic 21" descr="New wheelchair">
              <a:extLst>
                <a:ext uri="{FF2B5EF4-FFF2-40B4-BE49-F238E27FC236}">
                  <a16:creationId xmlns:a16="http://schemas.microsoft.com/office/drawing/2014/main" xmlns="" id="{0FA98005-6209-4301-AD70-82DFCE6AE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2107008" y="2479745"/>
              <a:ext cx="540000" cy="540000"/>
            </a:xfrm>
            <a:prstGeom prst="rect">
              <a:avLst/>
            </a:prstGeom>
          </p:spPr>
        </p:pic>
        <p:pic>
          <p:nvPicPr>
            <p:cNvPr id="19" name="Graphic 23" descr="Podium">
              <a:extLst>
                <a:ext uri="{FF2B5EF4-FFF2-40B4-BE49-F238E27FC236}">
                  <a16:creationId xmlns:a16="http://schemas.microsoft.com/office/drawing/2014/main" xmlns="" id="{5A15F658-F191-4ECC-9ABC-61D3081EB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256410" y="2617714"/>
              <a:ext cx="540000" cy="540000"/>
            </a:xfrm>
            <a:prstGeom prst="rect">
              <a:avLst/>
            </a:prstGeom>
          </p:spPr>
        </p:pic>
        <p:pic>
          <p:nvPicPr>
            <p:cNvPr id="20" name="Graphic 25" descr="Muscular arm">
              <a:extLst>
                <a:ext uri="{FF2B5EF4-FFF2-40B4-BE49-F238E27FC236}">
                  <a16:creationId xmlns:a16="http://schemas.microsoft.com/office/drawing/2014/main" xmlns="" id="{DAB875B7-FCBC-4619-BD92-3C0513F96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847777" y="2007132"/>
              <a:ext cx="540000" cy="540000"/>
            </a:xfrm>
            <a:prstGeom prst="rect">
              <a:avLst/>
            </a:prstGeom>
          </p:spPr>
        </p:pic>
        <p:pic>
          <p:nvPicPr>
            <p:cNvPr id="21" name="Graphic 28" descr="Blind">
              <a:extLst>
                <a:ext uri="{FF2B5EF4-FFF2-40B4-BE49-F238E27FC236}">
                  <a16:creationId xmlns:a16="http://schemas.microsoft.com/office/drawing/2014/main" xmlns="" id="{D9AF7A3B-B2AB-4647-A701-BA2959361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721410" y="1540377"/>
              <a:ext cx="540000" cy="540000"/>
            </a:xfrm>
            <a:prstGeom prst="rect">
              <a:avLst/>
            </a:prstGeom>
          </p:spPr>
        </p:pic>
        <p:pic>
          <p:nvPicPr>
            <p:cNvPr id="22" name="Graphic 40" descr="Compass">
              <a:extLst>
                <a:ext uri="{FF2B5EF4-FFF2-40B4-BE49-F238E27FC236}">
                  <a16:creationId xmlns:a16="http://schemas.microsoft.com/office/drawing/2014/main" xmlns="" id="{FED6F8D9-70C3-4FF6-9419-34E75BB1A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2140211" y="3129766"/>
              <a:ext cx="540000" cy="540000"/>
            </a:xfrm>
            <a:prstGeom prst="rect">
              <a:avLst/>
            </a:prstGeom>
          </p:spPr>
        </p:pic>
        <p:pic>
          <p:nvPicPr>
            <p:cNvPr id="23" name="Graphic 42" descr="Lightbulb and gear">
              <a:extLst>
                <a:ext uri="{FF2B5EF4-FFF2-40B4-BE49-F238E27FC236}">
                  <a16:creationId xmlns:a16="http://schemas.microsoft.com/office/drawing/2014/main" xmlns="" id="{EDD2649A-4719-4B85-832A-850663EF5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1527455" y="709633"/>
              <a:ext cx="540000" cy="540000"/>
            </a:xfrm>
            <a:prstGeom prst="rect">
              <a:avLst/>
            </a:prstGeom>
          </p:spPr>
        </p:pic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xmlns="" id="{5C89F38D-901A-4B2C-867D-CD1BD16CB438}"/>
                </a:ext>
              </a:extLst>
            </p:cNvPr>
            <p:cNvSpPr txBox="1"/>
            <p:nvPr/>
          </p:nvSpPr>
          <p:spPr>
            <a:xfrm>
              <a:off x="3643475" y="613561"/>
              <a:ext cx="2497537" cy="11741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Job carving</a:t>
              </a:r>
              <a:r>
                <a:rPr lang="en-US" sz="1400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Top-down, management driven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xmlns="" id="{BC4AF089-E1A6-490C-8228-75D4359D67D3}"/>
                </a:ext>
              </a:extLst>
            </p:cNvPr>
            <p:cNvSpPr txBox="1"/>
            <p:nvPr/>
          </p:nvSpPr>
          <p:spPr>
            <a:xfrm>
              <a:off x="3170132" y="4011950"/>
              <a:ext cx="2940349" cy="948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Job crafting:</a:t>
              </a:r>
              <a:r>
                <a:rPr lang="en-US" sz="1400" kern="1200" dirty="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Bottom-up, driven by individuals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11C73C90-F17E-4F94-96CC-D48BE78389B4}"/>
              </a:ext>
            </a:extLst>
          </p:cNvPr>
          <p:cNvSpPr txBox="1"/>
          <p:nvPr/>
        </p:nvSpPr>
        <p:spPr>
          <a:xfrm>
            <a:off x="7296343" y="5752407"/>
            <a:ext cx="375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Scoppetta, </a:t>
            </a:r>
            <a:r>
              <a:rPr lang="en-GB" dirty="0" err="1"/>
              <a:t>Davern</a:t>
            </a:r>
            <a:r>
              <a:rPr lang="en-GB" dirty="0"/>
              <a:t> &amp; Geyer (2019)</a:t>
            </a:r>
          </a:p>
        </p:txBody>
      </p:sp>
    </p:spTree>
    <p:extLst>
      <p:ext uri="{BB962C8B-B14F-4D97-AF65-F5344CB8AC3E}">
        <p14:creationId xmlns:p14="http://schemas.microsoft.com/office/powerpoint/2010/main" val="425955645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lides external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ADC982B9-5881-B64A-A763-750D471B924E}" vid="{D0079A42-B7EE-404A-BE9C-99CDC8641F5B}"/>
    </a:ext>
  </a:extLst>
</a:theme>
</file>

<file path=ppt/theme/theme2.xml><?xml version="1.0" encoding="utf-8"?>
<a:theme xmlns:a="http://schemas.openxmlformats.org/drawingml/2006/main" name="Content Slides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ADC982B9-5881-B64A-A763-750D471B924E}" vid="{B9CA4AAB-C745-5B4C-BC83-06B9B3139C2C}"/>
    </a:ext>
  </a:extLst>
</a:theme>
</file>

<file path=ppt/theme/theme3.xml><?xml version="1.0" encoding="utf-8"?>
<a:theme xmlns:a="http://schemas.openxmlformats.org/drawingml/2006/main" name="1_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ADC982B9-5881-B64A-A763-750D471B924E}" vid="{B9CA4AAB-C745-5B4C-BC83-06B9B3139C2C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EuropeanCentreTemplate</Template>
  <TotalTime>0</TotalTime>
  <Words>1269</Words>
  <Application>Microsoft Macintosh PowerPoint</Application>
  <PresentationFormat>Widescreen</PresentationFormat>
  <Paragraphs>114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Calibri</vt:lpstr>
      <vt:lpstr>Ek Mukta</vt:lpstr>
      <vt:lpstr>Georgia</vt:lpstr>
      <vt:lpstr>Gill Sans</vt:lpstr>
      <vt:lpstr>Gill Sans MT</vt:lpstr>
      <vt:lpstr>Palatino Linotype</vt:lpstr>
      <vt:lpstr>Symbol</vt:lpstr>
      <vt:lpstr>Times New Roman</vt:lpstr>
      <vt:lpstr>Wingdings</vt:lpstr>
      <vt:lpstr>Arial</vt:lpstr>
      <vt:lpstr>Coverslides external Logo</vt:lpstr>
      <vt:lpstr>Content Slides</vt:lpstr>
      <vt:lpstr>1_Content Slides</vt:lpstr>
      <vt:lpstr>Fostering labour market integration of persons with disabilities by partnerships</vt:lpstr>
      <vt:lpstr>Key questions of the day</vt:lpstr>
      <vt:lpstr>Situation in Austria as example</vt:lpstr>
      <vt:lpstr>Institutional challences faced</vt:lpstr>
      <vt:lpstr>PowerPoint Presentation</vt:lpstr>
      <vt:lpstr>Example: Austrian TEPs (1996-2014) </vt:lpstr>
      <vt:lpstr>Institutional frame &amp; freedom of choice</vt:lpstr>
      <vt:lpstr>Integration of PwD &amp; local know-how in policy design &amp; implementation </vt:lpstr>
      <vt:lpstr>Job Carving &amp; Job Crafting</vt:lpstr>
      <vt:lpstr>Example  Malta</vt:lpstr>
      <vt:lpstr>Policy &amp; practice</vt:lpstr>
      <vt:lpstr>Conclusions</vt:lpstr>
      <vt:lpstr>References</vt:lpstr>
      <vt:lpstr>Thank you very much for your attention!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Kai Leichsenring</dc:creator>
  <cp:lastModifiedBy>marta.kahancova@celsi.sk</cp:lastModifiedBy>
  <cp:revision>171</cp:revision>
  <cp:lastPrinted>2018-10-19T14:52:39Z</cp:lastPrinted>
  <dcterms:created xsi:type="dcterms:W3CDTF">2017-09-04T17:12:28Z</dcterms:created>
  <dcterms:modified xsi:type="dcterms:W3CDTF">2020-11-19T20:37:31Z</dcterms:modified>
</cp:coreProperties>
</file>