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8" r:id="rId2"/>
    <p:sldId id="310" r:id="rId3"/>
    <p:sldId id="300" r:id="rId4"/>
    <p:sldId id="308" r:id="rId5"/>
    <p:sldId id="306" r:id="rId6"/>
    <p:sldId id="312" r:id="rId7"/>
    <p:sldId id="307" r:id="rId8"/>
    <p:sldId id="309" r:id="rId9"/>
    <p:sldId id="320" r:id="rId10"/>
    <p:sldId id="321" r:id="rId11"/>
    <p:sldId id="317" r:id="rId12"/>
    <p:sldId id="326" r:id="rId13"/>
    <p:sldId id="324" r:id="rId14"/>
  </p:sldIdLst>
  <p:sldSz cx="9144000" cy="5143500" type="screen16x9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7" autoAdjust="0"/>
    <p:restoredTop sz="70151" autoAdjust="0"/>
  </p:normalViewPr>
  <p:slideViewPr>
    <p:cSldViewPr snapToGrid="0" snapToObjects="1">
      <p:cViewPr varScale="1">
        <p:scale>
          <a:sx n="76" d="100"/>
          <a:sy n="76" d="100"/>
        </p:scale>
        <p:origin x="1256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C0AB1-7777-EA48-9872-393DAA530DA8}" type="datetimeFigureOut">
              <a:rPr lang="en-US" smtClean="0"/>
              <a:t>11/19/20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33263-C1CE-E34A-AD46-7ADCC45736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1099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59900-1D02-0848-AA82-6ED8C4CCA000}" type="datetimeFigureOut">
              <a:rPr lang="en-US" smtClean="0"/>
              <a:t>11/19/20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E6AF7-0F88-4448-99BD-1AC252BB1A7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85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21502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Later in </a:t>
            </a:r>
            <a:r>
              <a:rPr lang="nb-NO" dirty="0" err="1" smtClean="0"/>
              <a:t>today’s</a:t>
            </a:r>
            <a:r>
              <a:rPr lang="nb-NO" dirty="0" smtClean="0"/>
              <a:t> program </a:t>
            </a:r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will</a:t>
            </a:r>
            <a:r>
              <a:rPr lang="nb-NO" dirty="0" smtClean="0"/>
              <a:t> </a:t>
            </a:r>
            <a:r>
              <a:rPr lang="nb-NO" dirty="0" err="1" smtClean="0"/>
              <a:t>hear</a:t>
            </a:r>
            <a:r>
              <a:rPr lang="nb-NO" dirty="0" smtClean="0"/>
              <a:t> </a:t>
            </a:r>
            <a:r>
              <a:rPr lang="nb-NO" dirty="0" err="1" smtClean="0"/>
              <a:t>about</a:t>
            </a:r>
            <a:r>
              <a:rPr lang="nb-NO" dirty="0" smtClean="0"/>
              <a:t> a </a:t>
            </a:r>
            <a:r>
              <a:rPr lang="nb-NO" baseline="0" dirty="0" err="1" smtClean="0"/>
              <a:t>very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interesting</a:t>
            </a:r>
            <a:r>
              <a:rPr lang="nb-NO" baseline="0" dirty="0" smtClean="0"/>
              <a:t> </a:t>
            </a:r>
            <a:r>
              <a:rPr lang="nb-NO" dirty="0" err="1" smtClean="0"/>
              <a:t>work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inclusion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project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called</a:t>
            </a:r>
            <a:r>
              <a:rPr lang="nb-NO" baseline="0" dirty="0" smtClean="0"/>
              <a:t> «</a:t>
            </a:r>
            <a:r>
              <a:rPr lang="nb-NO" baseline="0" dirty="0" err="1" smtClean="0"/>
              <a:t>Ripples</a:t>
            </a:r>
            <a:r>
              <a:rPr lang="nb-NO" baseline="0" dirty="0" smtClean="0"/>
              <a:t> in Water» </a:t>
            </a:r>
            <a:r>
              <a:rPr lang="nb-NO" baseline="0" dirty="0" err="1" smtClean="0"/>
              <a:t>which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was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initated</a:t>
            </a:r>
            <a:r>
              <a:rPr lang="nb-NO" baseline="0" dirty="0" smtClean="0"/>
              <a:t> and run by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largest</a:t>
            </a:r>
            <a:r>
              <a:rPr lang="nb-NO" baseline="0" dirty="0" smtClean="0"/>
              <a:t> Norwegian </a:t>
            </a:r>
            <a:r>
              <a:rPr lang="nb-NO" baseline="0" dirty="0" err="1" smtClean="0"/>
              <a:t>employer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organization</a:t>
            </a:r>
            <a:r>
              <a:rPr lang="nb-NO" baseline="0" dirty="0" smtClean="0"/>
              <a:t>  -  in </a:t>
            </a:r>
            <a:r>
              <a:rPr lang="nb-NO" baseline="0" dirty="0" err="1" smtClean="0"/>
              <a:t>which</a:t>
            </a:r>
            <a:r>
              <a:rPr lang="nb-NO" baseline="0" dirty="0" smtClean="0"/>
              <a:t> private </a:t>
            </a:r>
            <a:r>
              <a:rPr lang="nb-NO" baseline="0" dirty="0" err="1" smtClean="0"/>
              <a:t>enterprises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were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collaborating</a:t>
            </a:r>
            <a:r>
              <a:rPr lang="nb-NO" baseline="0" dirty="0" smtClean="0"/>
              <a:t>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</a:t>
            </a:r>
            <a:r>
              <a:rPr lang="nb-NO" baseline="0" dirty="0" err="1" smtClean="0"/>
              <a:t>vocational</a:t>
            </a:r>
            <a:r>
              <a:rPr lang="nb-NO" baseline="0" dirty="0" smtClean="0"/>
              <a:t> </a:t>
            </a:r>
            <a:r>
              <a:rPr lang="nb-NO" baseline="0" dirty="0" err="1" smtClean="0"/>
              <a:t>rehabilitation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enterprises</a:t>
            </a:r>
            <a:r>
              <a:rPr lang="nb-NO" baseline="0" dirty="0" smtClean="0"/>
              <a:t> - </a:t>
            </a:r>
            <a:r>
              <a:rPr lang="nb-NO" baseline="0" dirty="0" err="1" smtClean="0"/>
              <a:t>with</a:t>
            </a:r>
            <a:r>
              <a:rPr lang="nb-NO" baseline="0" dirty="0" smtClean="0"/>
              <a:t> support fram NAV.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194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="1" dirty="0" smtClean="0"/>
              <a:t>High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sick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leave</a:t>
            </a:r>
            <a:r>
              <a:rPr lang="nb-NO" b="1" baseline="0" dirty="0" smtClean="0"/>
              <a:t> rates and </a:t>
            </a:r>
            <a:r>
              <a:rPr lang="nb-NO" b="1" baseline="0" dirty="0" err="1" smtClean="0"/>
              <a:t>the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proportion</a:t>
            </a:r>
            <a:r>
              <a:rPr lang="nb-NO" b="1" baseline="0" dirty="0" smtClean="0"/>
              <a:t> of </a:t>
            </a:r>
            <a:r>
              <a:rPr lang="nb-NO" b="1" baseline="0" dirty="0" err="1" smtClean="0"/>
              <a:t>people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with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disabilities</a:t>
            </a:r>
            <a:r>
              <a:rPr lang="nb-NO" b="1" baseline="0" dirty="0" smtClean="0"/>
              <a:t> in </a:t>
            </a:r>
            <a:r>
              <a:rPr lang="nb-NO" b="1" baseline="0" dirty="0" err="1" smtClean="0"/>
              <a:t>the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labor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market</a:t>
            </a:r>
            <a:r>
              <a:rPr lang="nb-NO" b="1" baseline="0" dirty="0" smtClean="0"/>
              <a:t> is </a:t>
            </a:r>
            <a:r>
              <a:rPr lang="nb-NO" b="1" baseline="0" dirty="0" err="1" smtClean="0"/>
              <a:t>low</a:t>
            </a:r>
            <a:r>
              <a:rPr lang="nb-NO" b="1" baseline="0" dirty="0" smtClean="0"/>
              <a:t>. </a:t>
            </a:r>
          </a:p>
          <a:p>
            <a:endParaRPr lang="nb-NO" b="1" baseline="0" dirty="0" smtClean="0"/>
          </a:p>
          <a:p>
            <a:r>
              <a:rPr lang="nb-NO" b="1" baseline="0" dirty="0" smtClean="0"/>
              <a:t>Joint </a:t>
            </a:r>
            <a:r>
              <a:rPr lang="nb-NO" b="1" baseline="0" dirty="0" err="1" smtClean="0"/>
              <a:t>efforts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are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made</a:t>
            </a:r>
            <a:endParaRPr lang="nb-NO" b="1" baseline="0" dirty="0" smtClean="0"/>
          </a:p>
          <a:p>
            <a:endParaRPr lang="nb-NO" b="1" baseline="0" dirty="0" smtClean="0"/>
          </a:p>
          <a:p>
            <a:endParaRPr lang="nb-NO" b="1" baseline="0" dirty="0" smtClean="0"/>
          </a:p>
          <a:p>
            <a:r>
              <a:rPr lang="nb-NO" b="1" baseline="0" dirty="0" err="1" smtClean="0"/>
              <a:t>Work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inclusion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policies</a:t>
            </a:r>
            <a:r>
              <a:rPr lang="nb-NO" b="1" baseline="0" dirty="0" smtClean="0"/>
              <a:t> and </a:t>
            </a:r>
            <a:r>
              <a:rPr lang="nb-NO" b="1" baseline="0" dirty="0" err="1" smtClean="0"/>
              <a:t>practicies</a:t>
            </a:r>
            <a:r>
              <a:rPr lang="nb-NO" b="1" baseline="0" dirty="0" smtClean="0"/>
              <a:t> for </a:t>
            </a:r>
            <a:r>
              <a:rPr lang="nb-NO" b="1" baseline="0" dirty="0" err="1" smtClean="0"/>
              <a:t>people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with</a:t>
            </a:r>
            <a:r>
              <a:rPr lang="nb-NO" b="1" baseline="0" dirty="0" smtClean="0"/>
              <a:t> </a:t>
            </a:r>
            <a:r>
              <a:rPr lang="nb-NO" b="1" baseline="0" dirty="0" err="1" smtClean="0"/>
              <a:t>adiers</a:t>
            </a:r>
            <a:r>
              <a:rPr lang="nb-NO" b="1" baseline="0" dirty="0" smtClean="0"/>
              <a:t> </a:t>
            </a:r>
            <a:endParaRPr lang="nb-N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503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A new sick leave benefit scheme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graded sick leave and increased sick leave period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Increase employers’ financial responsibility for long-term sick leave</a:t>
            </a:r>
          </a:p>
          <a:p>
            <a:r>
              <a:rPr lang="en-US" dirty="0" smtClean="0"/>
              <a:t>A work-oriented disability pension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Health-adjusted wage</a:t>
            </a:r>
          </a:p>
          <a:p>
            <a:r>
              <a:rPr lang="en-US" dirty="0" smtClean="0"/>
              <a:t>Increased follow-up but reduced work assessment for young people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Young people with benefits earn relatively much compared with young people in work. It is expected that reducing benefits will motivate more young people to make efforts to enter the </a:t>
            </a:r>
            <a:r>
              <a:rPr lang="en-US" b="1" dirty="0" err="1" smtClean="0"/>
              <a:t>labour</a:t>
            </a:r>
            <a:r>
              <a:rPr lang="en-US" b="1" dirty="0" smtClean="0"/>
              <a:t> force.</a:t>
            </a:r>
          </a:p>
          <a:p>
            <a:r>
              <a:rPr lang="en-US" dirty="0" smtClean="0"/>
              <a:t>Increased measures to increase employment among older persons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Increase competencies</a:t>
            </a:r>
          </a:p>
          <a:p>
            <a:r>
              <a:rPr lang="en-US" b="1" dirty="0" smtClean="0"/>
              <a:t>	Increase opportunity to work longer</a:t>
            </a:r>
          </a:p>
          <a:p>
            <a:endParaRPr lang="nb-N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001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inclusion</a:t>
            </a:r>
            <a:r>
              <a:rPr lang="nb-NO" dirty="0" smtClean="0"/>
              <a:t> </a:t>
            </a:r>
            <a:r>
              <a:rPr lang="nb-NO" dirty="0" err="1" smtClean="0"/>
              <a:t>policies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practices</a:t>
            </a: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56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Work hours/Job-family: Short working hours. High satisfaction with work-family balance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6791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After 1 year: </a:t>
            </a:r>
          </a:p>
          <a:p>
            <a:pPr lvl="1"/>
            <a:r>
              <a:rPr lang="en-AU" dirty="0" smtClean="0"/>
              <a:t>Sickness allowance benefit, 66% of income (max 3 years)</a:t>
            </a:r>
          </a:p>
          <a:p>
            <a:pPr lvl="1"/>
            <a:r>
              <a:rPr lang="en-AU" dirty="0" smtClean="0"/>
              <a:t>Disability benefit, 66% income </a:t>
            </a:r>
            <a:r>
              <a:rPr lang="en-AU" b="1" dirty="0" smtClean="0">
                <a:solidFill>
                  <a:schemeClr val="bg1">
                    <a:lumMod val="65000"/>
                  </a:schemeClr>
                </a:solidFill>
              </a:rPr>
              <a:t>(total</a:t>
            </a:r>
            <a:r>
              <a:rPr lang="en-AU" b="1" baseline="0" dirty="0" smtClean="0">
                <a:solidFill>
                  <a:schemeClr val="bg1">
                    <a:lumMod val="65000"/>
                  </a:schemeClr>
                </a:solidFill>
              </a:rPr>
              <a:t> or</a:t>
            </a:r>
            <a:r>
              <a:rPr lang="en-AU" b="1" dirty="0" smtClean="0">
                <a:solidFill>
                  <a:schemeClr val="bg1">
                    <a:lumMod val="65000"/>
                  </a:schemeClr>
                </a:solidFill>
              </a:rPr>
              <a:t> partly, and also time limited)</a:t>
            </a:r>
          </a:p>
          <a:p>
            <a:pPr lvl="2"/>
            <a:r>
              <a:rPr lang="en-AU" b="1" dirty="0" smtClean="0"/>
              <a:t>Can still perform some work without reduction in benefit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dirty="0" smtClean="0"/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dirty="0" smtClean="0"/>
              <a:t>Three days sick leave without consulting the doctor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67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Compulsory occupational health service for most enterprises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Non-clinical, </a:t>
            </a:r>
            <a:r>
              <a:rPr lang="en-US" b="1" dirty="0" err="1" smtClean="0"/>
              <a:t>ie</a:t>
            </a:r>
            <a:r>
              <a:rPr lang="en-US" b="1" dirty="0" smtClean="0"/>
              <a:t>. prevention and promotion HSE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§4-6 Particularly concerning adaptation for employees with reduced capacity for work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as far as possible, implement necessary measures to enable the employee </a:t>
            </a:r>
            <a:r>
              <a:rPr lang="en-US" b="1" dirty="0" smtClean="0"/>
              <a:t>(with reduced work ability</a:t>
            </a:r>
            <a:r>
              <a:rPr lang="en-US" dirty="0" smtClean="0"/>
              <a:t>) to retain work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If it is appropriate to transfer an employee to other suitable work, the employee and the employees' elected representatives shall be consulted before deciding the matter.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Prepare a follow-up plan for return to work (within 4 weeks). </a:t>
            </a:r>
            <a:r>
              <a:rPr lang="en-US" b="1" dirty="0" smtClean="0"/>
              <a:t>Communicated to the GP.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Dialogue meetings </a:t>
            </a:r>
            <a:r>
              <a:rPr lang="en-US" b="1" dirty="0" smtClean="0"/>
              <a:t>regarding follow-up plan at the latest within seven weeks after sickness absence. Employer, employee, </a:t>
            </a:r>
            <a:r>
              <a:rPr lang="en-US" b="1" dirty="0" err="1" smtClean="0"/>
              <a:t>Labour</a:t>
            </a:r>
            <a:r>
              <a:rPr lang="en-US" b="1" dirty="0" smtClean="0"/>
              <a:t> and Welfare service (NAV), GP, OHS, others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Preferably continue normal work, possibly after special adaptation of the work or working hours, alteration of work equipment, work-oriented measures or the like.</a:t>
            </a:r>
          </a:p>
          <a:p>
            <a:endParaRPr lang="en-US" dirty="0" smtClean="0"/>
          </a:p>
          <a:p>
            <a:r>
              <a:rPr lang="en-US" dirty="0" smtClean="0"/>
              <a:t>Reduced capacity for work as a result of an accident, sickness, fatigue or the like, the employer shall, </a:t>
            </a:r>
          </a:p>
          <a:p>
            <a:endParaRPr lang="en-US" dirty="0" smtClean="0"/>
          </a:p>
          <a:p>
            <a:r>
              <a:rPr lang="en-US" dirty="0" smtClean="0"/>
              <a:t>Documentation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2201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Overall, the IA Agreements and the measures associated with the agreements have been refined and developed, but the framework has been kept rather steady. </a:t>
            </a:r>
            <a:endParaRPr lang="nb-NO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7303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 smtClean="0">
              <a:effectLst/>
            </a:endParaRPr>
          </a:p>
          <a:p>
            <a:r>
              <a:rPr lang="en-US" b="1" dirty="0" smtClean="0">
                <a:effectLst/>
              </a:rPr>
              <a:t>Provides all forms of social security support, pensions.</a:t>
            </a:r>
            <a:r>
              <a:rPr lang="en-US" b="1" baseline="0" dirty="0" smtClean="0">
                <a:effectLst/>
              </a:rPr>
              <a:t>     The idea is that it should be easy for the citizens to only have one place to go no matter what kind of social security support you need. </a:t>
            </a:r>
            <a:endParaRPr lang="en-US" b="1" dirty="0" smtClean="0">
              <a:effectLst/>
            </a:endParaRPr>
          </a:p>
          <a:p>
            <a:endParaRPr lang="en-US" b="1" dirty="0" smtClean="0">
              <a:effectLst/>
            </a:endParaRPr>
          </a:p>
          <a:p>
            <a:r>
              <a:rPr lang="en-US" b="1" dirty="0" smtClean="0">
                <a:effectLst/>
              </a:rPr>
              <a:t>NAV = HUB</a:t>
            </a:r>
          </a:p>
          <a:p>
            <a:endParaRPr lang="nb-NO" b="1" dirty="0" smtClean="0">
              <a:effectLst/>
            </a:endParaRPr>
          </a:p>
          <a:p>
            <a:endParaRPr lang="nb-NO" b="1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1805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FF542C-FCD8-4171-99E4-C41F8780D962}" type="slidenum">
              <a:rPr lang="nb-NO" altLang="nb-NO" sz="1200"/>
              <a:pPr eaLnBrk="1" hangingPunct="1"/>
              <a:t>8</a:t>
            </a:fld>
            <a:endParaRPr lang="nb-NO" altLang="nb-NO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baseline="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770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Vocational (re)habilitation ; «Train, then place»</a:t>
            </a:r>
          </a:p>
          <a:p>
            <a:endParaRPr lang="en-US" dirty="0" smtClean="0"/>
          </a:p>
          <a:p>
            <a:r>
              <a:rPr lang="en-US" dirty="0" smtClean="0"/>
              <a:t>SE = «place, then train»</a:t>
            </a:r>
          </a:p>
          <a:p>
            <a:r>
              <a:rPr lang="en-US" dirty="0" smtClean="0"/>
              <a:t>Close follow-up by a «</a:t>
            </a:r>
            <a:r>
              <a:rPr lang="en-US" b="1" dirty="0" smtClean="0"/>
              <a:t>SE job coach</a:t>
            </a:r>
            <a:r>
              <a:rPr lang="en-US" dirty="0" smtClean="0"/>
              <a:t>»</a:t>
            </a:r>
          </a:p>
          <a:p>
            <a:r>
              <a:rPr lang="en-US" dirty="0" smtClean="0"/>
              <a:t>Financial support from NAV</a:t>
            </a:r>
          </a:p>
          <a:p>
            <a:r>
              <a:rPr lang="en-US" dirty="0" smtClean="0"/>
              <a:t>Wage subsidies</a:t>
            </a:r>
          </a:p>
          <a:p>
            <a:r>
              <a:rPr lang="en-US" dirty="0" smtClean="0"/>
              <a:t>Adaptations at work </a:t>
            </a:r>
          </a:p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E6AF7-0F88-4448-99BD-1AC252BB1A7B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452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2042319"/>
            <a:ext cx="4316012" cy="1551781"/>
          </a:xfrm>
        </p:spPr>
        <p:txBody>
          <a:bodyPr anchor="b"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39243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9C9DAF2-E044-8B4E-A86C-B69EB5271587}" type="datetime1">
              <a:rPr lang="en-US" smtClean="0"/>
              <a:t>11/19/20</a:t>
            </a:fld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94536" y="37735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09" y="245900"/>
            <a:ext cx="3170582" cy="100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72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+ 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52900" y="165100"/>
            <a:ext cx="48322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49E23-93F5-F746-89BC-5BD2B0929EBC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65100"/>
            <a:ext cx="3829050" cy="4530585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057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48322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A5FE-711F-EA47-96EF-625BC7044AC5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110" y="165100"/>
            <a:ext cx="3829050" cy="4530585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2421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+ 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152900" y="165100"/>
            <a:ext cx="48322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F2F44-5AFD-D34E-8B92-58F8898F0824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152400" y="165100"/>
            <a:ext cx="3829050" cy="45305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152400" y="165100"/>
            <a:ext cx="3829050" cy="453058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/>
              <a:t>Graph / Smartart</a:t>
            </a:r>
          </a:p>
        </p:txBody>
      </p:sp>
    </p:spTree>
    <p:extLst>
      <p:ext uri="{BB962C8B-B14F-4D97-AF65-F5344CB8AC3E}">
        <p14:creationId xmlns:p14="http://schemas.microsoft.com/office/powerpoint/2010/main" val="1599126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48322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70D61-A13E-3E45-A265-D55FAFCB0DF0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5156110" y="165100"/>
            <a:ext cx="3829050" cy="45305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56110" y="165100"/>
            <a:ext cx="3829050" cy="453058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/>
              <a:t>Graph / Smartart</a:t>
            </a:r>
          </a:p>
        </p:txBody>
      </p:sp>
    </p:spTree>
    <p:extLst>
      <p:ext uri="{BB962C8B-B14F-4D97-AF65-F5344CB8AC3E}">
        <p14:creationId xmlns:p14="http://schemas.microsoft.com/office/powerpoint/2010/main" val="2296329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3E48C-408F-AD4C-82E0-480B961C7F1F}" type="datetime1">
              <a:rPr lang="en-US" smtClean="0"/>
              <a:t>11/19/20</a:t>
            </a:fld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2400" y="219075"/>
            <a:ext cx="8832850" cy="4476610"/>
          </a:xfrm>
          <a:solidFill>
            <a:srgbClr val="BCCCD1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3101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or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54070" y="219282"/>
            <a:ext cx="8831090" cy="44764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>
                <a:latin typeface="Times New Roman"/>
                <a:cs typeface="Times New Roman"/>
              </a:defRPr>
            </a:lvl1pPr>
          </a:lstStyle>
          <a:p>
            <a:pPr lvl="0"/>
            <a:r>
              <a:rPr lang="en-GB" noProof="0"/>
              <a:t>«Quote»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A35D3-88DA-CE4D-A326-62A44BD8AA95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756504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2079-DB16-154D-A39F-4884D6CC0170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288000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1" name="Rectangle 10"/>
          <p:cNvSpPr/>
          <p:nvPr userDrawn="1"/>
        </p:nvSpPr>
        <p:spPr>
          <a:xfrm>
            <a:off x="6105160" y="165723"/>
            <a:ext cx="2880000" cy="53559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2" name="Rectangle 11"/>
          <p:cNvSpPr/>
          <p:nvPr userDrawn="1"/>
        </p:nvSpPr>
        <p:spPr>
          <a:xfrm>
            <a:off x="3129615" y="165723"/>
            <a:ext cx="2880000" cy="535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152400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27945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103490" y="219075"/>
            <a:ext cx="2881670" cy="1495734"/>
          </a:xfrm>
          <a:solidFill>
            <a:srgbClr val="BCCCD1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54071" y="1803709"/>
            <a:ext cx="2880000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3129615" y="1803709"/>
            <a:ext cx="2880000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6103490" y="1803709"/>
            <a:ext cx="2880000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8420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04C26B5-7A06-7C45-AE88-68CEB8F24371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91003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rgbClr val="007C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4CE802-EA64-4A48-B1C7-C0EE853B4C0F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2754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EF49D4B-9861-5645-9B1C-3419A18E9F33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9431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561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443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79A3BB2-4D9C-AD4E-8B4D-A69880551F61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5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1218837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88" y="1244601"/>
            <a:ext cx="4316012" cy="1155700"/>
          </a:xfrm>
        </p:spPr>
        <p:txBody>
          <a:bodyPr anchor="b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7288" y="2743200"/>
            <a:ext cx="4316012" cy="5334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C173FE-FF69-E04E-9988-939EF0616E31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200" y="219282"/>
            <a:ext cx="3829050" cy="4476403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519936" y="2582921"/>
            <a:ext cx="323133" cy="0"/>
          </a:xfrm>
          <a:prstGeom prst="line">
            <a:avLst/>
          </a:prstGeom>
          <a:ln w="6350" cmpd="sng">
            <a:solidFill>
              <a:schemeClr val="accent6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3369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253" y="1594843"/>
            <a:ext cx="3944079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A8F0C-83EE-794E-9CC9-3FF7405580DF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7" name="Rectangle 6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561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673870" y="1594843"/>
            <a:ext cx="3944079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85402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+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C7347-21CC-EB4E-B3D7-EE4885E7589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65100"/>
            <a:ext cx="3829050" cy="4530585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48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 –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F25B-9EB4-1E47-85F8-C6280E7A3270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5156110" y="165100"/>
            <a:ext cx="3829050" cy="4530585"/>
          </a:xfrm>
          <a:solidFill>
            <a:srgbClr val="7E9492"/>
          </a:solidFill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88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+ Text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2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3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54574-9909-674F-A5DE-8D4B46504626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41538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042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 userDrawn="1"/>
        </p:nvSpPr>
        <p:spPr>
          <a:xfrm>
            <a:off x="152400" y="165100"/>
            <a:ext cx="3829050" cy="45305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152400" y="165100"/>
            <a:ext cx="3829050" cy="453058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/>
              <a:t>Graph / Smartart</a:t>
            </a:r>
          </a:p>
        </p:txBody>
      </p:sp>
    </p:spTree>
    <p:extLst>
      <p:ext uri="{BB962C8B-B14F-4D97-AF65-F5344CB8AC3E}">
        <p14:creationId xmlns:p14="http://schemas.microsoft.com/office/powerpoint/2010/main" val="9830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703" y="428161"/>
            <a:ext cx="4093697" cy="85725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53" y="1594843"/>
            <a:ext cx="4162547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49BA9-EBA5-5C4F-BB8E-FBA372F5FB33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3314" y="165723"/>
            <a:ext cx="4831346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037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5156110" y="165100"/>
            <a:ext cx="3829050" cy="453058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3" name="Content Placeholder 17"/>
          <p:cNvSpPr>
            <a:spLocks noGrp="1"/>
          </p:cNvSpPr>
          <p:nvPr>
            <p:ph sz="quarter" idx="13" hasCustomPrompt="1"/>
          </p:nvPr>
        </p:nvSpPr>
        <p:spPr>
          <a:xfrm>
            <a:off x="5156110" y="165100"/>
            <a:ext cx="3829050" cy="4530585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noProof="0"/>
              <a:t>Graph / Smartart</a:t>
            </a:r>
          </a:p>
        </p:txBody>
      </p:sp>
    </p:spTree>
    <p:extLst>
      <p:ext uri="{BB962C8B-B14F-4D97-AF65-F5344CB8AC3E}">
        <p14:creationId xmlns:p14="http://schemas.microsoft.com/office/powerpoint/2010/main" val="111303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90F5-E4A8-6F49-8ED0-6A2C8DA2DD36}" type="datetime1">
              <a:rPr lang="en-US" smtClean="0"/>
              <a:t>11/19/20</a:t>
            </a:fld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868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52400" y="165100"/>
            <a:ext cx="8832760" cy="4530585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A75D-0632-BE42-94AA-1FA387F7D3C3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Rectangle 7"/>
          <p:cNvSpPr/>
          <p:nvPr userDrawn="1"/>
        </p:nvSpPr>
        <p:spPr>
          <a:xfrm>
            <a:off x="154070" y="165723"/>
            <a:ext cx="8831090" cy="53559"/>
          </a:xfrm>
          <a:prstGeom prst="rect">
            <a:avLst/>
          </a:prstGeom>
          <a:solidFill>
            <a:srgbClr val="4B4CA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56103" y="1335106"/>
            <a:ext cx="323133" cy="0"/>
          </a:xfrm>
          <a:prstGeom prst="line">
            <a:avLst/>
          </a:prstGeom>
          <a:ln w="635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87253" y="1594843"/>
            <a:ext cx="3944079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73870" y="1594843"/>
            <a:ext cx="3944079" cy="285015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59218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theme" Target="../theme/theme1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6103" y="428161"/>
            <a:ext cx="7961846" cy="857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noProof="0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253" y="1594843"/>
            <a:ext cx="8030696" cy="2850156"/>
          </a:xfrm>
          <a:prstGeom prst="rect">
            <a:avLst/>
          </a:prstGeom>
        </p:spPr>
        <p:txBody>
          <a:bodyPr vert="horz" lIns="91440" tIns="0" rIns="91440" bIns="0" rtlCol="0">
            <a:normAutofit/>
          </a:bodyPr>
          <a:lstStyle/>
          <a:p>
            <a:pPr lvl="0"/>
            <a:r>
              <a:rPr lang="en-GB" noProof="0"/>
              <a:t>Klikk for å redigere tekststiler i malen</a:t>
            </a:r>
          </a:p>
          <a:p>
            <a:pPr lvl="1"/>
            <a:r>
              <a:rPr lang="en-GB" noProof="0"/>
              <a:t>Andre nivå</a:t>
            </a:r>
          </a:p>
          <a:p>
            <a:pPr lvl="2"/>
            <a:r>
              <a:rPr lang="en-GB" noProof="0"/>
              <a:t>Tredje nivå</a:t>
            </a:r>
          </a:p>
          <a:p>
            <a:pPr lvl="3"/>
            <a:r>
              <a:rPr lang="en-GB" noProof="0"/>
              <a:t>Fjerde nivå</a:t>
            </a:r>
          </a:p>
          <a:p>
            <a:pPr lvl="4"/>
            <a:r>
              <a:rPr lang="en-GB" noProof="0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17392" y="4834789"/>
            <a:ext cx="1308296" cy="159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CDD0A9CF-A1FD-9946-816A-7B11A5E2C95D}" type="datetime1">
              <a:rPr lang="en-US" smtClean="0"/>
              <a:t>11/19/20</a:t>
            </a:fld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1560" y="4834789"/>
            <a:ext cx="2133600" cy="1596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28385D78-4187-AD4C-B928-A8579EE9A75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24167" y="4686710"/>
            <a:ext cx="1426504" cy="454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2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57" r:id="rId4"/>
    <p:sldLayoutId id="2147483658" r:id="rId5"/>
    <p:sldLayoutId id="2147483659" r:id="rId6"/>
    <p:sldLayoutId id="2147483660" r:id="rId7"/>
    <p:sldLayoutId id="2147483656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62" r:id="rId14"/>
    <p:sldLayoutId id="2147483661" r:id="rId15"/>
    <p:sldLayoutId id="2147483668" r:id="rId16"/>
    <p:sldLayoutId id="2147483663" r:id="rId17"/>
    <p:sldLayoutId id="2147483664" r:id="rId18"/>
    <p:sldLayoutId id="2147483665" r:id="rId19"/>
    <p:sldLayoutId id="2147483666" r:id="rId20"/>
    <p:sldLayoutId id="2147483667" r:id="rId2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Times New Roman"/>
          <a:ea typeface="+mj-ea"/>
          <a:cs typeface="Times New Roman"/>
        </a:defRPr>
      </a:lvl1pPr>
    </p:titleStyle>
    <p:bodyStyle>
      <a:lvl1pPr marL="176213" indent="-176213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1pPr>
      <a:lvl2pPr marL="452438" indent="-207963" algn="l" defTabSz="45085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2pPr>
      <a:lvl3pPr marL="627063" indent="-158750" algn="l" defTabSz="627063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3pPr>
      <a:lvl4pPr marL="804863" indent="-161925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4pPr>
      <a:lvl5pPr marL="987425" indent="-174625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Calibri Light"/>
          <a:ea typeface="+mn-ea"/>
          <a:cs typeface="Calibri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8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0"/>
            <a:ext cx="9142571" cy="5143500"/>
          </a:xfrm>
          <a:prstGeom prst="rect">
            <a:avLst/>
          </a:prstGeom>
        </p:spPr>
      </p:pic>
      <p:pic>
        <p:nvPicPr>
          <p:cNvPr id="4" name="Bilde 3">
            <a:extLst>
              <a:ext uri="{FF2B5EF4-FFF2-40B4-BE49-F238E27FC236}">
                <a16:creationId xmlns:a16="http://schemas.microsoft.com/office/drawing/2014/main" xmlns="" id="{A54208F5-1025-E940-B8CE-66CFCC62FE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3809" y="1613566"/>
            <a:ext cx="5590032" cy="177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6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NGOs and </a:t>
            </a:r>
            <a:r>
              <a:rPr lang="nb-NO" dirty="0" err="1" smtClean="0"/>
              <a:t>vocational</a:t>
            </a:r>
            <a:r>
              <a:rPr lang="nb-NO" dirty="0" smtClean="0"/>
              <a:t> </a:t>
            </a:r>
            <a:r>
              <a:rPr lang="nb-NO" dirty="0" err="1" smtClean="0"/>
              <a:t>rehabilitation</a:t>
            </a:r>
            <a:r>
              <a:rPr lang="nb-NO" dirty="0" smtClean="0"/>
              <a:t> </a:t>
            </a:r>
            <a:r>
              <a:rPr lang="nb-NO" dirty="0" err="1" smtClean="0"/>
              <a:t>enterprises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NGO, private</a:t>
            </a:r>
            <a:r>
              <a:rPr lang="en-AU" dirty="0"/>
              <a:t> </a:t>
            </a:r>
            <a:r>
              <a:rPr lang="en-AU" dirty="0" smtClean="0"/>
              <a:t>and public enterprises</a:t>
            </a:r>
          </a:p>
          <a:p>
            <a:endParaRPr lang="en-AU" dirty="0" smtClean="0"/>
          </a:p>
          <a:p>
            <a:r>
              <a:rPr lang="en-AU" dirty="0" smtClean="0"/>
              <a:t>Most expenses are paid for by NAV</a:t>
            </a:r>
          </a:p>
          <a:p>
            <a:r>
              <a:rPr lang="en-AU" dirty="0" smtClean="0"/>
              <a:t>Not allowed to obtain profit from services paid by NAV</a:t>
            </a:r>
          </a:p>
          <a:p>
            <a:endParaRPr lang="en-AU" dirty="0" smtClean="0"/>
          </a:p>
          <a:p>
            <a:r>
              <a:rPr lang="en-AU" dirty="0" smtClean="0"/>
              <a:t>Sheltered enterprises ----- Supported Employment</a:t>
            </a:r>
          </a:p>
          <a:p>
            <a:r>
              <a:rPr lang="en-AU" dirty="0" smtClean="0"/>
              <a:t>«Ordinary» workers with health issues ----- people not expected to enter the ordinary labour market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10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8092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Conclusion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Working life in Norway is relatively good</a:t>
            </a:r>
          </a:p>
          <a:p>
            <a:r>
              <a:rPr lang="en-AU" dirty="0" smtClean="0"/>
              <a:t>Public support measures are relatively generous and rather well organized</a:t>
            </a:r>
          </a:p>
          <a:p>
            <a:r>
              <a:rPr lang="en-AU" dirty="0"/>
              <a:t>C</a:t>
            </a:r>
            <a:r>
              <a:rPr lang="en-AU" dirty="0" smtClean="0"/>
              <a:t>ollaboration between the labour market parties is relatively </a:t>
            </a:r>
            <a:r>
              <a:rPr lang="en-AU" dirty="0"/>
              <a:t>good </a:t>
            </a:r>
            <a:endParaRPr lang="en-AU" dirty="0" smtClean="0"/>
          </a:p>
          <a:p>
            <a:endParaRPr lang="en-AU" dirty="0" smtClean="0"/>
          </a:p>
          <a:p>
            <a:r>
              <a:rPr lang="en-AU" sz="2000" dirty="0" smtClean="0"/>
              <a:t>Do the support measures work appropriately for people with disabilities and chronic diseases?!</a:t>
            </a:r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11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2755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90F5-E4A8-6F49-8ED0-6A2C8DA2DD36}" type="datetime1">
              <a:rPr lang="en-US" smtClean="0"/>
              <a:t>11/19/20</a:t>
            </a:fld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84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Suggestions</a:t>
            </a:r>
            <a:r>
              <a:rPr lang="nb-NO" dirty="0"/>
              <a:t> for </a:t>
            </a:r>
            <a:r>
              <a:rPr lang="nb-NO" dirty="0" err="1"/>
              <a:t>increased</a:t>
            </a:r>
            <a:r>
              <a:rPr lang="nb-NO" dirty="0"/>
              <a:t> </a:t>
            </a:r>
            <a:r>
              <a:rPr lang="nb-NO" dirty="0" err="1"/>
              <a:t>employment</a:t>
            </a:r>
            <a:r>
              <a:rPr lang="nb-NO" dirty="0"/>
              <a:t/>
            </a:r>
            <a:br>
              <a:rPr lang="nb-NO" dirty="0"/>
            </a:br>
            <a:r>
              <a:rPr lang="nb-NO" sz="1800" dirty="0"/>
              <a:t>White </a:t>
            </a:r>
            <a:r>
              <a:rPr lang="nb-NO" sz="1800" dirty="0" err="1" smtClean="0"/>
              <a:t>paper</a:t>
            </a:r>
            <a:r>
              <a:rPr lang="nb-NO" sz="1800" dirty="0" smtClean="0"/>
              <a:t> (NOU 2019:7)</a:t>
            </a:r>
            <a:endParaRPr lang="nb-NO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A new sick leave benefit scheme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A work-oriented disability pension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Increased follow-up but reduced work assessment for young people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 smtClean="0"/>
              <a:t>Measures to increase employment among older persons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13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85972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97287" y="2175540"/>
            <a:ext cx="5976399" cy="1551781"/>
          </a:xfrm>
        </p:spPr>
        <p:txBody>
          <a:bodyPr/>
          <a:lstStyle/>
          <a:p>
            <a:r>
              <a:rPr lang="en-AU" sz="2800" dirty="0" smtClean="0"/>
              <a:t>I want to work, who can help me?</a:t>
            </a:r>
            <a:br>
              <a:rPr lang="en-AU" sz="2800" dirty="0" smtClean="0"/>
            </a:br>
            <a:r>
              <a:rPr lang="en-AU" sz="2000" dirty="0" smtClean="0"/>
              <a:t>Case study of Norway</a:t>
            </a:r>
            <a:endParaRPr lang="en-AU" sz="2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97288" y="4014355"/>
            <a:ext cx="4316012" cy="533400"/>
          </a:xfrm>
        </p:spPr>
        <p:txBody>
          <a:bodyPr>
            <a:normAutofit/>
          </a:bodyPr>
          <a:lstStyle/>
          <a:p>
            <a:r>
              <a:rPr lang="nb-NO" b="1" dirty="0" smtClean="0">
                <a:latin typeface="Calibri"/>
                <a:cs typeface="Calibri"/>
              </a:rPr>
              <a:t>Steffen Torp</a:t>
            </a:r>
          </a:p>
          <a:p>
            <a:r>
              <a:rPr lang="nb-NO" dirty="0" smtClean="0"/>
              <a:t>Department of Health, </a:t>
            </a:r>
            <a:r>
              <a:rPr lang="nb-NO" dirty="0" err="1" smtClean="0"/>
              <a:t>Social</a:t>
            </a:r>
            <a:r>
              <a:rPr lang="nb-NO" dirty="0" smtClean="0"/>
              <a:t> and </a:t>
            </a:r>
            <a:r>
              <a:rPr lang="nb-NO" dirty="0" err="1" smtClean="0"/>
              <a:t>Welfare</a:t>
            </a:r>
            <a:r>
              <a:rPr lang="nb-NO" dirty="0" smtClean="0"/>
              <a:t> Studies</a:t>
            </a:r>
          </a:p>
          <a:p>
            <a:endParaRPr lang="nb-NO" dirty="0"/>
          </a:p>
        </p:txBody>
      </p:sp>
      <p:pic>
        <p:nvPicPr>
          <p:cNvPr id="5" name="Picture 4" descr="DMonster-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36368" y="2880718"/>
            <a:ext cx="1536700" cy="15367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5C246-1A03-456D-A069-4FF027BC67A8}" type="datetime1">
              <a:rPr lang="en-US" smtClean="0"/>
              <a:t>11/19/20</a:t>
            </a:fld>
            <a:endParaRPr lang="nb-NO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nb-NO" smtClean="0"/>
              <a:pPr/>
              <a:t>2</a:t>
            </a:fld>
            <a:endParaRPr lang="nb-NO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255" y="210167"/>
            <a:ext cx="8818905" cy="253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Norway: </a:t>
            </a:r>
            <a:r>
              <a:rPr lang="nb-NO" dirty="0" err="1" smtClean="0"/>
              <a:t>Working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and health </a:t>
            </a:r>
            <a:r>
              <a:rPr lang="nb-NO" sz="1400" dirty="0" smtClean="0"/>
              <a:t>(6</a:t>
            </a:r>
            <a:r>
              <a:rPr lang="nb-NO" sz="1000" dirty="0" smtClean="0"/>
              <a:t>th</a:t>
            </a:r>
            <a:r>
              <a:rPr lang="nb-NO" sz="1400" dirty="0" smtClean="0"/>
              <a:t> </a:t>
            </a:r>
            <a:r>
              <a:rPr lang="nb-NO" sz="1400" dirty="0"/>
              <a:t>E</a:t>
            </a:r>
            <a:r>
              <a:rPr lang="nb-NO" sz="1400" dirty="0" smtClean="0"/>
              <a:t>uropean </a:t>
            </a:r>
            <a:r>
              <a:rPr lang="nb-NO" sz="1400" dirty="0" err="1" smtClean="0"/>
              <a:t>working</a:t>
            </a:r>
            <a:r>
              <a:rPr lang="nb-NO" sz="1400" dirty="0" smtClean="0"/>
              <a:t> </a:t>
            </a:r>
            <a:r>
              <a:rPr lang="nb-NO" sz="1400" dirty="0" err="1" smtClean="0"/>
              <a:t>conditions</a:t>
            </a:r>
            <a:r>
              <a:rPr lang="nb-NO" sz="1400" dirty="0" smtClean="0"/>
              <a:t> survey, 2016)</a:t>
            </a:r>
            <a:endParaRPr lang="nb-NO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High employment rate (men= 81%, women=77%)</a:t>
            </a:r>
          </a:p>
          <a:p>
            <a:r>
              <a:rPr lang="en-AU" dirty="0" smtClean="0"/>
              <a:t>Highest </a:t>
            </a:r>
            <a:r>
              <a:rPr lang="en-AU" dirty="0"/>
              <a:t>satisfaction </a:t>
            </a:r>
            <a:r>
              <a:rPr lang="en-AU" dirty="0" smtClean="0"/>
              <a:t>with the working environment in </a:t>
            </a:r>
            <a:r>
              <a:rPr lang="en-AU" dirty="0"/>
              <a:t>Europe (96</a:t>
            </a:r>
            <a:r>
              <a:rPr lang="en-AU" dirty="0" smtClean="0"/>
              <a:t>%)</a:t>
            </a:r>
          </a:p>
          <a:p>
            <a:endParaRPr lang="en-AU" dirty="0"/>
          </a:p>
          <a:p>
            <a:r>
              <a:rPr lang="en-AU" dirty="0"/>
              <a:t>Somatic health: as EU average</a:t>
            </a:r>
          </a:p>
          <a:p>
            <a:r>
              <a:rPr lang="en-AU" dirty="0"/>
              <a:t>Mental health: Among the best in Europe</a:t>
            </a:r>
          </a:p>
          <a:p>
            <a:endParaRPr lang="en-AU" dirty="0"/>
          </a:p>
          <a:p>
            <a:r>
              <a:rPr lang="en-AU" dirty="0"/>
              <a:t>Highest sick leave rate in Europe</a:t>
            </a:r>
          </a:p>
          <a:p>
            <a:r>
              <a:rPr lang="en-AU" dirty="0"/>
              <a:t>Relatively low proportion of people with disabilities who are employed (compared to EU average)</a:t>
            </a:r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12298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Regulations</a:t>
            </a:r>
            <a:r>
              <a:rPr lang="nb-NO" dirty="0" smtClean="0"/>
              <a:t> </a:t>
            </a:r>
            <a:r>
              <a:rPr lang="nb-NO" dirty="0" err="1" smtClean="0"/>
              <a:t>regarding</a:t>
            </a:r>
            <a:r>
              <a:rPr lang="nb-NO" dirty="0" smtClean="0"/>
              <a:t> </a:t>
            </a:r>
            <a:r>
              <a:rPr lang="nb-NO" dirty="0" err="1" smtClean="0"/>
              <a:t>sick</a:t>
            </a:r>
            <a:r>
              <a:rPr lang="nb-NO" dirty="0" smtClean="0"/>
              <a:t> </a:t>
            </a:r>
            <a:r>
              <a:rPr lang="nb-NO" dirty="0" err="1" smtClean="0"/>
              <a:t>leave</a:t>
            </a:r>
            <a:r>
              <a:rPr lang="nb-NO" dirty="0" smtClean="0"/>
              <a:t> and </a:t>
            </a:r>
            <a:r>
              <a:rPr lang="nb-NO" dirty="0" err="1" smtClean="0"/>
              <a:t>disability</a:t>
            </a:r>
            <a:r>
              <a:rPr lang="nb-NO" dirty="0" smtClean="0"/>
              <a:t> </a:t>
            </a:r>
            <a:r>
              <a:rPr lang="nb-NO" dirty="0" err="1" smtClean="0"/>
              <a:t>benefits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Universal health and social benefits for all employees</a:t>
            </a:r>
          </a:p>
          <a:p>
            <a:endParaRPr lang="en-AU" dirty="0"/>
          </a:p>
          <a:p>
            <a:r>
              <a:rPr lang="en-AU" dirty="0" smtClean="0"/>
              <a:t>Enterprise covers expenses for sick leave the first 16 days</a:t>
            </a:r>
          </a:p>
          <a:p>
            <a:r>
              <a:rPr lang="en-AU" dirty="0" smtClean="0"/>
              <a:t>100% income from day 1 - for 1 year</a:t>
            </a:r>
          </a:p>
          <a:p>
            <a:endParaRPr lang="en-AU" dirty="0" smtClean="0"/>
          </a:p>
          <a:p>
            <a:r>
              <a:rPr lang="en-AU" dirty="0" smtClean="0"/>
              <a:t>After </a:t>
            </a:r>
            <a:r>
              <a:rPr lang="en-AU" dirty="0"/>
              <a:t>1 year: </a:t>
            </a:r>
          </a:p>
          <a:p>
            <a:pPr lvl="1"/>
            <a:r>
              <a:rPr lang="en-AU" dirty="0"/>
              <a:t>Sickness allowance benefit, 66% </a:t>
            </a:r>
            <a:r>
              <a:rPr lang="en-AU" dirty="0" smtClean="0"/>
              <a:t>of income (max 3 years)</a:t>
            </a:r>
            <a:endParaRPr lang="en-AU" dirty="0"/>
          </a:p>
          <a:p>
            <a:pPr lvl="1"/>
            <a:r>
              <a:rPr lang="en-AU" dirty="0"/>
              <a:t>Disability </a:t>
            </a:r>
            <a:r>
              <a:rPr lang="en-AU" dirty="0" smtClean="0"/>
              <a:t>benefit, 66% income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934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Working</a:t>
            </a:r>
            <a:r>
              <a:rPr lang="nb-NO" dirty="0" smtClean="0"/>
              <a:t> </a:t>
            </a:r>
            <a:r>
              <a:rPr lang="nb-NO" dirty="0"/>
              <a:t>E</a:t>
            </a:r>
            <a:r>
              <a:rPr lang="nb-NO" dirty="0" smtClean="0"/>
              <a:t>nvironment </a:t>
            </a:r>
            <a:r>
              <a:rPr lang="nb-NO" dirty="0" err="1" smtClean="0"/>
              <a:t>Act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253" y="1594843"/>
            <a:ext cx="8030696" cy="3399562"/>
          </a:xfrm>
        </p:spPr>
        <p:txBody>
          <a:bodyPr>
            <a:normAutofit/>
          </a:bodyPr>
          <a:lstStyle/>
          <a:p>
            <a:r>
              <a:rPr lang="en-AU" dirty="0" smtClean="0"/>
              <a:t>§4-6 </a:t>
            </a:r>
            <a:r>
              <a:rPr lang="en-AU" b="1" dirty="0" smtClean="0"/>
              <a:t>Employer is obliged to make adaptation for employees with reduced work ability</a:t>
            </a:r>
          </a:p>
          <a:p>
            <a:pPr lvl="1"/>
            <a:r>
              <a:rPr lang="en-AU" dirty="0" smtClean="0"/>
              <a:t>as far as possible, implement necessary measures to enable the employee to retain work </a:t>
            </a:r>
          </a:p>
          <a:p>
            <a:pPr lvl="1"/>
            <a:r>
              <a:rPr lang="en-AU" dirty="0" smtClean="0"/>
              <a:t>Or to transfer an employee to other suitable work.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5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181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Letter of </a:t>
            </a:r>
            <a:r>
              <a:rPr lang="nb-NO" dirty="0" err="1"/>
              <a:t>I</a:t>
            </a:r>
            <a:r>
              <a:rPr lang="nb-NO" dirty="0" err="1" smtClean="0"/>
              <a:t>ntent</a:t>
            </a:r>
            <a:r>
              <a:rPr lang="nb-NO" dirty="0" smtClean="0"/>
              <a:t> </a:t>
            </a:r>
            <a:r>
              <a:rPr lang="nb-NO" dirty="0" err="1"/>
              <a:t>r</a:t>
            </a:r>
            <a:r>
              <a:rPr lang="nb-NO" dirty="0" err="1" smtClean="0"/>
              <a:t>egarding</a:t>
            </a:r>
            <a:r>
              <a:rPr lang="nb-NO" dirty="0" smtClean="0"/>
              <a:t> a more </a:t>
            </a:r>
            <a:r>
              <a:rPr lang="nb-NO" dirty="0" err="1"/>
              <a:t>i</a:t>
            </a:r>
            <a:r>
              <a:rPr lang="nb-NO" dirty="0" err="1" smtClean="0"/>
              <a:t>nclusive</a:t>
            </a:r>
            <a:r>
              <a:rPr lang="nb-NO" dirty="0" smtClean="0"/>
              <a:t> </a:t>
            </a:r>
            <a:r>
              <a:rPr lang="nb-NO" dirty="0" err="1"/>
              <a:t>w</a:t>
            </a:r>
            <a:r>
              <a:rPr lang="nb-NO" dirty="0" err="1" smtClean="0"/>
              <a:t>orking</a:t>
            </a:r>
            <a:r>
              <a:rPr lang="nb-NO" dirty="0" smtClean="0"/>
              <a:t> </a:t>
            </a:r>
            <a:r>
              <a:rPr lang="nb-NO" dirty="0" err="1"/>
              <a:t>l</a:t>
            </a:r>
            <a:r>
              <a:rPr lang="nb-NO" dirty="0" err="1" smtClean="0"/>
              <a:t>ife</a:t>
            </a:r>
            <a:r>
              <a:rPr lang="nb-NO" dirty="0" smtClean="0"/>
              <a:t> </a:t>
            </a:r>
            <a:br>
              <a:rPr lang="nb-NO" dirty="0" smtClean="0"/>
            </a:br>
            <a:r>
              <a:rPr lang="nb-NO" dirty="0" smtClean="0"/>
              <a:t>(«IA Agreement»)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Employer organizations, trade unions and Norwegian Government</a:t>
            </a:r>
          </a:p>
          <a:p>
            <a:endParaRPr lang="en-AU" dirty="0" smtClean="0"/>
          </a:p>
          <a:p>
            <a:r>
              <a:rPr lang="en-AU" dirty="0" smtClean="0"/>
              <a:t>First agreement in 2001, last in 2018</a:t>
            </a:r>
          </a:p>
          <a:p>
            <a:endParaRPr lang="en-AU" dirty="0" smtClean="0"/>
          </a:p>
          <a:p>
            <a:r>
              <a:rPr lang="en-AU" dirty="0" smtClean="0"/>
              <a:t>Three aims: </a:t>
            </a:r>
          </a:p>
          <a:p>
            <a:pPr marL="244475" lvl="1" indent="0">
              <a:buNone/>
            </a:pPr>
            <a:r>
              <a:rPr lang="en-AU" dirty="0" smtClean="0"/>
              <a:t>	1) Reduce sick leave</a:t>
            </a:r>
          </a:p>
          <a:p>
            <a:pPr marL="244475" lvl="1" indent="0">
              <a:buNone/>
            </a:pPr>
            <a:r>
              <a:rPr lang="en-AU" dirty="0" smtClean="0"/>
              <a:t>	2) Increase employment among persons with work disabilities</a:t>
            </a:r>
          </a:p>
          <a:p>
            <a:pPr marL="244475" lvl="1" indent="0">
              <a:buNone/>
            </a:pPr>
            <a:r>
              <a:rPr lang="en-AU" dirty="0" smtClean="0"/>
              <a:t>	3) Increase employment among older persons (&gt;50 years)</a:t>
            </a:r>
          </a:p>
          <a:p>
            <a:endParaRPr lang="nb-NO" dirty="0"/>
          </a:p>
          <a:p>
            <a:pPr marL="244475" lvl="1" indent="0">
              <a:buNone/>
            </a:pP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4878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Labour and </a:t>
            </a:r>
            <a:r>
              <a:rPr lang="nb-NO" dirty="0" err="1" smtClean="0"/>
              <a:t>Welfare</a:t>
            </a:r>
            <a:r>
              <a:rPr lang="nb-NO" dirty="0" smtClean="0"/>
              <a:t> Administration (NAV)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966" y="1594843"/>
            <a:ext cx="8030696" cy="2850156"/>
          </a:xfrm>
        </p:spPr>
        <p:txBody>
          <a:bodyPr/>
          <a:lstStyle/>
          <a:p>
            <a:r>
              <a:rPr lang="en-AU" dirty="0" smtClean="0"/>
              <a:t>Public enterprise for supporting individual citizens with social security and provisions - and guidance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01305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llipse 18"/>
          <p:cNvSpPr/>
          <p:nvPr/>
        </p:nvSpPr>
        <p:spPr>
          <a:xfrm>
            <a:off x="214547" y="1565570"/>
            <a:ext cx="1365303" cy="524150"/>
          </a:xfrm>
          <a:prstGeom prst="ellipse">
            <a:avLst/>
          </a:prstGeom>
          <a:solidFill>
            <a:srgbClr val="D6CDB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General </a:t>
            </a:r>
            <a:r>
              <a:rPr lang="nb-NO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Practitioner</a:t>
            </a:r>
            <a:endParaRPr lang="nb-NO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1831073" y="1557072"/>
            <a:ext cx="1183611" cy="512829"/>
          </a:xfrm>
          <a:prstGeom prst="ellipse">
            <a:avLst/>
          </a:prstGeom>
          <a:solidFill>
            <a:srgbClr val="D6CDB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Municipal</a:t>
            </a:r>
            <a:r>
              <a:rPr lang="nb-NO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health services</a:t>
            </a:r>
            <a:endParaRPr lang="nb-NO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3307818" y="1526220"/>
            <a:ext cx="1287699" cy="610842"/>
          </a:xfrm>
          <a:prstGeom prst="ellipse">
            <a:avLst/>
          </a:prstGeom>
          <a:solidFill>
            <a:srgbClr val="D6CDB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Specialist</a:t>
            </a:r>
            <a:r>
              <a:rPr lang="nb-NO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health services</a:t>
            </a:r>
            <a:endParaRPr lang="nb-NO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5332687" y="1077784"/>
            <a:ext cx="2051370" cy="697928"/>
          </a:xfrm>
          <a:prstGeom prst="ellipse">
            <a:avLst/>
          </a:prstGeom>
          <a:solidFill>
            <a:srgbClr val="D6CDB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Diagnosis</a:t>
            </a:r>
            <a:r>
              <a:rPr lang="nb-NO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specific</a:t>
            </a:r>
            <a:r>
              <a:rPr lang="nb-NO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rehabilitation</a:t>
            </a:r>
            <a:endParaRPr lang="nb-NO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5440235" y="1806711"/>
            <a:ext cx="1960155" cy="572563"/>
          </a:xfrm>
          <a:prstGeom prst="ellipse">
            <a:avLst/>
          </a:prstGeom>
          <a:solidFill>
            <a:srgbClr val="D6CDBC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Vocational</a:t>
            </a:r>
            <a:r>
              <a:rPr lang="nb-NO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rehabilitation</a:t>
            </a:r>
            <a:endParaRPr lang="nb-NO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Pil høyre 6"/>
          <p:cNvSpPr/>
          <p:nvPr/>
        </p:nvSpPr>
        <p:spPr>
          <a:xfrm>
            <a:off x="1581898" y="1693622"/>
            <a:ext cx="249175" cy="275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8" name="Pil høyre 27"/>
          <p:cNvSpPr/>
          <p:nvPr/>
        </p:nvSpPr>
        <p:spPr>
          <a:xfrm>
            <a:off x="3030171" y="1678732"/>
            <a:ext cx="261285" cy="275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29" name="Pil høyre 28"/>
          <p:cNvSpPr/>
          <p:nvPr/>
        </p:nvSpPr>
        <p:spPr>
          <a:xfrm rot="20750012">
            <a:off x="4592430" y="1567451"/>
            <a:ext cx="767177" cy="1654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sp>
        <p:nvSpPr>
          <p:cNvPr id="30" name="Pil høyre 29"/>
          <p:cNvSpPr/>
          <p:nvPr/>
        </p:nvSpPr>
        <p:spPr>
          <a:xfrm rot="427687">
            <a:off x="4608988" y="1852587"/>
            <a:ext cx="806112" cy="1747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  <p:cxnSp>
        <p:nvCxnSpPr>
          <p:cNvPr id="5" name="Vinkel 4"/>
          <p:cNvCxnSpPr/>
          <p:nvPr/>
        </p:nvCxnSpPr>
        <p:spPr>
          <a:xfrm rot="16200000" flipH="1">
            <a:off x="3082879" y="-97575"/>
            <a:ext cx="223059" cy="4594421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Vinkel 7"/>
          <p:cNvCxnSpPr/>
          <p:nvPr/>
        </p:nvCxnSpPr>
        <p:spPr>
          <a:xfrm rot="5400000" flipH="1" flipV="1">
            <a:off x="2933538" y="-822372"/>
            <a:ext cx="303521" cy="4449437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pil 10"/>
          <p:cNvCxnSpPr>
            <a:endCxn id="22" idx="0"/>
          </p:cNvCxnSpPr>
          <p:nvPr/>
        </p:nvCxnSpPr>
        <p:spPr>
          <a:xfrm>
            <a:off x="3946211" y="1249626"/>
            <a:ext cx="5457" cy="2765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pil 35"/>
          <p:cNvCxnSpPr/>
          <p:nvPr/>
        </p:nvCxnSpPr>
        <p:spPr>
          <a:xfrm flipV="1">
            <a:off x="3999523" y="2088105"/>
            <a:ext cx="0" cy="2180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tt pil 38"/>
          <p:cNvCxnSpPr>
            <a:stCxn id="21" idx="4"/>
          </p:cNvCxnSpPr>
          <p:nvPr/>
        </p:nvCxnSpPr>
        <p:spPr>
          <a:xfrm flipH="1">
            <a:off x="2422878" y="2069901"/>
            <a:ext cx="1" cy="2412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 40"/>
          <p:cNvCxnSpPr>
            <a:endCxn id="2" idx="2"/>
          </p:cNvCxnSpPr>
          <p:nvPr/>
        </p:nvCxnSpPr>
        <p:spPr>
          <a:xfrm flipV="1">
            <a:off x="3268032" y="850078"/>
            <a:ext cx="0" cy="4178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1255059" y="570628"/>
            <a:ext cx="2303144" cy="39972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Treatment</a:t>
            </a:r>
            <a:r>
              <a:rPr lang="nb-NO" sz="15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</a:t>
            </a:r>
            <a:r>
              <a:rPr lang="nb-NO" sz="15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assessment</a:t>
            </a:r>
            <a:endParaRPr lang="nb-NO" sz="15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7" name="Avrundet rektangel 36"/>
          <p:cNvSpPr/>
          <p:nvPr/>
        </p:nvSpPr>
        <p:spPr bwMode="auto">
          <a:xfrm>
            <a:off x="543085" y="3324333"/>
            <a:ext cx="1397916" cy="410204"/>
          </a:xfrm>
          <a:prstGeom prst="roundRect">
            <a:avLst/>
          </a:prstGeom>
          <a:solidFill>
            <a:srgbClr val="8EB48F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2400" dirty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4 </a:t>
            </a:r>
            <a:r>
              <a:rPr lang="nb-NO" sz="2400" dirty="0" err="1" smtClean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weeks</a:t>
            </a:r>
            <a:endParaRPr lang="nb-NO" sz="2400" dirty="0">
              <a:ln w="0">
                <a:noFill/>
              </a:ln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" name="Avrundet rektangel 37"/>
          <p:cNvSpPr/>
          <p:nvPr/>
        </p:nvSpPr>
        <p:spPr bwMode="auto">
          <a:xfrm>
            <a:off x="2080260" y="3324333"/>
            <a:ext cx="1359884" cy="435350"/>
          </a:xfrm>
          <a:prstGeom prst="roundRect">
            <a:avLst/>
          </a:prstGeom>
          <a:solidFill>
            <a:srgbClr val="8EB48F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2400" dirty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7-8 </a:t>
            </a:r>
            <a:r>
              <a:rPr lang="nb-NO" sz="2400" dirty="0" err="1" smtClean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weeks</a:t>
            </a:r>
            <a:endParaRPr lang="nb-NO" sz="2400" dirty="0">
              <a:ln w="0">
                <a:noFill/>
              </a:ln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" name="Avrundet rektangel 39"/>
          <p:cNvSpPr/>
          <p:nvPr/>
        </p:nvSpPr>
        <p:spPr bwMode="auto">
          <a:xfrm>
            <a:off x="3602494" y="3333864"/>
            <a:ext cx="1517377" cy="405460"/>
          </a:xfrm>
          <a:prstGeom prst="roundRect">
            <a:avLst/>
          </a:prstGeom>
          <a:solidFill>
            <a:srgbClr val="C97378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2400" dirty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26 </a:t>
            </a:r>
            <a:r>
              <a:rPr lang="nb-NO" sz="2400" dirty="0" err="1" smtClean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weeks</a:t>
            </a:r>
            <a:endParaRPr lang="nb-NO" sz="2400" dirty="0">
              <a:ln w="0">
                <a:noFill/>
              </a:ln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2" name="Avrundet rektangel 41"/>
          <p:cNvSpPr/>
          <p:nvPr/>
        </p:nvSpPr>
        <p:spPr bwMode="auto">
          <a:xfrm>
            <a:off x="5372079" y="3342371"/>
            <a:ext cx="1376837" cy="405460"/>
          </a:xfrm>
          <a:prstGeom prst="roundRect">
            <a:avLst/>
          </a:prstGeom>
          <a:solidFill>
            <a:srgbClr val="C97378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2400" dirty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1 </a:t>
            </a:r>
            <a:r>
              <a:rPr lang="nb-NO" sz="2400" dirty="0" err="1" smtClean="0">
                <a:ln w="0">
                  <a:noFill/>
                </a:ln>
                <a:solidFill>
                  <a:schemeClr val="bg1"/>
                </a:solidFill>
                <a:latin typeface="Arial" charset="0"/>
              </a:rPr>
              <a:t>year</a:t>
            </a:r>
            <a:endParaRPr lang="nb-NO" sz="2400" dirty="0">
              <a:ln w="0">
                <a:noFill/>
              </a:ln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3" name="Femkant 42"/>
          <p:cNvSpPr/>
          <p:nvPr/>
        </p:nvSpPr>
        <p:spPr bwMode="auto">
          <a:xfrm>
            <a:off x="7002224" y="3381428"/>
            <a:ext cx="1726603" cy="405459"/>
          </a:xfrm>
          <a:prstGeom prst="homePlate">
            <a:avLst/>
          </a:prstGeom>
          <a:solidFill>
            <a:srgbClr val="C97378"/>
          </a:solidFill>
          <a:ln>
            <a:noFill/>
            <a:headEnd type="none" w="med" len="med"/>
            <a:tailEnd type="none" w="med" len="med"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400" dirty="0" err="1" smtClean="0">
                <a:solidFill>
                  <a:schemeClr val="bg1"/>
                </a:solidFill>
                <a:latin typeface="Arial" charset="0"/>
              </a:rPr>
              <a:t>Sickness</a:t>
            </a:r>
            <a:r>
              <a:rPr lang="nb-NO" sz="14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nb-NO" sz="1400" dirty="0" err="1" smtClean="0">
                <a:solidFill>
                  <a:schemeClr val="bg1"/>
                </a:solidFill>
                <a:latin typeface="Arial" charset="0"/>
              </a:rPr>
              <a:t>allowance</a:t>
            </a:r>
            <a:r>
              <a:rPr lang="nb-NO" sz="1400" dirty="0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nb-NO" sz="1400" dirty="0" err="1" smtClean="0">
                <a:solidFill>
                  <a:schemeClr val="bg1"/>
                </a:solidFill>
                <a:latin typeface="Arial" charset="0"/>
              </a:rPr>
              <a:t>benefit</a:t>
            </a:r>
            <a:r>
              <a:rPr lang="nb-NO" sz="1400" dirty="0" smtClean="0">
                <a:solidFill>
                  <a:schemeClr val="bg1"/>
                </a:solidFill>
                <a:latin typeface="Arial" charset="0"/>
              </a:rPr>
              <a:t>?</a:t>
            </a:r>
            <a:endParaRPr lang="nb-NO" sz="1400" dirty="0">
              <a:solidFill>
                <a:schemeClr val="bg1"/>
              </a:solidFill>
              <a:latin typeface="Arial" charset="0"/>
            </a:endParaRPr>
          </a:p>
        </p:txBody>
      </p:sp>
      <p:grpSp>
        <p:nvGrpSpPr>
          <p:cNvPr id="45" name="Gruppe 44"/>
          <p:cNvGrpSpPr/>
          <p:nvPr/>
        </p:nvGrpSpPr>
        <p:grpSpPr>
          <a:xfrm>
            <a:off x="573195" y="3734537"/>
            <a:ext cx="1363727" cy="744222"/>
            <a:chOff x="1976440" y="4444301"/>
            <a:chExt cx="1476000" cy="1144813"/>
          </a:xfrm>
        </p:grpSpPr>
        <p:sp>
          <p:nvSpPr>
            <p:cNvPr id="46" name="Rektangel 45"/>
            <p:cNvSpPr/>
            <p:nvPr/>
          </p:nvSpPr>
          <p:spPr bwMode="auto">
            <a:xfrm>
              <a:off x="1976440" y="4821385"/>
              <a:ext cx="1476000" cy="76772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Follow</a:t>
              </a: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-up plan</a:t>
              </a:r>
              <a:endParaRPr lang="nb-NO" sz="120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47" name="Pil opp 46"/>
            <p:cNvSpPr/>
            <p:nvPr/>
          </p:nvSpPr>
          <p:spPr bwMode="auto">
            <a:xfrm>
              <a:off x="3163699" y="4444301"/>
              <a:ext cx="270073" cy="392311"/>
            </a:xfrm>
            <a:prstGeom prst="up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grpSp>
        <p:nvGrpSpPr>
          <p:cNvPr id="49" name="Gruppe 48"/>
          <p:cNvGrpSpPr/>
          <p:nvPr/>
        </p:nvGrpSpPr>
        <p:grpSpPr>
          <a:xfrm>
            <a:off x="131093" y="2663783"/>
            <a:ext cx="1110950" cy="638315"/>
            <a:chOff x="378485" y="2506413"/>
            <a:chExt cx="1354012" cy="1066603"/>
          </a:xfrm>
        </p:grpSpPr>
        <p:sp>
          <p:nvSpPr>
            <p:cNvPr id="50" name="Rektangel 49"/>
            <p:cNvSpPr/>
            <p:nvPr/>
          </p:nvSpPr>
          <p:spPr bwMode="auto">
            <a:xfrm>
              <a:off x="378485" y="2506413"/>
              <a:ext cx="1354012" cy="67429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Sick</a:t>
              </a: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leave</a:t>
              </a:r>
              <a:endParaRPr lang="nb-NO" sz="135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51" name="Pil ned 50"/>
            <p:cNvSpPr/>
            <p:nvPr/>
          </p:nvSpPr>
          <p:spPr bwMode="auto">
            <a:xfrm>
              <a:off x="882053" y="3180706"/>
              <a:ext cx="292436" cy="39231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grpSp>
        <p:nvGrpSpPr>
          <p:cNvPr id="52" name="Gruppe 51"/>
          <p:cNvGrpSpPr/>
          <p:nvPr/>
        </p:nvGrpSpPr>
        <p:grpSpPr>
          <a:xfrm>
            <a:off x="2212036" y="2667109"/>
            <a:ext cx="1074823" cy="675261"/>
            <a:chOff x="1695646" y="648650"/>
            <a:chExt cx="1364185" cy="900348"/>
          </a:xfrm>
        </p:grpSpPr>
        <p:sp>
          <p:nvSpPr>
            <p:cNvPr id="53" name="Rektangel 52"/>
            <p:cNvSpPr/>
            <p:nvPr/>
          </p:nvSpPr>
          <p:spPr bwMode="auto">
            <a:xfrm>
              <a:off x="1695646" y="648650"/>
              <a:ext cx="1364185" cy="50803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Activity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demands</a:t>
              </a:r>
              <a:endParaRPr lang="nb-NO" sz="150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54" name="Pil ned 53"/>
            <p:cNvSpPr/>
            <p:nvPr/>
          </p:nvSpPr>
          <p:spPr bwMode="auto">
            <a:xfrm>
              <a:off x="2209388" y="1156688"/>
              <a:ext cx="292436" cy="392310"/>
            </a:xfrm>
            <a:prstGeom prst="down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grpSp>
        <p:nvGrpSpPr>
          <p:cNvPr id="55" name="Gruppe 54"/>
          <p:cNvGrpSpPr/>
          <p:nvPr/>
        </p:nvGrpSpPr>
        <p:grpSpPr>
          <a:xfrm>
            <a:off x="2227214" y="3727515"/>
            <a:ext cx="1229906" cy="747690"/>
            <a:chOff x="1976441" y="4444141"/>
            <a:chExt cx="1414144" cy="1138193"/>
          </a:xfrm>
        </p:grpSpPr>
        <p:sp>
          <p:nvSpPr>
            <p:cNvPr id="56" name="Rektangel 55"/>
            <p:cNvSpPr/>
            <p:nvPr/>
          </p:nvSpPr>
          <p:spPr bwMode="auto">
            <a:xfrm>
              <a:off x="1976441" y="4821386"/>
              <a:ext cx="1408451" cy="76094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Dialog </a:t>
              </a: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meeting</a:t>
              </a: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 1</a:t>
              </a:r>
              <a:endParaRPr lang="nb-NO" sz="135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57" name="Pil opp 56"/>
            <p:cNvSpPr/>
            <p:nvPr/>
          </p:nvSpPr>
          <p:spPr bwMode="auto">
            <a:xfrm>
              <a:off x="3098149" y="4444141"/>
              <a:ext cx="292436" cy="392310"/>
            </a:xfrm>
            <a:prstGeom prst="up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grpSp>
        <p:nvGrpSpPr>
          <p:cNvPr id="60" name="Gruppe 59"/>
          <p:cNvGrpSpPr/>
          <p:nvPr/>
        </p:nvGrpSpPr>
        <p:grpSpPr>
          <a:xfrm>
            <a:off x="4011096" y="3739324"/>
            <a:ext cx="1207805" cy="758102"/>
            <a:chOff x="1976439" y="4429075"/>
            <a:chExt cx="1481183" cy="1160039"/>
          </a:xfrm>
        </p:grpSpPr>
        <p:sp>
          <p:nvSpPr>
            <p:cNvPr id="61" name="Rektangel 60"/>
            <p:cNvSpPr/>
            <p:nvPr/>
          </p:nvSpPr>
          <p:spPr bwMode="auto">
            <a:xfrm>
              <a:off x="1976439" y="4821385"/>
              <a:ext cx="1481183" cy="76772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Dialog </a:t>
              </a: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meeting</a:t>
              </a: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nb-NO" sz="1200" dirty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2</a:t>
              </a:r>
              <a:endParaRPr lang="nb-NO" sz="135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2" name="Pil opp 61"/>
            <p:cNvSpPr/>
            <p:nvPr/>
          </p:nvSpPr>
          <p:spPr bwMode="auto">
            <a:xfrm>
              <a:off x="3096975" y="4429075"/>
              <a:ext cx="292436" cy="392310"/>
            </a:xfrm>
            <a:prstGeom prst="up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grpSp>
        <p:nvGrpSpPr>
          <p:cNvPr id="63" name="Gruppe 62"/>
          <p:cNvGrpSpPr/>
          <p:nvPr/>
        </p:nvGrpSpPr>
        <p:grpSpPr>
          <a:xfrm>
            <a:off x="5539188" y="3741701"/>
            <a:ext cx="1209728" cy="777246"/>
            <a:chOff x="1298684" y="4430997"/>
            <a:chExt cx="1528200" cy="1187364"/>
          </a:xfrm>
        </p:grpSpPr>
        <p:sp>
          <p:nvSpPr>
            <p:cNvPr id="64" name="Rektangel 63"/>
            <p:cNvSpPr/>
            <p:nvPr/>
          </p:nvSpPr>
          <p:spPr bwMode="auto">
            <a:xfrm>
              <a:off x="1298684" y="4850632"/>
              <a:ext cx="1528200" cy="76772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Dialog </a:t>
              </a:r>
              <a:r>
                <a:rPr lang="nb-NO" sz="1200" dirty="0" err="1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meeting</a:t>
              </a:r>
              <a:r>
                <a:rPr lang="nb-NO" sz="1200" dirty="0" smtClean="0">
                  <a:ln w="0">
                    <a:noFill/>
                  </a:ln>
                  <a:solidFill>
                    <a:schemeClr val="bg1"/>
                  </a:solidFill>
                  <a:latin typeface="Arial" charset="0"/>
                </a:rPr>
                <a:t> 3</a:t>
              </a:r>
              <a:endParaRPr lang="nb-NO" sz="1350" dirty="0">
                <a:ln w="0">
                  <a:noFill/>
                </a:ln>
                <a:solidFill>
                  <a:schemeClr val="bg1"/>
                </a:solidFill>
                <a:latin typeface="Arial" charset="0"/>
              </a:endParaRPr>
            </a:p>
          </p:txBody>
        </p:sp>
        <p:sp>
          <p:nvSpPr>
            <p:cNvPr id="65" name="Pil opp 64"/>
            <p:cNvSpPr/>
            <p:nvPr/>
          </p:nvSpPr>
          <p:spPr bwMode="auto">
            <a:xfrm>
              <a:off x="2534448" y="4430997"/>
              <a:ext cx="292436" cy="419635"/>
            </a:xfrm>
            <a:prstGeom prst="upArrow">
              <a:avLst/>
            </a:prstGeom>
            <a:solidFill>
              <a:schemeClr val="accent1">
                <a:lumMod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68580" tIns="34290" rIns="68580" bIns="3429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b-NO" sz="2700">
                <a:latin typeface="Arial" charset="0"/>
              </a:endParaRPr>
            </a:p>
          </p:txBody>
        </p:sp>
      </p:grpSp>
      <p:sp>
        <p:nvSpPr>
          <p:cNvPr id="2" name="Ellipse 1"/>
          <p:cNvSpPr/>
          <p:nvPr/>
        </p:nvSpPr>
        <p:spPr>
          <a:xfrm>
            <a:off x="3268032" y="653370"/>
            <a:ext cx="2114612" cy="393415"/>
          </a:xfrm>
          <a:prstGeom prst="ellipse">
            <a:avLst/>
          </a:prstGeom>
          <a:solidFill>
            <a:srgbClr val="8EB48F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500" dirty="0" err="1" smtClean="0">
                <a:solidFill>
                  <a:schemeClr val="tx1"/>
                </a:solidFill>
              </a:rPr>
              <a:t>Rehabilitation</a:t>
            </a:r>
            <a:endParaRPr lang="nb-NO" sz="15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41144" y="4835723"/>
            <a:ext cx="27028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/>
              <a:t>[</a:t>
            </a:r>
            <a:r>
              <a:rPr lang="nb-NO" sz="1400" dirty="0" err="1" smtClean="0"/>
              <a:t>Adapted</a:t>
            </a:r>
            <a:r>
              <a:rPr lang="nb-NO" sz="1400" dirty="0" smtClean="0"/>
              <a:t> from Øyeflaten I. (2019)]</a:t>
            </a:r>
            <a:endParaRPr lang="nb-NO" sz="1400" dirty="0"/>
          </a:p>
        </p:txBody>
      </p:sp>
      <p:sp>
        <p:nvSpPr>
          <p:cNvPr id="23" name="TextBox 22"/>
          <p:cNvSpPr txBox="1"/>
          <p:nvPr/>
        </p:nvSpPr>
        <p:spPr>
          <a:xfrm rot="5400000">
            <a:off x="8094809" y="1618581"/>
            <a:ext cx="1623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Health Services</a:t>
            </a:r>
            <a:endParaRPr lang="nb-NO" dirty="0"/>
          </a:p>
        </p:txBody>
      </p:sp>
      <p:sp>
        <p:nvSpPr>
          <p:cNvPr id="25" name="TextBox 24"/>
          <p:cNvSpPr txBox="1"/>
          <p:nvPr/>
        </p:nvSpPr>
        <p:spPr>
          <a:xfrm rot="5400000">
            <a:off x="8661684" y="3399491"/>
            <a:ext cx="588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NAV</a:t>
            </a:r>
            <a:endParaRPr lang="nb-NO" dirty="0"/>
          </a:p>
        </p:txBody>
      </p:sp>
      <p:sp>
        <p:nvSpPr>
          <p:cNvPr id="78" name="TextBox 77"/>
          <p:cNvSpPr txBox="1"/>
          <p:nvPr/>
        </p:nvSpPr>
        <p:spPr>
          <a:xfrm>
            <a:off x="479032" y="53343"/>
            <a:ext cx="3469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 dirty="0" err="1" smtClean="0"/>
              <a:t>Following</a:t>
            </a:r>
            <a:r>
              <a:rPr lang="nb-NO" b="1" u="sng" dirty="0" smtClean="0"/>
              <a:t> up </a:t>
            </a:r>
            <a:r>
              <a:rPr lang="nb-NO" b="1" u="sng" dirty="0" err="1" smtClean="0"/>
              <a:t>sick</a:t>
            </a:r>
            <a:r>
              <a:rPr lang="nb-NO" b="1" u="sng" dirty="0" err="1"/>
              <a:t>-</a:t>
            </a:r>
            <a:r>
              <a:rPr lang="nb-NO" b="1" u="sng" dirty="0" err="1" smtClean="0"/>
              <a:t>listed</a:t>
            </a:r>
            <a:r>
              <a:rPr lang="nb-NO" b="1" u="sng" dirty="0" smtClean="0"/>
              <a:t> </a:t>
            </a:r>
            <a:r>
              <a:rPr lang="nb-NO" b="1" u="sng" dirty="0" err="1" smtClean="0"/>
              <a:t>employees</a:t>
            </a:r>
            <a:endParaRPr lang="nb-NO" b="1" u="sng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91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Following</a:t>
            </a:r>
            <a:r>
              <a:rPr lang="nb-NO" dirty="0" smtClean="0"/>
              <a:t> up </a:t>
            </a:r>
            <a:r>
              <a:rPr lang="nb-NO" dirty="0" err="1" smtClean="0"/>
              <a:t>marginalized</a:t>
            </a:r>
            <a:r>
              <a:rPr lang="nb-NO" dirty="0" smtClean="0"/>
              <a:t> </a:t>
            </a:r>
            <a:r>
              <a:rPr lang="nb-NO" dirty="0" err="1" smtClean="0"/>
              <a:t>groups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Permanent reduced work ability, NEETs, immigrants, alcohol/substance addiction….</a:t>
            </a:r>
          </a:p>
          <a:p>
            <a:endParaRPr lang="en-AU" dirty="0" smtClean="0"/>
          </a:p>
          <a:p>
            <a:r>
              <a:rPr lang="en-AU" dirty="0" smtClean="0"/>
              <a:t>NAV </a:t>
            </a:r>
          </a:p>
          <a:p>
            <a:pPr lvl="1"/>
            <a:r>
              <a:rPr lang="en-AU" dirty="0" smtClean="0"/>
              <a:t>Activation plan</a:t>
            </a:r>
          </a:p>
          <a:p>
            <a:pPr lvl="1"/>
            <a:r>
              <a:rPr lang="en-AU" dirty="0" smtClean="0"/>
              <a:t>Practical or financial support</a:t>
            </a:r>
          </a:p>
          <a:p>
            <a:pPr lvl="1"/>
            <a:r>
              <a:rPr lang="en-AU" dirty="0" smtClean="0"/>
              <a:t>Educational programmes </a:t>
            </a:r>
          </a:p>
          <a:p>
            <a:pPr lvl="1"/>
            <a:r>
              <a:rPr lang="en-AU" dirty="0" smtClean="0"/>
              <a:t>Work training (sheltered enterprises, ordinary enterprises/contracts, Supported Employment..) </a:t>
            </a:r>
          </a:p>
          <a:p>
            <a:pPr lvl="1"/>
            <a:endParaRPr lang="nb-NO" dirty="0"/>
          </a:p>
          <a:p>
            <a:pPr marL="244475" lvl="1" indent="0">
              <a:buNone/>
            </a:pP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3071A-A6F7-3B4F-818E-46F44080C142}" type="datetime1">
              <a:rPr lang="en-US" noProof="0" smtClean="0"/>
              <a:t>11/19/20</a:t>
            </a:fld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85D78-4187-AD4C-B928-A8579EE9A756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653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1"/>
</p:tagLst>
</file>

<file path=ppt/theme/theme1.xml><?xml version="1.0" encoding="utf-8"?>
<a:theme xmlns:a="http://schemas.openxmlformats.org/drawingml/2006/main" name="HSN Bokmål">
  <a:themeElements>
    <a:clrScheme name="Custom 39">
      <a:dk1>
        <a:srgbClr val="252525"/>
      </a:dk1>
      <a:lt1>
        <a:sysClr val="window" lastClr="FFFFFF"/>
      </a:lt1>
      <a:dk2>
        <a:srgbClr val="7E9492"/>
      </a:dk2>
      <a:lt2>
        <a:srgbClr val="D6E0E3"/>
      </a:lt2>
      <a:accent1>
        <a:srgbClr val="4B4CAD"/>
      </a:accent1>
      <a:accent2>
        <a:srgbClr val="3BAFA2"/>
      </a:accent2>
      <a:accent3>
        <a:srgbClr val="00978A"/>
      </a:accent3>
      <a:accent4>
        <a:srgbClr val="FFD240"/>
      </a:accent4>
      <a:accent5>
        <a:srgbClr val="D64349"/>
      </a:accent5>
      <a:accent6>
        <a:srgbClr val="27B2D0"/>
      </a:accent6>
      <a:hlink>
        <a:srgbClr val="005B9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5D5B3BFA-78A0-4E01-A076-C7C2A99645D0}" vid="{F3B545CC-5CC5-45C9-9460-903B54EA5F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 USN - ENG</Template>
  <TotalTime>1140</TotalTime>
  <Words>926</Words>
  <Application>Microsoft Macintosh PowerPoint</Application>
  <PresentationFormat>On-screen Show (16:9)</PresentationFormat>
  <Paragraphs>186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Times New Roman</vt:lpstr>
      <vt:lpstr>Arial</vt:lpstr>
      <vt:lpstr>HSN Bokmål</vt:lpstr>
      <vt:lpstr>PowerPoint Presentation</vt:lpstr>
      <vt:lpstr>I want to work, who can help me? Case study of Norway</vt:lpstr>
      <vt:lpstr>Norway: Working life and health (6th European working conditions survey, 2016)</vt:lpstr>
      <vt:lpstr>Regulations regarding sick leave and disability benefits</vt:lpstr>
      <vt:lpstr>Working Environment Act</vt:lpstr>
      <vt:lpstr>Letter of Intent regarding a more inclusive working life  («IA Agreement»)</vt:lpstr>
      <vt:lpstr>Labour and Welfare Administration (NAV) </vt:lpstr>
      <vt:lpstr>PowerPoint Presentation</vt:lpstr>
      <vt:lpstr>Following up marginalized groups</vt:lpstr>
      <vt:lpstr>NGOs and vocational rehabilitation enterprises</vt:lpstr>
      <vt:lpstr>Conclusion</vt:lpstr>
      <vt:lpstr>PowerPoint Presentation</vt:lpstr>
      <vt:lpstr>Suggestions for increased employment White paper (NOU 2019:7)</vt:lpstr>
    </vt:vector>
  </TitlesOfParts>
  <Company>USN</Company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Steffen Torp</dc:creator>
  <cp:lastModifiedBy>marta.kahancova@celsi.sk</cp:lastModifiedBy>
  <cp:revision>74</cp:revision>
  <cp:lastPrinted>2020-11-19T13:45:48Z</cp:lastPrinted>
  <dcterms:created xsi:type="dcterms:W3CDTF">2019-07-15T09:40:24Z</dcterms:created>
  <dcterms:modified xsi:type="dcterms:W3CDTF">2020-11-19T20:40:24Z</dcterms:modified>
</cp:coreProperties>
</file>