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7" r:id="rId3"/>
    <p:sldId id="323" r:id="rId4"/>
    <p:sldId id="352" r:id="rId5"/>
    <p:sldId id="349" r:id="rId6"/>
    <p:sldId id="338" r:id="rId7"/>
    <p:sldId id="353" r:id="rId8"/>
    <p:sldId id="351" r:id="rId9"/>
    <p:sldId id="343" r:id="rId10"/>
    <p:sldId id="356" r:id="rId11"/>
    <p:sldId id="260" r:id="rId12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" initials="LMK" lastIdx="4" clrIdx="0"/>
  <p:cmAuthor id="2" name="Barbora" initials="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BCBCBC"/>
    <a:srgbClr val="D79B93"/>
    <a:srgbClr val="99FF99"/>
    <a:srgbClr val="FFFFCC"/>
    <a:srgbClr val="692020"/>
    <a:srgbClr val="923236"/>
    <a:srgbClr val="8C383A"/>
    <a:srgbClr val="241605"/>
    <a:srgbClr val="C2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46"/>
    <p:restoredTop sz="94624"/>
  </p:normalViewPr>
  <p:slideViewPr>
    <p:cSldViewPr>
      <p:cViewPr varScale="1">
        <p:scale>
          <a:sx n="81" d="100"/>
          <a:sy n="81" d="100"/>
        </p:scale>
        <p:origin x="178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A125AD0-45D2-734B-BF06-79BC296CB9C9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44533D-2A1D-B240-8974-ACF64E61DED2}" type="datetime1">
              <a:rPr lang="en-US" altLang="en-US"/>
              <a:pPr/>
              <a:t>11/19/2020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k-SK" altLang="en-US" noProof="0"/>
              <a:t>Click to edit Master text styles</a:t>
            </a:r>
          </a:p>
          <a:p>
            <a:pPr lvl="1"/>
            <a:r>
              <a:rPr lang="sk-SK" altLang="en-US" noProof="0"/>
              <a:t>Second level</a:t>
            </a:r>
          </a:p>
          <a:p>
            <a:pPr lvl="2"/>
            <a:r>
              <a:rPr lang="sk-SK" altLang="en-US" noProof="0"/>
              <a:t>Third level</a:t>
            </a:r>
          </a:p>
          <a:p>
            <a:pPr lvl="3"/>
            <a:r>
              <a:rPr lang="sk-SK" altLang="en-US" noProof="0"/>
              <a:t>Fourth level</a:t>
            </a:r>
          </a:p>
          <a:p>
            <a:pPr lvl="4"/>
            <a:r>
              <a:rPr lang="sk-SK" altLang="en-US" noProof="0"/>
              <a:t>Fifth level</a:t>
            </a:r>
            <a:endParaRPr lang="en-US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84B0011-6384-6249-B63A-ED7BEA3490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81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ＭＳ Ｐゴシック" pitchFamily="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D19708E6-B443-0B4A-952C-A9548A6A94B1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59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3733800" y="347663"/>
            <a:ext cx="4572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7F7F7F"/>
                </a:solidFill>
                <a:ea typeface="Adobe Caslon Pro" charset="0"/>
                <a:cs typeface="Adobe Caslon Pro" charset="0"/>
              </a:rPr>
              <a:t>Authors’ workshop, July 6-7 2015, St. Petersburg</a:t>
            </a:r>
            <a:endParaRPr lang="en-US" altLang="en-US" sz="800">
              <a:solidFill>
                <a:srgbClr val="7F7F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81EF3-7A85-6648-A8D4-15F57F6DA952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9744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02A0E-AED9-5D4D-B96E-9688113A8D26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72765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1EFD79-8147-AF4B-843A-D89CDEEE8308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64685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57200" y="1052736"/>
            <a:ext cx="8229600" cy="0"/>
          </a:xfrm>
          <a:prstGeom prst="line">
            <a:avLst/>
          </a:prstGeom>
          <a:ln w="6350">
            <a:solidFill>
              <a:schemeClr val="dk1">
                <a:shade val="95000"/>
                <a:satMod val="105000"/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err="1"/>
              <a:t>Click</a:t>
            </a:r>
            <a:r>
              <a:rPr lang="sk-SK" dirty="0"/>
              <a:t> to </a:t>
            </a:r>
            <a:r>
              <a:rPr lang="sk-SK" dirty="0" err="1"/>
              <a:t>edit</a:t>
            </a:r>
            <a:r>
              <a:rPr lang="sk-SK" dirty="0"/>
              <a:t> </a:t>
            </a:r>
            <a:r>
              <a:rPr lang="sk-SK" dirty="0" err="1"/>
              <a:t>Master</a:t>
            </a:r>
            <a:r>
              <a:rPr lang="sk-SK" dirty="0"/>
              <a:t> text </a:t>
            </a:r>
            <a:r>
              <a:rPr lang="sk-SK" dirty="0" err="1"/>
              <a:t>styles</a:t>
            </a:r>
            <a:endParaRPr lang="sk-SK" dirty="0"/>
          </a:p>
          <a:p>
            <a:pPr lvl="1"/>
            <a:r>
              <a:rPr lang="sk-SK" dirty="0" err="1"/>
              <a:t>Second</a:t>
            </a:r>
            <a:r>
              <a:rPr lang="sk-SK" dirty="0"/>
              <a:t> level</a:t>
            </a:r>
          </a:p>
          <a:p>
            <a:pPr lvl="2"/>
            <a:r>
              <a:rPr lang="sk-SK" dirty="0" err="1"/>
              <a:t>Third</a:t>
            </a:r>
            <a:r>
              <a:rPr lang="sk-SK" dirty="0"/>
              <a:t> level</a:t>
            </a:r>
          </a:p>
          <a:p>
            <a:pPr lvl="3"/>
            <a:r>
              <a:rPr lang="sk-SK" dirty="0" err="1"/>
              <a:t>Fourth</a:t>
            </a:r>
            <a:r>
              <a:rPr lang="sk-SK" dirty="0"/>
              <a:t> level</a:t>
            </a:r>
          </a:p>
          <a:p>
            <a:pPr lvl="4"/>
            <a:r>
              <a:rPr lang="sk-SK" dirty="0" err="1"/>
              <a:t>Fifth</a:t>
            </a:r>
            <a:r>
              <a:rPr lang="sk-SK" dirty="0"/>
              <a:t>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57E88-3D9C-C24B-8EFF-1F44010FB12C}" type="slidenum">
              <a:rPr lang="sk-SK" altLang="en-US"/>
              <a:pPr/>
              <a:t>‹#›</a:t>
            </a:fld>
            <a:endParaRPr lang="sk-SK" altLang="en-US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7E4CC4C1-3A4A-4AA8-8972-0D1295EB7C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15120"/>
            <a:ext cx="14001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CDD8BC-EA44-43B7-8958-9414C8CFC3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6523"/>
            <a:ext cx="17827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ok 26">
            <a:extLst>
              <a:ext uri="{FF2B5EF4-FFF2-40B4-BE49-F238E27FC236}">
                <a16:creationId xmlns:a16="http://schemas.microsoft.com/office/drawing/2014/main" id="{13F8DD14-0F4B-46B9-942B-A9E8F132D958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74" y="325886"/>
            <a:ext cx="1732915" cy="612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020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444C15-4CC6-634E-A1FA-6B5A33D9F56E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88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F8A02-ABF1-A446-BF15-8478A1F8D30D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99848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6C3CE-C21A-8945-8080-9F62EB29F605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4436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F3EA7-2D39-ED46-92B0-F568970FE90F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4444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9ED9F-B379-6F44-9BCD-B59AE6FE41E3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32778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A391E-92EB-D44B-B3E2-EDFCFBB28D53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64235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224F6-25C9-D440-9555-47379A4DB3FE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8725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štýly predlohy textu.</a:t>
            </a:r>
          </a:p>
          <a:p>
            <a:pPr lvl="1"/>
            <a:r>
              <a:rPr lang="sk-SK" altLang="en-US"/>
              <a:t>Druhá úroveň</a:t>
            </a:r>
          </a:p>
          <a:p>
            <a:pPr lvl="2"/>
            <a:r>
              <a:rPr lang="sk-SK" altLang="en-US"/>
              <a:t>Tretia úroveň</a:t>
            </a:r>
          </a:p>
          <a:p>
            <a:pPr lvl="3"/>
            <a:r>
              <a:rPr lang="sk-SK" altLang="en-US"/>
              <a:t>Štvrtá úroveň</a:t>
            </a:r>
          </a:p>
          <a:p>
            <a:pPr lvl="4"/>
            <a:r>
              <a:rPr lang="sk-SK" altLang="en-US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E4D9909-091C-864B-A8F4-BA83F1185105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 noChangeArrowheads="1"/>
          </p:cNvSpPr>
          <p:nvPr/>
        </p:nvSpPr>
        <p:spPr bwMode="auto">
          <a:xfrm>
            <a:off x="1187624" y="1700808"/>
            <a:ext cx="666936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84" charset="0"/>
                <a:ea typeface="Arial" pitchFamily="-84" charset="0"/>
                <a:cs typeface="Arial" pitchFamily="-84" charset="0"/>
              </a:defRPr>
            </a:lvl9pPr>
          </a:lstStyle>
          <a:p>
            <a:r>
              <a:rPr lang="en-GB" altLang="en-US" sz="2700" kern="0" dirty="0">
                <a:solidFill>
                  <a:schemeClr val="bg1"/>
                </a:solidFill>
              </a:rPr>
              <a:t>CASE STUDY of </a:t>
            </a:r>
            <a:r>
              <a:rPr lang="en-GB" altLang="en-US" sz="2700" kern="0" dirty="0" err="1">
                <a:solidFill>
                  <a:schemeClr val="bg1"/>
                </a:solidFill>
              </a:rPr>
              <a:t>SLoVAKIA</a:t>
            </a:r>
            <a:br>
              <a:rPr lang="en-GB" altLang="en-US" sz="2700" kern="0" dirty="0">
                <a:solidFill>
                  <a:schemeClr val="bg1"/>
                </a:solidFill>
              </a:rPr>
            </a:br>
            <a:br>
              <a:rPr lang="en-GB" altLang="en-US" sz="2700" kern="0" dirty="0">
                <a:solidFill>
                  <a:schemeClr val="bg1"/>
                </a:solidFill>
              </a:rPr>
            </a:br>
            <a:endParaRPr lang="en-GB" altLang="en-US" sz="2700" kern="0" dirty="0">
              <a:solidFill>
                <a:schemeClr val="bg1"/>
              </a:solidFill>
            </a:endParaRPr>
          </a:p>
          <a:p>
            <a:r>
              <a:rPr lang="en-GB" altLang="en-US" sz="2000" kern="0" dirty="0" err="1">
                <a:solidFill>
                  <a:schemeClr val="bg1"/>
                </a:solidFill>
              </a:rPr>
              <a:t>i</a:t>
            </a:r>
            <a:r>
              <a:rPr lang="en-GB" altLang="en-US" sz="2000" kern="0" dirty="0">
                <a:solidFill>
                  <a:schemeClr val="bg1"/>
                </a:solidFill>
              </a:rPr>
              <a:t> want to work, who can help me?</a:t>
            </a:r>
          </a:p>
          <a:p>
            <a:endParaRPr lang="en-GB" altLang="en-US" sz="2000" kern="0" dirty="0">
              <a:solidFill>
                <a:schemeClr val="bg1"/>
              </a:solidFill>
            </a:endParaRPr>
          </a:p>
        </p:txBody>
      </p:sp>
      <p:sp>
        <p:nvSpPr>
          <p:cNvPr id="8" name="Podnadpis 2"/>
          <p:cNvSpPr txBox="1">
            <a:spLocks noChangeArrowheads="1"/>
          </p:cNvSpPr>
          <p:nvPr/>
        </p:nvSpPr>
        <p:spPr bwMode="auto">
          <a:xfrm>
            <a:off x="1143000" y="5157192"/>
            <a:ext cx="6858000" cy="135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endParaRPr lang="en-GB" altLang="en-US" kern="0" dirty="0">
              <a:solidFill>
                <a:schemeClr val="bg1"/>
              </a:solidFill>
            </a:endParaRPr>
          </a:p>
          <a:p>
            <a:r>
              <a:rPr lang="en-GB" altLang="en-US" kern="0" dirty="0">
                <a:solidFill>
                  <a:schemeClr val="bg1"/>
                </a:solidFill>
              </a:rPr>
              <a:t>                      </a:t>
            </a:r>
          </a:p>
          <a:p>
            <a:r>
              <a:rPr lang="en-GB" altLang="en-US" kern="0" dirty="0">
                <a:solidFill>
                  <a:schemeClr val="bg1"/>
                </a:solidFill>
              </a:rPr>
              <a:t>Lucia </a:t>
            </a:r>
            <a:r>
              <a:rPr lang="en-GB" altLang="en-US" kern="0" dirty="0" err="1">
                <a:solidFill>
                  <a:schemeClr val="bg1"/>
                </a:solidFill>
              </a:rPr>
              <a:t>Kováčová</a:t>
            </a:r>
            <a:r>
              <a:rPr lang="en-GB" altLang="en-US" kern="0" dirty="0">
                <a:solidFill>
                  <a:schemeClr val="bg1"/>
                </a:solidFill>
              </a:rPr>
              <a:t>, November 20, 2020</a:t>
            </a:r>
          </a:p>
          <a:p>
            <a:endParaRPr lang="sk-SK" altLang="en-US" kern="0" dirty="0">
              <a:solidFill>
                <a:schemeClr val="bg1"/>
              </a:solidFill>
            </a:endParaRPr>
          </a:p>
          <a:p>
            <a:r>
              <a:rPr lang="en-GB" altLang="en-US" kern="0" dirty="0">
                <a:solidFill>
                  <a:schemeClr val="bg1"/>
                </a:solidFill>
              </a:rPr>
              <a:t>Central European Labour Studies Institute </a:t>
            </a:r>
            <a:r>
              <a:rPr lang="sk-SK" altLang="en-US" kern="0" dirty="0">
                <a:solidFill>
                  <a:schemeClr val="bg1"/>
                </a:solidFill>
              </a:rPr>
              <a:t>(CELSI)</a:t>
            </a:r>
          </a:p>
          <a:p>
            <a:r>
              <a:rPr lang="en-GB" altLang="en-US" kern="0" dirty="0">
                <a:solidFill>
                  <a:schemeClr val="bg1"/>
                </a:solidFill>
              </a:rPr>
              <a:t>Slovak Governance Institute</a:t>
            </a:r>
            <a:r>
              <a:rPr lang="sk-SK" altLang="en-US" kern="0" dirty="0">
                <a:solidFill>
                  <a:schemeClr val="bg1"/>
                </a:solidFill>
              </a:rPr>
              <a:t> (SGI)</a:t>
            </a:r>
          </a:p>
          <a:p>
            <a:r>
              <a:rPr lang="sk-SK" altLang="en-US" kern="0" dirty="0" err="1">
                <a:solidFill>
                  <a:schemeClr val="bg1"/>
                </a:solidFill>
              </a:rPr>
              <a:t>University</a:t>
            </a:r>
            <a:r>
              <a:rPr lang="sk-SK" altLang="en-US" kern="0" dirty="0">
                <a:solidFill>
                  <a:schemeClr val="bg1"/>
                </a:solidFill>
              </a:rPr>
              <a:t> of South-</a:t>
            </a:r>
            <a:r>
              <a:rPr lang="sk-SK" altLang="en-US" kern="0" dirty="0" err="1">
                <a:solidFill>
                  <a:schemeClr val="bg1"/>
                </a:solidFill>
              </a:rPr>
              <a:t>Eastern</a:t>
            </a:r>
            <a:r>
              <a:rPr lang="sk-SK" altLang="en-US" kern="0" dirty="0">
                <a:solidFill>
                  <a:schemeClr val="bg1"/>
                </a:solidFill>
              </a:rPr>
              <a:t> </a:t>
            </a:r>
            <a:r>
              <a:rPr lang="sk-SK" altLang="en-US" kern="0" dirty="0" err="1">
                <a:solidFill>
                  <a:schemeClr val="bg1"/>
                </a:solidFill>
              </a:rPr>
              <a:t>Norway</a:t>
            </a:r>
            <a:r>
              <a:rPr lang="sk-SK" altLang="en-US" kern="0" dirty="0">
                <a:solidFill>
                  <a:schemeClr val="bg1"/>
                </a:solidFill>
              </a:rPr>
              <a:t> (USN) </a:t>
            </a:r>
          </a:p>
          <a:p>
            <a:endParaRPr lang="en-GB" altLang="en-US" kern="0" dirty="0">
              <a:solidFill>
                <a:schemeClr val="bg1"/>
              </a:solidFill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7E4CC4C1-3A4A-4AA8-8972-0D1295EB7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5709"/>
            <a:ext cx="14001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4CCDD8BC-EA44-43B7-8958-9414C8CFC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078" y="395715"/>
            <a:ext cx="17827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ok 26">
            <a:extLst>
              <a:ext uri="{FF2B5EF4-FFF2-40B4-BE49-F238E27FC236}">
                <a16:creationId xmlns:a16="http://schemas.microsoft.com/office/drawing/2014/main" id="{13F8DD14-0F4B-46B9-942B-A9E8F132D95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134" y="271424"/>
            <a:ext cx="1732915" cy="612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B7676B-F548-4D6F-A966-523F18EF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endParaRPr lang="en-GB" sz="2000" dirty="0"/>
          </a:p>
          <a:p>
            <a:endParaRPr lang="cs-CZ" sz="2000" dirty="0"/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BCF87237-959E-42EC-8390-46CF9BA86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469652"/>
              </p:ext>
            </p:extLst>
          </p:nvPr>
        </p:nvGraphicFramePr>
        <p:xfrm>
          <a:off x="863587" y="2115608"/>
          <a:ext cx="7416825" cy="4210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val="3267725183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418164054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3260784679"/>
                    </a:ext>
                  </a:extLst>
                </a:gridCol>
              </a:tblGrid>
              <a:tr h="11932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Criteria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CBC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Norway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Slovakia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438857"/>
                  </a:ext>
                </a:extLst>
              </a:tr>
              <a:tr h="522565">
                <a:tc>
                  <a:txBody>
                    <a:bodyPr/>
                    <a:lstStyle/>
                    <a:p>
                      <a:pPr algn="just"/>
                      <a:r>
                        <a:rPr lang="en-GB" sz="1200" b="1" dirty="0"/>
                        <a:t>Target groups/definition of persons with disabilities</a:t>
                      </a:r>
                      <a:endParaRPr lang="cs-CZ" sz="1200" b="1" dirty="0"/>
                    </a:p>
                  </a:txBody>
                  <a:tcPr>
                    <a:solidFill>
                      <a:srgbClr val="BCBCB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Inclusive approach; different subgroups of persons with disabilities</a:t>
                      </a:r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 err="1"/>
                        <a:t>PwD</a:t>
                      </a:r>
                      <a:r>
                        <a:rPr lang="en-GB" sz="1200" dirty="0"/>
                        <a:t> with formal status; definition of disability based on the medical assessment</a:t>
                      </a:r>
                      <a:endParaRPr lang="cs-CZ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337569"/>
                  </a:ext>
                </a:extLst>
              </a:tr>
              <a:tr h="522565">
                <a:tc>
                  <a:txBody>
                    <a:bodyPr/>
                    <a:lstStyle/>
                    <a:p>
                      <a:pPr algn="just"/>
                      <a:r>
                        <a:rPr lang="en-GB" sz="1200" b="1" dirty="0"/>
                        <a:t>Overall approach to labour integration of persons with disabilities</a:t>
                      </a:r>
                      <a:endParaRPr lang="cs-CZ" sz="1200" b="1" dirty="0"/>
                    </a:p>
                  </a:txBody>
                  <a:tcPr>
                    <a:solidFill>
                      <a:srgbClr val="BCBCB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Decentralised but coordinated system; delegation of competencies to employers, more diverse policies</a:t>
                      </a:r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Centralised system of policies;  financial incentives and sheltered employment as key policies</a:t>
                      </a:r>
                      <a:endParaRPr lang="cs-CZ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376424"/>
                  </a:ext>
                </a:extLst>
              </a:tr>
              <a:tr h="522565">
                <a:tc>
                  <a:txBody>
                    <a:bodyPr/>
                    <a:lstStyle/>
                    <a:p>
                      <a:pPr algn="just"/>
                      <a:r>
                        <a:rPr lang="en-GB" sz="1200" b="1" dirty="0"/>
                        <a:t>Rationale behind labour integration</a:t>
                      </a:r>
                      <a:endParaRPr lang="cs-CZ" sz="1200" b="1" dirty="0"/>
                    </a:p>
                  </a:txBody>
                  <a:tcPr>
                    <a:solidFill>
                      <a:srgbClr val="BCBCB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“Place and then train”</a:t>
                      </a:r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“Train and then place”</a:t>
                      </a:r>
                      <a:endParaRPr lang="cs-CZ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706047"/>
                  </a:ext>
                </a:extLst>
              </a:tr>
              <a:tr h="52256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Transition policies: sheltered employment</a:t>
                      </a:r>
                      <a:endParaRPr lang="cs-CZ" sz="1200" b="1" dirty="0"/>
                    </a:p>
                  </a:txBody>
                  <a:tcPr>
                    <a:solidFill>
                      <a:srgbClr val="BCBCB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Aim to place job-seekers at the primary market with support and mentoring</a:t>
                      </a:r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Sheltered employment with a weak transition aspect</a:t>
                      </a:r>
                      <a:endParaRPr lang="cs-CZ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143613"/>
                  </a:ext>
                </a:extLst>
              </a:tr>
              <a:tr h="522565">
                <a:tc>
                  <a:txBody>
                    <a:bodyPr/>
                    <a:lstStyle/>
                    <a:p>
                      <a:pPr algn="just"/>
                      <a:r>
                        <a:rPr lang="en-GB" sz="1200" b="1" dirty="0"/>
                        <a:t>Role of employers</a:t>
                      </a:r>
                      <a:endParaRPr lang="cs-CZ" sz="1200" b="1" dirty="0"/>
                    </a:p>
                  </a:txBody>
                  <a:tcPr>
                    <a:solidFill>
                      <a:srgbClr val="BCBCB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Broad competences; employer as an equal partner in the implementation phase</a:t>
                      </a:r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Sanction-based approach; not enough support provided to employers</a:t>
                      </a:r>
                      <a:endParaRPr lang="cs-CZ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735726"/>
                  </a:ext>
                </a:extLst>
              </a:tr>
              <a:tr h="522565">
                <a:tc>
                  <a:txBody>
                    <a:bodyPr/>
                    <a:lstStyle/>
                    <a:p>
                      <a:pPr algn="just"/>
                      <a:r>
                        <a:rPr lang="en-GB" sz="1200" b="1" dirty="0"/>
                        <a:t>Role of trade unions</a:t>
                      </a:r>
                      <a:endParaRPr lang="cs-CZ" sz="1200" b="1" dirty="0"/>
                    </a:p>
                  </a:txBody>
                  <a:tcPr>
                    <a:solidFill>
                      <a:srgbClr val="BCBCB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Trade unions are active at the tripartite level and in the implementation practice</a:t>
                      </a:r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dirty="0"/>
                        <a:t>Less active; integration of </a:t>
                      </a:r>
                      <a:r>
                        <a:rPr lang="en-GB" sz="1200" dirty="0" err="1"/>
                        <a:t>PwD</a:t>
                      </a:r>
                      <a:r>
                        <a:rPr lang="en-GB" sz="1200" dirty="0"/>
                        <a:t> is not a key agenda at the national tripartite level; </a:t>
                      </a:r>
                      <a:endParaRPr lang="cs-CZ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503025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F17CE34B-9CF2-48A2-B431-CC15E15CE4BF}"/>
              </a:ext>
            </a:extLst>
          </p:cNvPr>
          <p:cNvSpPr txBox="1"/>
          <p:nvPr/>
        </p:nvSpPr>
        <p:spPr>
          <a:xfrm>
            <a:off x="755576" y="119675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Labour integration policies in Norway and Slovakia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16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684213" y="6096000"/>
            <a:ext cx="3200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rgbClr val="D79B93"/>
                </a:solidFill>
                <a:ea typeface="Adobe Caslon Pro" charset="0"/>
                <a:cs typeface="Adobe Caslon Pro" charset="0"/>
              </a:rPr>
              <a:t> 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143000" y="2895600"/>
            <a:ext cx="6858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bg1"/>
                </a:solidFill>
              </a:rPr>
              <a:t>Thank you for your attention</a:t>
            </a:r>
            <a:endParaRPr lang="en-US" altLang="en-US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34704" y="112474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Project description and methodology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B7676B-F548-4D6F-A966-523F18EF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0426"/>
            <a:ext cx="8229600" cy="4395738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/>
              <a:t>Project duration</a:t>
            </a:r>
            <a:r>
              <a:rPr lang="en-GB" sz="1400" dirty="0"/>
              <a:t> </a:t>
            </a:r>
          </a:p>
          <a:p>
            <a:pPr marL="0" indent="0">
              <a:buNone/>
            </a:pPr>
            <a:r>
              <a:rPr lang="en-GB" sz="1400" dirty="0"/>
              <a:t>June 2019 – December 2020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/>
              <a:t>Aim of the research: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To analyse legislation and implementation </a:t>
            </a:r>
            <a:r>
              <a:rPr lang="en-GB" sz="1400"/>
              <a:t>practice in </a:t>
            </a:r>
            <a:r>
              <a:rPr lang="en-GB" sz="1400" dirty="0"/>
              <a:t>labour integration of people w/ disabilities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To map out and facilitate cooperation between key stakeholders</a:t>
            </a:r>
          </a:p>
          <a:p>
            <a:pPr>
              <a:buFontTx/>
              <a:buChar char="-"/>
            </a:pPr>
            <a:endParaRPr lang="en-GB" sz="1400" b="1" dirty="0"/>
          </a:p>
          <a:p>
            <a:pPr marL="0" indent="0">
              <a:buNone/>
            </a:pPr>
            <a:r>
              <a:rPr lang="en-GB" sz="1400" b="1" dirty="0"/>
              <a:t>Methods:</a:t>
            </a:r>
          </a:p>
          <a:p>
            <a:pPr marL="0" indent="0">
              <a:buNone/>
            </a:pPr>
            <a:r>
              <a:rPr lang="en-GB" sz="1400" dirty="0"/>
              <a:t>Desk research and 35 semi-structured interviews with representatives of public administration, trade unions, employers, and NGOs (October 2019– February 2020)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/>
              <a:t>Definition of people with disabilities (</a:t>
            </a:r>
            <a:r>
              <a:rPr lang="en-GB" sz="1400" b="1" dirty="0" err="1"/>
              <a:t>PwD</a:t>
            </a:r>
            <a:r>
              <a:rPr lang="en-GB" sz="1400" b="1" dirty="0"/>
              <a:t>):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1. Formal status of </a:t>
            </a:r>
            <a:r>
              <a:rPr lang="en-GB" sz="1400" dirty="0" err="1"/>
              <a:t>PwD</a:t>
            </a:r>
            <a:r>
              <a:rPr lang="en-GB" sz="1400" dirty="0"/>
              <a:t>: </a:t>
            </a:r>
          </a:p>
          <a:p>
            <a:r>
              <a:rPr lang="en-GB" sz="1400" dirty="0"/>
              <a:t>Recipients of disability pensions (Social Insurance Company)</a:t>
            </a:r>
          </a:p>
          <a:p>
            <a:r>
              <a:rPr lang="en-GB" sz="1400" dirty="0"/>
              <a:t>People with severe disabilities (Labour Offices)</a:t>
            </a:r>
          </a:p>
          <a:p>
            <a:pPr marL="0" indent="0">
              <a:buNone/>
            </a:pPr>
            <a:r>
              <a:rPr lang="en-GB" sz="1400" dirty="0"/>
              <a:t>2. w/o formal status of </a:t>
            </a:r>
            <a:r>
              <a:rPr lang="en-GB" sz="1400" dirty="0" err="1"/>
              <a:t>PwD</a:t>
            </a:r>
            <a:r>
              <a:rPr lang="en-GB" sz="1400" dirty="0"/>
              <a:t> (e.g. people after long-medical treatment)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1400" dirty="0"/>
              <a:t>Special focus on the people with multiple disadvantages (ethnic background, homelessness)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5643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sz="2000" b="1" dirty="0">
                <a:solidFill>
                  <a:srgbClr val="C00000"/>
                </a:solidFill>
              </a:rPr>
              <a:t>Data about people with disabilities in Slovakia</a:t>
            </a:r>
            <a:endParaRPr lang="sk-SK" sz="2000" b="1" dirty="0">
              <a:solidFill>
                <a:srgbClr val="C00000"/>
              </a:solidFill>
            </a:endParaRPr>
          </a:p>
          <a:p>
            <a:endParaRPr lang="en-GB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20606"/>
              </p:ext>
            </p:extLst>
          </p:nvPr>
        </p:nvGraphicFramePr>
        <p:xfrm>
          <a:off x="467544" y="1844824"/>
          <a:ext cx="8132660" cy="4174197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1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Recipients with the decline</a:t>
                      </a:r>
                      <a:r>
                        <a:rPr lang="sk-SK" sz="1200" b="1" dirty="0">
                          <a:solidFill>
                            <a:schemeClr val="tx1"/>
                          </a:solidFill>
                          <a:effectLst/>
                        </a:rPr>
                        <a:t> 40-70%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130 784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135 148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138 937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  <a:effectLst/>
                        </a:rPr>
                        <a:t>143 231</a:t>
                      </a:r>
                      <a:endParaRPr lang="en-GB" sz="1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  <a:effectLst/>
                        </a:rPr>
                        <a:t>143 793 </a:t>
                      </a:r>
                      <a:endParaRPr lang="en-GB" sz="1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9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Recipients with the decline over </a:t>
                      </a:r>
                      <a:r>
                        <a:rPr lang="sk-SK" sz="1200" b="1" dirty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103 667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99 983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96 769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  <a:effectLst/>
                        </a:rPr>
                        <a:t>94 385</a:t>
                      </a:r>
                      <a:endParaRPr lang="en-GB" sz="1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  <a:effectLst/>
                        </a:rPr>
                        <a:t>90 553    </a:t>
                      </a:r>
                      <a:endParaRPr lang="en-GB" sz="1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Total number of recipients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jjjof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pensions for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PwD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246 132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248 160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249 966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  <a:effectLst/>
                        </a:rPr>
                        <a:t>237 616</a:t>
                      </a:r>
                      <a:endParaRPr lang="en-GB" sz="1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  <a:effectLst/>
                        </a:rPr>
                        <a:t>234 346</a:t>
                      </a:r>
                      <a:endParaRPr lang="en-GB" sz="12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Number of registered job seekers with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PwDs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12 917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10 800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8 018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6 439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5 808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Overall number of job-seekers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354 582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</a:rPr>
                        <a:t>300 988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227 542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181 703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168 030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</a:rPr>
                        <a:t> 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% portion of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PwD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in the total number of registered job seekers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3,64%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3,59%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3,52%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3,54%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</a:rPr>
                        <a:t>3,46%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60FF31D6-B6F6-4721-9561-03C576EDF3CE}"/>
              </a:ext>
            </a:extLst>
          </p:cNvPr>
          <p:cNvSpPr txBox="1"/>
          <p:nvPr/>
        </p:nvSpPr>
        <p:spPr>
          <a:xfrm>
            <a:off x="550327" y="6371184"/>
            <a:ext cx="7190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Source: </a:t>
            </a:r>
            <a:r>
              <a:rPr lang="en-GB" sz="1400" dirty="0" err="1"/>
              <a:t>Sociálna</a:t>
            </a:r>
            <a:r>
              <a:rPr lang="en-GB" sz="1400" dirty="0"/>
              <a:t> </a:t>
            </a:r>
            <a:r>
              <a:rPr lang="en-GB" sz="1400" dirty="0" err="1"/>
              <a:t>poisťovňa</a:t>
            </a:r>
            <a:r>
              <a:rPr lang="en-GB" sz="1400" dirty="0"/>
              <a:t>, </a:t>
            </a:r>
            <a:r>
              <a:rPr lang="en-GB" sz="1400" dirty="0" err="1"/>
              <a:t>Ústredie</a:t>
            </a:r>
            <a:r>
              <a:rPr lang="en-GB" sz="1400" dirty="0"/>
              <a:t> </a:t>
            </a:r>
            <a:r>
              <a:rPr lang="en-GB" sz="1400" dirty="0" err="1"/>
              <a:t>práce</a:t>
            </a:r>
            <a:endParaRPr lang="cs-CZ" sz="1400" dirty="0"/>
          </a:p>
        </p:txBody>
      </p:sp>
      <p:sp>
        <p:nvSpPr>
          <p:cNvPr id="5" name="Šipka: nahoru 4">
            <a:extLst>
              <a:ext uri="{FF2B5EF4-FFF2-40B4-BE49-F238E27FC236}">
                <a16:creationId xmlns:a16="http://schemas.microsoft.com/office/drawing/2014/main" id="{CB008638-10E1-48EE-B91F-BEA0D66BD0BF}"/>
              </a:ext>
            </a:extLst>
          </p:cNvPr>
          <p:cNvSpPr/>
          <p:nvPr/>
        </p:nvSpPr>
        <p:spPr>
          <a:xfrm>
            <a:off x="8450188" y="2132856"/>
            <a:ext cx="144016" cy="216024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nahoru 7">
            <a:extLst>
              <a:ext uri="{FF2B5EF4-FFF2-40B4-BE49-F238E27FC236}">
                <a16:creationId xmlns:a16="http://schemas.microsoft.com/office/drawing/2014/main" id="{842217DA-B668-4BF0-8BAC-12018C79B1AB}"/>
              </a:ext>
            </a:extLst>
          </p:cNvPr>
          <p:cNvSpPr/>
          <p:nvPr/>
        </p:nvSpPr>
        <p:spPr>
          <a:xfrm rot="10800000">
            <a:off x="8453250" y="4068421"/>
            <a:ext cx="144016" cy="216024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nahoru 9">
            <a:extLst>
              <a:ext uri="{FF2B5EF4-FFF2-40B4-BE49-F238E27FC236}">
                <a16:creationId xmlns:a16="http://schemas.microsoft.com/office/drawing/2014/main" id="{87B12AE1-2700-469B-BD0A-F7564456907B}"/>
              </a:ext>
            </a:extLst>
          </p:cNvPr>
          <p:cNvSpPr/>
          <p:nvPr/>
        </p:nvSpPr>
        <p:spPr>
          <a:xfrm rot="10800000">
            <a:off x="8453250" y="2746783"/>
            <a:ext cx="144016" cy="216024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nahoru 11">
            <a:extLst>
              <a:ext uri="{FF2B5EF4-FFF2-40B4-BE49-F238E27FC236}">
                <a16:creationId xmlns:a16="http://schemas.microsoft.com/office/drawing/2014/main" id="{B9CD63A1-2A49-41D6-AA1B-87E7C9F70798}"/>
              </a:ext>
            </a:extLst>
          </p:cNvPr>
          <p:cNvSpPr/>
          <p:nvPr/>
        </p:nvSpPr>
        <p:spPr>
          <a:xfrm rot="10800000">
            <a:off x="8446697" y="3507907"/>
            <a:ext cx="144016" cy="216024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nahoru 13">
            <a:extLst>
              <a:ext uri="{FF2B5EF4-FFF2-40B4-BE49-F238E27FC236}">
                <a16:creationId xmlns:a16="http://schemas.microsoft.com/office/drawing/2014/main" id="{FD18EE53-1F33-48B7-BBC3-CB9C62D2F12A}"/>
              </a:ext>
            </a:extLst>
          </p:cNvPr>
          <p:cNvSpPr/>
          <p:nvPr/>
        </p:nvSpPr>
        <p:spPr>
          <a:xfrm rot="10800000">
            <a:off x="8427478" y="4797778"/>
            <a:ext cx="144016" cy="216024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DBEA85E-270C-4D91-B3C5-557EC65B2F53}"/>
              </a:ext>
            </a:extLst>
          </p:cNvPr>
          <p:cNvSpPr/>
          <p:nvPr/>
        </p:nvSpPr>
        <p:spPr>
          <a:xfrm>
            <a:off x="572506" y="5273411"/>
            <a:ext cx="8229600" cy="64807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5C72ED8-22AD-449D-9887-A9EB4177B42E}"/>
              </a:ext>
            </a:extLst>
          </p:cNvPr>
          <p:cNvSpPr/>
          <p:nvPr/>
        </p:nvSpPr>
        <p:spPr>
          <a:xfrm>
            <a:off x="593520" y="3953661"/>
            <a:ext cx="7744424" cy="552802"/>
          </a:xfrm>
          <a:prstGeom prst="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>
              <a:ln w="571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4473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solidFill>
                  <a:srgbClr val="C00000"/>
                </a:solidFill>
              </a:rPr>
              <a:t>Labour integration of </a:t>
            </a:r>
            <a:r>
              <a:rPr lang="en-GB" sz="2000" b="1" dirty="0" err="1">
                <a:solidFill>
                  <a:srgbClr val="C00000"/>
                </a:solidFill>
              </a:rPr>
              <a:t>PwD</a:t>
            </a:r>
            <a:r>
              <a:rPr lang="en-GB" sz="2000" b="1" dirty="0">
                <a:solidFill>
                  <a:srgbClr val="C00000"/>
                </a:solidFill>
              </a:rPr>
              <a:t> in Slovakia</a:t>
            </a:r>
          </a:p>
          <a:p>
            <a:pPr marL="0" indent="0">
              <a:buNone/>
            </a:pPr>
            <a:endParaRPr lang="sk-SK" sz="2000" b="1" dirty="0">
              <a:solidFill>
                <a:srgbClr val="C00000"/>
              </a:solidFill>
            </a:endParaRPr>
          </a:p>
          <a:p>
            <a:r>
              <a:rPr lang="en-GB" sz="1800" b="1" dirty="0"/>
              <a:t>EU-SILC (2018</a:t>
            </a:r>
            <a:r>
              <a:rPr lang="en-GB" sz="1800" dirty="0"/>
              <a:t>): 22% of people (16yr+) in Slovakia self-declared long-lasting limitations in usual activities due to health problem (EU-27 average is 17.3%)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Recipients of disability pensions made up only about 7.2% of the population (16-62 </a:t>
            </a:r>
            <a:r>
              <a:rPr lang="en-GB" sz="1800" dirty="0" err="1"/>
              <a:t>yr</a:t>
            </a:r>
            <a:r>
              <a:rPr lang="en-GB" sz="1800" dirty="0"/>
              <a:t> old) (SP 2016)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Trends in labour integration of </a:t>
            </a:r>
            <a:r>
              <a:rPr lang="en-GB" sz="1800" b="1" dirty="0" err="1"/>
              <a:t>PwD</a:t>
            </a:r>
            <a:r>
              <a:rPr lang="en-GB" sz="1800" b="1" dirty="0"/>
              <a:t>:</a:t>
            </a:r>
          </a:p>
          <a:p>
            <a:r>
              <a:rPr lang="en-GB" sz="1800" dirty="0"/>
              <a:t>Increasing trend in the employment rate among recipients of disability pensions (ÚHP, IVP a ISP, 2020)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b="1" dirty="0"/>
              <a:t>LFS </a:t>
            </a:r>
            <a:r>
              <a:rPr lang="en-GB" sz="1800" dirty="0"/>
              <a:t>(2015): employment rate of </a:t>
            </a:r>
            <a:r>
              <a:rPr lang="en-GB" sz="1800" dirty="0" err="1"/>
              <a:t>PwD</a:t>
            </a:r>
            <a:r>
              <a:rPr lang="en-GB" sz="1800" dirty="0"/>
              <a:t> only </a:t>
            </a:r>
            <a:r>
              <a:rPr lang="en-GB" sz="1800" b="1" dirty="0"/>
              <a:t>16.6% </a:t>
            </a:r>
            <a:r>
              <a:rPr lang="en-GB" sz="1800" dirty="0"/>
              <a:t>in comparison with </a:t>
            </a:r>
            <a:r>
              <a:rPr lang="en-GB" sz="1800" b="1" dirty="0"/>
              <a:t>67.7% </a:t>
            </a:r>
            <a:r>
              <a:rPr lang="en-GB" sz="1800" dirty="0"/>
              <a:t>of the employment of the whole population; </a:t>
            </a:r>
            <a:r>
              <a:rPr lang="en-GB" sz="1800" dirty="0" err="1"/>
              <a:t>PwD</a:t>
            </a:r>
            <a:r>
              <a:rPr lang="en-GB" sz="1800" dirty="0"/>
              <a:t> are less economically active, more vulnerable are elderly and people with lower educational attainment (</a:t>
            </a:r>
            <a:r>
              <a:rPr lang="en-GB" sz="1800" dirty="0" err="1"/>
              <a:t>Ondrušová</a:t>
            </a:r>
            <a:r>
              <a:rPr lang="en-GB" sz="1800" dirty="0"/>
              <a:t> et al., 2017)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BB1DD97-CF59-4F4C-8ABE-0ACA2AE90E16}"/>
              </a:ext>
            </a:extLst>
          </p:cNvPr>
          <p:cNvSpPr/>
          <p:nvPr/>
        </p:nvSpPr>
        <p:spPr>
          <a:xfrm>
            <a:off x="6228184" y="3248980"/>
            <a:ext cx="576064" cy="36004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F1CEF4E-3CDC-4435-8DA5-47D3A8A78D7B}"/>
              </a:ext>
            </a:extLst>
          </p:cNvPr>
          <p:cNvSpPr/>
          <p:nvPr/>
        </p:nvSpPr>
        <p:spPr>
          <a:xfrm>
            <a:off x="2555776" y="1988840"/>
            <a:ext cx="564343" cy="36004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46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B7676B-F548-4D6F-A966-523F18EF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endParaRPr lang="en-GB" sz="2000" dirty="0"/>
          </a:p>
          <a:p>
            <a:endParaRPr lang="cs-CZ" sz="2000" dirty="0"/>
          </a:p>
        </p:txBody>
      </p:sp>
      <p:graphicFrame>
        <p:nvGraphicFramePr>
          <p:cNvPr id="13" name="Tabulka 13">
            <a:extLst>
              <a:ext uri="{FF2B5EF4-FFF2-40B4-BE49-F238E27FC236}">
                <a16:creationId xmlns:a16="http://schemas.microsoft.com/office/drawing/2014/main" id="{B5D491C6-6B3E-450A-ADDE-DAABACCA9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022807"/>
              </p:ext>
            </p:extLst>
          </p:nvPr>
        </p:nvGraphicFramePr>
        <p:xfrm>
          <a:off x="693912" y="1340768"/>
          <a:ext cx="7992888" cy="545452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518048">
                  <a:extLst>
                    <a:ext uri="{9D8B030D-6E8A-4147-A177-3AD203B41FA5}">
                      <a16:colId xmlns:a16="http://schemas.microsoft.com/office/drawing/2014/main" val="2323481631"/>
                    </a:ext>
                  </a:extLst>
                </a:gridCol>
                <a:gridCol w="4474840">
                  <a:extLst>
                    <a:ext uri="{9D8B030D-6E8A-4147-A177-3AD203B41FA5}">
                      <a16:colId xmlns:a16="http://schemas.microsoft.com/office/drawing/2014/main" val="3055107035"/>
                    </a:ext>
                  </a:extLst>
                </a:gridCol>
              </a:tblGrid>
              <a:tr h="48662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Policy tool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Description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068103"/>
                  </a:ext>
                </a:extLst>
              </a:tr>
              <a:tr h="764701">
                <a:tc>
                  <a:txBody>
                    <a:bodyPr/>
                    <a:lstStyle/>
                    <a:p>
                      <a:r>
                        <a:rPr lang="en-GB" sz="1600" b="1" dirty="0"/>
                        <a:t>Special legal protection of </a:t>
                      </a:r>
                      <a:r>
                        <a:rPr lang="en-GB" sz="1600" b="1" dirty="0" err="1"/>
                        <a:t>PwD</a:t>
                      </a:r>
                      <a:r>
                        <a:rPr lang="en-GB" sz="1600" b="1" dirty="0"/>
                        <a:t> </a:t>
                      </a:r>
                      <a:endParaRPr lang="cs-CZ" sz="16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i="1" dirty="0"/>
                        <a:t>Anti-discrimination measures and strict dismissal conditions</a:t>
                      </a:r>
                      <a:endParaRPr lang="cs-CZ" sz="1400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148666"/>
                  </a:ext>
                </a:extLst>
              </a:tr>
              <a:tr h="764701">
                <a:tc>
                  <a:txBody>
                    <a:bodyPr/>
                    <a:lstStyle/>
                    <a:p>
                      <a:r>
                        <a:rPr lang="en-GB" sz="1600" b="1" dirty="0"/>
                        <a:t>Active labour market policies</a:t>
                      </a:r>
                    </a:p>
                    <a:p>
                      <a:endParaRPr lang="en-GB" sz="16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i="1" dirty="0"/>
                        <a:t>Financial contributions on sheltered-employment, self-employment, a job preservation scheme, work assistance contribution, etc.</a:t>
                      </a:r>
                      <a:endParaRPr lang="cs-CZ" sz="1400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527002"/>
                  </a:ext>
                </a:extLst>
              </a:tr>
              <a:tr h="764701">
                <a:tc>
                  <a:txBody>
                    <a:bodyPr/>
                    <a:lstStyle/>
                    <a:p>
                      <a:r>
                        <a:rPr lang="en-GB" sz="1600" b="1" dirty="0"/>
                        <a:t>Employment quotas</a:t>
                      </a:r>
                      <a:endParaRPr lang="cs-CZ" sz="16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i="1" dirty="0"/>
                        <a:t>For the firms with more than 20 employees (3.2% of the workforce) </a:t>
                      </a:r>
                      <a:endParaRPr lang="cs-CZ" sz="1400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919882"/>
                  </a:ext>
                </a:extLst>
              </a:tr>
              <a:tr h="764701">
                <a:tc>
                  <a:txBody>
                    <a:bodyPr/>
                    <a:lstStyle/>
                    <a:p>
                      <a:r>
                        <a:rPr lang="en-GB" sz="1600" b="1" dirty="0"/>
                        <a:t>Work integration social enterprises (as a part of ALMP)</a:t>
                      </a:r>
                      <a:endParaRPr lang="cs-CZ" sz="16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i="1" dirty="0"/>
                        <a:t>Integration and placement financial incentive</a:t>
                      </a:r>
                      <a:endParaRPr lang="cs-CZ" sz="1400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238487"/>
                  </a:ext>
                </a:extLst>
              </a:tr>
              <a:tr h="126976">
                <a:tc>
                  <a:txBody>
                    <a:bodyPr/>
                    <a:lstStyle/>
                    <a:p>
                      <a:r>
                        <a:rPr lang="en-GB" sz="1600" b="1" dirty="0"/>
                        <a:t>Counselling services</a:t>
                      </a:r>
                    </a:p>
                    <a:p>
                      <a:endParaRPr lang="cs-CZ" sz="16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i="1" dirty="0"/>
                        <a:t>Group or individual counselling provided by PES or Supported Employment Agencies</a:t>
                      </a:r>
                    </a:p>
                    <a:p>
                      <a:endParaRPr lang="cs-CZ" sz="1400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876130"/>
                  </a:ext>
                </a:extLst>
              </a:tr>
              <a:tr h="11775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Soft policies implemented by firms, state institutions or TUs </a:t>
                      </a:r>
                      <a:endParaRPr lang="cs-CZ" sz="16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i="1" dirty="0"/>
                        <a:t>E.g., socially responsible public procurement </a:t>
                      </a:r>
                      <a:endParaRPr lang="cs-CZ" sz="1400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51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95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solidFill>
                  <a:srgbClr val="923236"/>
                </a:solidFill>
              </a:rPr>
              <a:t>Integration of people with disabilities as an agenda  </a:t>
            </a:r>
            <a:endParaRPr lang="sk-SK" sz="16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/>
          </a:p>
          <a:p>
            <a:r>
              <a:rPr lang="en-GB" sz="1400" dirty="0"/>
              <a:t>Labour integration of </a:t>
            </a:r>
            <a:r>
              <a:rPr lang="en-GB" sz="1400" dirty="0" err="1"/>
              <a:t>PwD</a:t>
            </a:r>
            <a:r>
              <a:rPr lang="en-GB" sz="1400" dirty="0"/>
              <a:t> is a primary activity mainly for several NGOs and state institutions</a:t>
            </a:r>
          </a:p>
          <a:p>
            <a:r>
              <a:rPr lang="en-GB" sz="1400" dirty="0"/>
              <a:t>Most of the organisation deal with the integration of </a:t>
            </a:r>
            <a:r>
              <a:rPr lang="en-GB" sz="1400" dirty="0" err="1"/>
              <a:t>PwD</a:t>
            </a:r>
            <a:r>
              <a:rPr lang="en-GB" sz="1400" dirty="0"/>
              <a:t> only as a non-core agenda</a:t>
            </a:r>
          </a:p>
          <a:p>
            <a:r>
              <a:rPr lang="en-GB" sz="1400" dirty="0"/>
              <a:t>Even though the respondents from several organisations claimed that they do not deal with integration of </a:t>
            </a:r>
            <a:r>
              <a:rPr lang="en-GB" sz="1400" dirty="0" err="1"/>
              <a:t>PwD</a:t>
            </a:r>
            <a:r>
              <a:rPr lang="en-GB" sz="1400" dirty="0"/>
              <a:t>, based on the description of the activities they conduct it seems that they do have experience with this agenda</a:t>
            </a:r>
          </a:p>
          <a:p>
            <a:r>
              <a:rPr lang="en-GB" sz="1400" dirty="0"/>
              <a:t>Some organisations (mainly NGOs) deal with the integration of people with multiple disadvantages </a:t>
            </a:r>
            <a:endParaRPr lang="sk-SK" sz="1400" dirty="0"/>
          </a:p>
          <a:p>
            <a:endParaRPr lang="sk-SK" sz="1600" dirty="0"/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GB" sz="1600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D3936EA5-70ED-4D99-A147-ED0229B6E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963367"/>
              </p:ext>
            </p:extLst>
          </p:nvPr>
        </p:nvGraphicFramePr>
        <p:xfrm>
          <a:off x="1259632" y="3789039"/>
          <a:ext cx="6096000" cy="2697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4594731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7368007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4177872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09785377"/>
                    </a:ext>
                  </a:extLst>
                </a:gridCol>
              </a:tblGrid>
              <a:tr h="78609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Type of organisation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Do not deal with  labour  integration of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PwD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Labour integration of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PwD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as a core business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Labour integration of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PwD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as a non-core business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60026"/>
                  </a:ext>
                </a:extLst>
              </a:tr>
              <a:tr h="35422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Employers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0 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79320"/>
                  </a:ext>
                </a:extLst>
              </a:tr>
              <a:tr h="43671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State/public administration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902243"/>
                  </a:ext>
                </a:extLst>
              </a:tr>
              <a:tr h="35422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Trade unions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42857"/>
                  </a:ext>
                </a:extLst>
              </a:tr>
              <a:tr h="35422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NGOs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753767"/>
                  </a:ext>
                </a:extLst>
              </a:tr>
              <a:tr h="35422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86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90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sk-SK" sz="16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en-GB" sz="1400" dirty="0"/>
          </a:p>
          <a:p>
            <a:endParaRPr lang="en-GB" sz="1400" dirty="0"/>
          </a:p>
          <a:p>
            <a:endParaRPr lang="sk-SK" sz="1400" dirty="0"/>
          </a:p>
          <a:p>
            <a:endParaRPr lang="sk-SK" sz="1600" dirty="0"/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GB" sz="1600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DEE91283-3D68-421E-87F6-269C00E43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86596"/>
              </p:ext>
            </p:extLst>
          </p:nvPr>
        </p:nvGraphicFramePr>
        <p:xfrm>
          <a:off x="611560" y="1124744"/>
          <a:ext cx="8075240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7620">
                  <a:extLst>
                    <a:ext uri="{9D8B030D-6E8A-4147-A177-3AD203B41FA5}">
                      <a16:colId xmlns:a16="http://schemas.microsoft.com/office/drawing/2014/main" val="217081738"/>
                    </a:ext>
                  </a:extLst>
                </a:gridCol>
                <a:gridCol w="4037620">
                  <a:extLst>
                    <a:ext uri="{9D8B030D-6E8A-4147-A177-3AD203B41FA5}">
                      <a16:colId xmlns:a16="http://schemas.microsoft.com/office/drawing/2014/main" val="662649281"/>
                    </a:ext>
                  </a:extLst>
                </a:gridCol>
              </a:tblGrid>
              <a:tr h="27003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Practical support with placement of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</a:rPr>
                        <a:t>PwD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 at the job market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Providing support e.g. in applying for the medical equipment or disability pension, identifying NEETs, communicating with employers 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Exchange of information and knowledge; trainings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Between NGOs and state institutions, exchange of practical information about particular diagnoses and good practices, training provided to employers by NGOs, counselling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286542"/>
                  </a:ext>
                </a:extLst>
              </a:tr>
              <a:tr h="27003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GB" sz="1400" dirty="0"/>
                    </a:p>
                    <a:p>
                      <a:pPr algn="ctr"/>
                      <a:r>
                        <a:rPr lang="en-GB" sz="1400" b="1" dirty="0"/>
                        <a:t>Financial support provided to NGOs, social enterprises</a:t>
                      </a:r>
                    </a:p>
                    <a:p>
                      <a:pPr algn="ctr"/>
                      <a:endParaRPr lang="en-GB" sz="1400" b="1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/>
                        <a:t>Socially responsible public procurement, grants and financial contributions</a:t>
                      </a:r>
                    </a:p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Collective bargaining and drafting of legislation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/>
                        <a:t>Trade unions - less active, cooperation mainly between NGOs and state institutions– more active</a:t>
                      </a:r>
                    </a:p>
                    <a:p>
                      <a:pPr algn="ctr"/>
                      <a:endParaRPr lang="cs-CZ" sz="1400" dirty="0"/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411287"/>
                  </a:ext>
                </a:extLst>
              </a:tr>
            </a:tbl>
          </a:graphicData>
        </a:graphic>
      </p:graphicFrame>
      <p:sp>
        <p:nvSpPr>
          <p:cNvPr id="5" name="Ovál 4">
            <a:extLst>
              <a:ext uri="{FF2B5EF4-FFF2-40B4-BE49-F238E27FC236}">
                <a16:creationId xmlns:a16="http://schemas.microsoft.com/office/drawing/2014/main" id="{8F104AB5-90B8-4680-A024-933FEAD41D08}"/>
              </a:ext>
            </a:extLst>
          </p:cNvPr>
          <p:cNvSpPr/>
          <p:nvPr/>
        </p:nvSpPr>
        <p:spPr>
          <a:xfrm>
            <a:off x="3563888" y="3248980"/>
            <a:ext cx="2232248" cy="115212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ED7BED8-1FF5-4A2C-8BF4-95D111582E27}"/>
              </a:ext>
            </a:extLst>
          </p:cNvPr>
          <p:cNvSpPr txBox="1"/>
          <p:nvPr/>
        </p:nvSpPr>
        <p:spPr>
          <a:xfrm>
            <a:off x="3815916" y="346587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Main areas of cooperation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4904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solidFill>
                  <a:srgbClr val="923236"/>
                </a:solidFill>
              </a:rPr>
              <a:t>Barriers in cooperation and potential facilitators of cooperation identified by stakeholders</a:t>
            </a:r>
            <a:endParaRPr lang="sk-SK" sz="1800" b="1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6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/>
          </a:p>
          <a:p>
            <a:endParaRPr lang="en-GB" sz="1400" dirty="0"/>
          </a:p>
          <a:p>
            <a:endParaRPr lang="en-GB" sz="1400" dirty="0"/>
          </a:p>
          <a:p>
            <a:endParaRPr lang="sk-SK" sz="1400" dirty="0"/>
          </a:p>
          <a:p>
            <a:endParaRPr lang="sk-SK" sz="1600" dirty="0"/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GB" sz="1600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9A943EAA-E615-485C-B8D4-C01F8470B0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03302"/>
              </p:ext>
            </p:extLst>
          </p:nvPr>
        </p:nvGraphicFramePr>
        <p:xfrm>
          <a:off x="457200" y="2214101"/>
          <a:ext cx="8075240" cy="302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365381689"/>
                    </a:ext>
                  </a:extLst>
                </a:gridCol>
                <a:gridCol w="1867036">
                  <a:extLst>
                    <a:ext uri="{9D8B030D-6E8A-4147-A177-3AD203B41FA5}">
                      <a16:colId xmlns:a16="http://schemas.microsoft.com/office/drawing/2014/main" val="2576258444"/>
                    </a:ext>
                  </a:extLst>
                </a:gridCol>
                <a:gridCol w="2018810">
                  <a:extLst>
                    <a:ext uri="{9D8B030D-6E8A-4147-A177-3AD203B41FA5}">
                      <a16:colId xmlns:a16="http://schemas.microsoft.com/office/drawing/2014/main" val="896158067"/>
                    </a:ext>
                  </a:extLst>
                </a:gridCol>
                <a:gridCol w="2018810">
                  <a:extLst>
                    <a:ext uri="{9D8B030D-6E8A-4147-A177-3AD203B41FA5}">
                      <a16:colId xmlns:a16="http://schemas.microsoft.com/office/drawing/2014/main" val="108446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Barriers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Stakeholders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Facilitators</a:t>
                      </a:r>
                      <a:endParaRPr lang="cs-CZ" sz="1400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Stakeholders</a:t>
                      </a:r>
                      <a:endParaRPr lang="cs-CZ" sz="1400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55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A lack of willingness to cooperate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State, NGOs, TUs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Legislative framework</a:t>
                      </a:r>
                      <a:endParaRPr lang="cs-CZ" sz="1400" b="1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TUs, state, employers</a:t>
                      </a:r>
                      <a:endParaRPr lang="cs-CZ" sz="1400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999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A lack of personal capacities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Employers, state, NGOs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Personal contacts</a:t>
                      </a:r>
                      <a:endParaRPr lang="cs-CZ" sz="1400" b="1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NGOs, state</a:t>
                      </a:r>
                      <a:endParaRPr lang="cs-CZ" sz="1400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200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A lack of financial resources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NGOs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Know-how and experience</a:t>
                      </a:r>
                      <a:endParaRPr lang="cs-CZ" sz="1400" b="1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NGOs, employers</a:t>
                      </a:r>
                      <a:endParaRPr lang="cs-CZ" sz="1400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07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Rivalry among NGOs competing for finances and legitimacy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NGOs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Access to financial resources</a:t>
                      </a:r>
                      <a:endParaRPr lang="cs-CZ" sz="1400" b="1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NGOs, employers</a:t>
                      </a:r>
                      <a:endParaRPr lang="cs-CZ" sz="1400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3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A lack of information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NGOs, TUs, state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State support</a:t>
                      </a:r>
                      <a:endParaRPr lang="cs-CZ" sz="1400" b="1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NGOs</a:t>
                      </a:r>
                      <a:endParaRPr lang="cs-CZ" sz="1400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075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2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616624"/>
          </a:xfrm>
        </p:spPr>
        <p:txBody>
          <a:bodyPr/>
          <a:lstStyle/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200" b="1" dirty="0">
              <a:solidFill>
                <a:srgbClr val="923236"/>
              </a:solidFill>
            </a:endParaRP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B5976E15-6198-4F16-9C8D-89B871C8E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705425"/>
              </p:ext>
            </p:extLst>
          </p:nvPr>
        </p:nvGraphicFramePr>
        <p:xfrm>
          <a:off x="590872" y="1772816"/>
          <a:ext cx="7797552" cy="508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776">
                  <a:extLst>
                    <a:ext uri="{9D8B030D-6E8A-4147-A177-3AD203B41FA5}">
                      <a16:colId xmlns:a16="http://schemas.microsoft.com/office/drawing/2014/main" val="3576531544"/>
                    </a:ext>
                  </a:extLst>
                </a:gridCol>
                <a:gridCol w="3898776">
                  <a:extLst>
                    <a:ext uri="{9D8B030D-6E8A-4147-A177-3AD203B41FA5}">
                      <a16:colId xmlns:a16="http://schemas.microsoft.com/office/drawing/2014/main" val="4206640990"/>
                    </a:ext>
                  </a:extLst>
                </a:gridCol>
              </a:tblGrid>
              <a:tr h="47628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Areas of potential cooperation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784408"/>
                  </a:ext>
                </a:extLst>
              </a:tr>
              <a:tr h="94619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Cross-sector cooperation and involvement of new stakeholders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Cooperation between medical facilities, social field workers, Labour offices, school facilities, greater involvement of professional associations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0023856"/>
                  </a:ext>
                </a:extLst>
              </a:tr>
              <a:tr h="7325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Strengthening cooperation in collective bargaining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On the company and sectoral level; integration of policy tools in collective agreements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6154803"/>
                  </a:ext>
                </a:extLst>
              </a:tr>
              <a:tr h="51888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Exchange of good practices and tackling prejudices 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In job-seeking, good practices in integration at workplaces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138787"/>
                  </a:ext>
                </a:extLst>
              </a:tr>
              <a:tr h="7325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Strengthening existing cooperation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Between social enterprises and patient organisations; personal assistance services and Labour Offices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4860557"/>
                  </a:ext>
                </a:extLst>
              </a:tr>
              <a:tr h="94619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Strengthening cooperation regarding the particular target groups or policy tools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People with mental disabilities, socially responsible public procurement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874310"/>
                  </a:ext>
                </a:extLst>
              </a:tr>
              <a:tr h="7325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Cooperation in formulating priorities for the Structural funds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NGOs, Higher territorial units should participate more in formulating priorities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9238940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8FD4C85-6021-4CC2-A5E4-A201CF4396A4}"/>
              </a:ext>
            </a:extLst>
          </p:cNvPr>
          <p:cNvSpPr txBox="1"/>
          <p:nvPr/>
        </p:nvSpPr>
        <p:spPr>
          <a:xfrm>
            <a:off x="590872" y="1196752"/>
            <a:ext cx="6933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Areas of potential cooperation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44713"/>
      </p:ext>
    </p:extLst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1176</Words>
  <Application>Microsoft Office PowerPoint</Application>
  <PresentationFormat>Předvádění na obrazovce (4:3)</PresentationFormat>
  <Paragraphs>252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Predvolený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LuciaKovacova</dc:creator>
  <cp:lastModifiedBy>LuciaKovacova</cp:lastModifiedBy>
  <cp:revision>15</cp:revision>
  <dcterms:created xsi:type="dcterms:W3CDTF">2020-11-19T16:05:09Z</dcterms:created>
  <dcterms:modified xsi:type="dcterms:W3CDTF">2020-11-19T22:53:12Z</dcterms:modified>
</cp:coreProperties>
</file>