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3"/>
  </p:notesMasterIdLst>
  <p:handoutMasterIdLst>
    <p:handoutMasterId r:id="rId14"/>
  </p:handoutMasterIdLst>
  <p:sldIdLst>
    <p:sldId id="305" r:id="rId7"/>
    <p:sldId id="292" r:id="rId8"/>
    <p:sldId id="317" r:id="rId9"/>
    <p:sldId id="318" r:id="rId10"/>
    <p:sldId id="314" r:id="rId11"/>
    <p:sldId id="31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B3"/>
    <a:srgbClr val="981D19"/>
    <a:srgbClr val="A89A80"/>
    <a:srgbClr val="E57B20"/>
    <a:srgbClr val="4D004A"/>
    <a:srgbClr val="00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11F1C-C460-438A-B4A6-81EC06893B78}" v="1" dt="2020-11-16T15:59:2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33" autoAdjust="0"/>
  </p:normalViewPr>
  <p:slideViewPr>
    <p:cSldViewPr snapToGrid="0">
      <p:cViewPr varScale="1">
        <p:scale>
          <a:sx n="81" d="100"/>
          <a:sy n="81" d="100"/>
        </p:scale>
        <p:origin x="10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9" Type="http://schemas.microsoft.com/office/2016/11/relationships/changesInfo" Target="changesInfos/changesInfo1.xml"/><Relationship Id="rId20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al Haavorsen" userId="d93775a3-24a5-40aa-99db-7c9d7ecddd5f" providerId="ADAL" clId="{79B11F1C-C460-438A-B4A6-81EC06893B78}"/>
    <pc:docChg chg="custSel delSld modSld delMainMaster">
      <pc:chgData name="Paal Haavorsen" userId="d93775a3-24a5-40aa-99db-7c9d7ecddd5f" providerId="ADAL" clId="{79B11F1C-C460-438A-B4A6-81EC06893B78}" dt="2020-11-16T16:02:34.927" v="88" actId="20577"/>
      <pc:docMkLst>
        <pc:docMk/>
      </pc:docMkLst>
      <pc:sldChg chg="modSp mod">
        <pc:chgData name="Paal Haavorsen" userId="d93775a3-24a5-40aa-99db-7c9d7ecddd5f" providerId="ADAL" clId="{79B11F1C-C460-438A-B4A6-81EC06893B78}" dt="2020-11-16T16:02:08.247" v="84" actId="20577"/>
        <pc:sldMkLst>
          <pc:docMk/>
          <pc:sldMk cId="2631709574" sldId="292"/>
        </pc:sldMkLst>
        <pc:spChg chg="mod">
          <ac:chgData name="Paal Haavorsen" userId="d93775a3-24a5-40aa-99db-7c9d7ecddd5f" providerId="ADAL" clId="{79B11F1C-C460-438A-B4A6-81EC06893B78}" dt="2020-11-16T16:02:08.247" v="84" actId="20577"/>
          <ac:spMkLst>
            <pc:docMk/>
            <pc:sldMk cId="2631709574" sldId="292"/>
            <ac:spMk id="3" creationId="{75BF4501-5C03-4A34-8837-A6385DE85F49}"/>
          </ac:spMkLst>
        </pc:spChg>
      </pc:sldChg>
      <pc:sldChg chg="modSp mod">
        <pc:chgData name="Paal Haavorsen" userId="d93775a3-24a5-40aa-99db-7c9d7ecddd5f" providerId="ADAL" clId="{79B11F1C-C460-438A-B4A6-81EC06893B78}" dt="2020-11-16T16:01:12.024" v="29" actId="20577"/>
        <pc:sldMkLst>
          <pc:docMk/>
          <pc:sldMk cId="2469155150" sldId="315"/>
        </pc:sldMkLst>
        <pc:spChg chg="mod">
          <ac:chgData name="Paal Haavorsen" userId="d93775a3-24a5-40aa-99db-7c9d7ecddd5f" providerId="ADAL" clId="{79B11F1C-C460-438A-B4A6-81EC06893B78}" dt="2020-11-16T16:01:12.024" v="29" actId="20577"/>
          <ac:spMkLst>
            <pc:docMk/>
            <pc:sldMk cId="2469155150" sldId="315"/>
            <ac:spMk id="5" creationId="{00000000-0000-0000-0000-000000000000}"/>
          </ac:spMkLst>
        </pc:spChg>
      </pc:sldChg>
      <pc:sldChg chg="modSp mod">
        <pc:chgData name="Paal Haavorsen" userId="d93775a3-24a5-40aa-99db-7c9d7ecddd5f" providerId="ADAL" clId="{79B11F1C-C460-438A-B4A6-81EC06893B78}" dt="2020-11-16T16:02:34.927" v="88" actId="20577"/>
        <pc:sldMkLst>
          <pc:docMk/>
          <pc:sldMk cId="896174535" sldId="317"/>
        </pc:sldMkLst>
        <pc:spChg chg="mod">
          <ac:chgData name="Paal Haavorsen" userId="d93775a3-24a5-40aa-99db-7c9d7ecddd5f" providerId="ADAL" clId="{79B11F1C-C460-438A-B4A6-81EC06893B78}" dt="2020-11-16T16:02:34.927" v="88" actId="20577"/>
          <ac:spMkLst>
            <pc:docMk/>
            <pc:sldMk cId="896174535" sldId="317"/>
            <ac:spMk id="4" creationId="{00000000-0000-0000-0000-000000000000}"/>
          </ac:spMkLst>
        </pc:spChg>
      </pc:sldChg>
      <pc:sldChg chg="del">
        <pc:chgData name="Paal Haavorsen" userId="d93775a3-24a5-40aa-99db-7c9d7ecddd5f" providerId="ADAL" clId="{79B11F1C-C460-438A-B4A6-81EC06893B78}" dt="2020-11-16T15:53:41.944" v="0" actId="47"/>
        <pc:sldMkLst>
          <pc:docMk/>
          <pc:sldMk cId="845933668" sldId="319"/>
        </pc:sldMkLst>
      </pc:sldChg>
      <pc:sldChg chg="del">
        <pc:chgData name="Paal Haavorsen" userId="d93775a3-24a5-40aa-99db-7c9d7ecddd5f" providerId="ADAL" clId="{79B11F1C-C460-438A-B4A6-81EC06893B78}" dt="2020-11-16T16:01:22.620" v="30" actId="47"/>
        <pc:sldMkLst>
          <pc:docMk/>
          <pc:sldMk cId="3513863529" sldId="320"/>
        </pc:sldMkLst>
      </pc:sldChg>
      <pc:sldChg chg="del">
        <pc:chgData name="Paal Haavorsen" userId="d93775a3-24a5-40aa-99db-7c9d7ecddd5f" providerId="ADAL" clId="{79B11F1C-C460-438A-B4A6-81EC06893B78}" dt="2020-11-16T15:53:43.263" v="1" actId="47"/>
        <pc:sldMkLst>
          <pc:docMk/>
          <pc:sldMk cId="560597696" sldId="321"/>
        </pc:sldMkLst>
      </pc:sldChg>
      <pc:sldMasterChg chg="del delSldLayout">
        <pc:chgData name="Paal Haavorsen" userId="d93775a3-24a5-40aa-99db-7c9d7ecddd5f" providerId="ADAL" clId="{79B11F1C-C460-438A-B4A6-81EC06893B78}" dt="2020-11-16T16:01:22.620" v="30" actId="47"/>
        <pc:sldMasterMkLst>
          <pc:docMk/>
          <pc:sldMasterMk cId="3388983852" sldId="2147483706"/>
        </pc:sldMasterMkLst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3861966588" sldId="2147483707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1629328340" sldId="2147483708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374272133" sldId="2147483709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2725925166" sldId="2147483710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4076440463" sldId="2147483711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1470959694" sldId="2147483712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3731592596" sldId="2147483713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574367538" sldId="2147483714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4073972699" sldId="2147483715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2973434546" sldId="2147483716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2458205389" sldId="2147483717"/>
          </pc:sldLayoutMkLst>
        </pc:sldLayoutChg>
        <pc:sldLayoutChg chg="del">
          <pc:chgData name="Paal Haavorsen" userId="d93775a3-24a5-40aa-99db-7c9d7ecddd5f" providerId="ADAL" clId="{79B11F1C-C460-438A-B4A6-81EC06893B78}" dt="2020-11-16T16:01:22.620" v="30" actId="47"/>
          <pc:sldLayoutMkLst>
            <pc:docMk/>
            <pc:sldMasterMk cId="3388983852" sldId="2147483706"/>
            <pc:sldLayoutMk cId="1597731102" sldId="214748371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4E765-B040-4652-9423-3063D25396D9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C6022664-70F5-46FA-89CB-BDE24063DFA4}">
      <dgm:prSet phldrT="[Tekst]" custT="1"/>
      <dgm:spPr/>
      <dgm:t>
        <a:bodyPr/>
        <a:lstStyle/>
        <a:p>
          <a:r>
            <a:rPr lang="nb-NO" sz="2000" b="1" dirty="0" err="1"/>
            <a:t>Assessment</a:t>
          </a:r>
          <a:endParaRPr lang="nb-NO" sz="2000" b="1" dirty="0"/>
        </a:p>
        <a:p>
          <a:r>
            <a:rPr lang="nb-NO" sz="2000" b="1" dirty="0" err="1"/>
            <a:t>of</a:t>
          </a:r>
          <a:r>
            <a:rPr lang="nb-NO" sz="2000" b="1" dirty="0"/>
            <a:t> </a:t>
          </a:r>
          <a:r>
            <a:rPr lang="nb-NO" sz="2000" b="1" dirty="0" err="1"/>
            <a:t>the</a:t>
          </a:r>
          <a:r>
            <a:rPr lang="nb-NO" sz="2000" b="1" dirty="0"/>
            <a:t> Company</a:t>
          </a:r>
        </a:p>
      </dgm:t>
    </dgm:pt>
    <dgm:pt modelId="{F2BC9F40-5450-4A68-A549-B9E4DFAE8DFC}" type="parTrans" cxnId="{9CEDEDFB-CF9D-4181-AF64-742F1F7C251F}">
      <dgm:prSet/>
      <dgm:spPr/>
      <dgm:t>
        <a:bodyPr/>
        <a:lstStyle/>
        <a:p>
          <a:endParaRPr lang="nb-NO"/>
        </a:p>
      </dgm:t>
    </dgm:pt>
    <dgm:pt modelId="{AF9BDF5B-2F4A-4251-91F0-F20DD488C585}" type="sibTrans" cxnId="{9CEDEDFB-CF9D-4181-AF64-742F1F7C251F}">
      <dgm:prSet/>
      <dgm:spPr/>
      <dgm:t>
        <a:bodyPr/>
        <a:lstStyle/>
        <a:p>
          <a:endParaRPr lang="nb-NO"/>
        </a:p>
      </dgm:t>
    </dgm:pt>
    <dgm:pt modelId="{89ED7D76-A9E9-4717-9EB4-CF899AD85D16}">
      <dgm:prSet phldrT="[Tekst]" custT="1"/>
      <dgm:spPr/>
      <dgm:t>
        <a:bodyPr/>
        <a:lstStyle/>
        <a:p>
          <a:r>
            <a:rPr lang="nb-NO" sz="2000" b="1" dirty="0"/>
            <a:t>Pre-</a:t>
          </a:r>
          <a:r>
            <a:rPr lang="nb-NO" sz="2000" b="1" dirty="0" err="1"/>
            <a:t>qualification</a:t>
          </a:r>
          <a:endParaRPr lang="nb-NO" sz="2000" b="1" dirty="0"/>
        </a:p>
      </dgm:t>
    </dgm:pt>
    <dgm:pt modelId="{D523C02D-15A7-4708-9020-966F1D74EED6}" type="parTrans" cxnId="{DCB6B113-A0D9-4097-9510-D6BDAE4C59AE}">
      <dgm:prSet/>
      <dgm:spPr/>
      <dgm:t>
        <a:bodyPr/>
        <a:lstStyle/>
        <a:p>
          <a:endParaRPr lang="nb-NO"/>
        </a:p>
      </dgm:t>
    </dgm:pt>
    <dgm:pt modelId="{319DDC8A-B6F1-41C4-8997-834382104E21}" type="sibTrans" cxnId="{DCB6B113-A0D9-4097-9510-D6BDAE4C59AE}">
      <dgm:prSet/>
      <dgm:spPr/>
      <dgm:t>
        <a:bodyPr/>
        <a:lstStyle/>
        <a:p>
          <a:endParaRPr lang="nb-NO"/>
        </a:p>
      </dgm:t>
    </dgm:pt>
    <dgm:pt modelId="{5E98E250-B124-4394-A07F-699D1039E204}">
      <dgm:prSet phldrT="[Tekst]" custT="1"/>
      <dgm:spPr/>
      <dgm:t>
        <a:bodyPr/>
        <a:lstStyle/>
        <a:p>
          <a:r>
            <a:rPr lang="nb-NO" sz="2000" b="1" dirty="0" err="1"/>
            <a:t>Workpractise</a:t>
          </a:r>
          <a:r>
            <a:rPr lang="nb-NO" sz="2000" b="1" dirty="0"/>
            <a:t> and </a:t>
          </a:r>
          <a:r>
            <a:rPr lang="nb-NO" sz="2000" b="1" dirty="0" err="1"/>
            <a:t>employment</a:t>
          </a:r>
          <a:endParaRPr lang="nb-NO" sz="2000" b="1" dirty="0"/>
        </a:p>
      </dgm:t>
    </dgm:pt>
    <dgm:pt modelId="{BEAA5685-7A59-437B-92A1-CA0F15EEF993}" type="parTrans" cxnId="{DBD2AE6E-14F8-4AF6-9BB3-80D7CA2FDBE2}">
      <dgm:prSet/>
      <dgm:spPr/>
      <dgm:t>
        <a:bodyPr/>
        <a:lstStyle/>
        <a:p>
          <a:endParaRPr lang="nb-NO"/>
        </a:p>
      </dgm:t>
    </dgm:pt>
    <dgm:pt modelId="{0F1148C3-D831-4EBF-A325-361644E7B650}" type="sibTrans" cxnId="{DBD2AE6E-14F8-4AF6-9BB3-80D7CA2FDBE2}">
      <dgm:prSet/>
      <dgm:spPr/>
      <dgm:t>
        <a:bodyPr/>
        <a:lstStyle/>
        <a:p>
          <a:endParaRPr lang="nb-NO"/>
        </a:p>
      </dgm:t>
    </dgm:pt>
    <dgm:pt modelId="{596B6F1A-29DE-43DF-BD9E-511AF88F69FE}">
      <dgm:prSet phldrT="[Tekst]" custT="1"/>
      <dgm:spPr/>
      <dgm:t>
        <a:bodyPr/>
        <a:lstStyle/>
        <a:p>
          <a:r>
            <a:rPr lang="nb-NO" sz="2000" b="1" dirty="0" err="1"/>
            <a:t>Recruitment</a:t>
          </a:r>
          <a:endParaRPr lang="nb-NO" sz="2000" b="1" dirty="0"/>
        </a:p>
      </dgm:t>
    </dgm:pt>
    <dgm:pt modelId="{349E4254-7EB8-4189-A2F6-3BB84BF3F0FE}" type="parTrans" cxnId="{0E7277A0-A7A8-4F4D-9BBB-97E7C3F7D8F0}">
      <dgm:prSet/>
      <dgm:spPr/>
      <dgm:t>
        <a:bodyPr/>
        <a:lstStyle/>
        <a:p>
          <a:endParaRPr lang="nb-NO"/>
        </a:p>
      </dgm:t>
    </dgm:pt>
    <dgm:pt modelId="{FB1A9045-0586-4C47-898B-7480A6B978CB}" type="sibTrans" cxnId="{0E7277A0-A7A8-4F4D-9BBB-97E7C3F7D8F0}">
      <dgm:prSet/>
      <dgm:spPr/>
      <dgm:t>
        <a:bodyPr/>
        <a:lstStyle/>
        <a:p>
          <a:endParaRPr lang="nb-NO"/>
        </a:p>
      </dgm:t>
    </dgm:pt>
    <dgm:pt modelId="{4B53DF66-4A3C-4254-A4A1-C0BACED67E58}" type="pres">
      <dgm:prSet presAssocID="{8634E765-B040-4652-9423-3063D25396D9}" presName="CompostProcess" presStyleCnt="0">
        <dgm:presLayoutVars>
          <dgm:dir/>
          <dgm:resizeHandles val="exact"/>
        </dgm:presLayoutVars>
      </dgm:prSet>
      <dgm:spPr/>
    </dgm:pt>
    <dgm:pt modelId="{4A3BB021-E6E8-444B-8921-788EBA5E9BE6}" type="pres">
      <dgm:prSet presAssocID="{8634E765-B040-4652-9423-3063D25396D9}" presName="arrow" presStyleLbl="bgShp" presStyleIdx="0" presStyleCnt="1"/>
      <dgm:spPr/>
    </dgm:pt>
    <dgm:pt modelId="{6F6055A2-0DAB-4A82-9AB7-07EC1B29F42F}" type="pres">
      <dgm:prSet presAssocID="{8634E765-B040-4652-9423-3063D25396D9}" presName="linearProcess" presStyleCnt="0"/>
      <dgm:spPr/>
    </dgm:pt>
    <dgm:pt modelId="{DAA0D31E-A8B0-459B-A3BB-1F281422D2B6}" type="pres">
      <dgm:prSet presAssocID="{C6022664-70F5-46FA-89CB-BDE24063DFA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C6421-D24E-44B6-936B-00D4800B76AC}" type="pres">
      <dgm:prSet presAssocID="{AF9BDF5B-2F4A-4251-91F0-F20DD488C585}" presName="sibTrans" presStyleCnt="0"/>
      <dgm:spPr/>
    </dgm:pt>
    <dgm:pt modelId="{3391592A-5D21-4C82-AD9E-DC41C4A48799}" type="pres">
      <dgm:prSet presAssocID="{596B6F1A-29DE-43DF-BD9E-511AF88F69F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95EE8-9067-4B06-A783-2AABB153C2F9}" type="pres">
      <dgm:prSet presAssocID="{FB1A9045-0586-4C47-898B-7480A6B978CB}" presName="sibTrans" presStyleCnt="0"/>
      <dgm:spPr/>
    </dgm:pt>
    <dgm:pt modelId="{74800EC6-5989-471C-8027-4519D587E933}" type="pres">
      <dgm:prSet presAssocID="{89ED7D76-A9E9-4717-9EB4-CF899AD85D16}" presName="textNode" presStyleLbl="node1" presStyleIdx="2" presStyleCnt="4" custScaleX="103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24CC9-E55D-4CFD-9812-E2E3DA3F88EC}" type="pres">
      <dgm:prSet presAssocID="{319DDC8A-B6F1-41C4-8997-834382104E21}" presName="sibTrans" presStyleCnt="0"/>
      <dgm:spPr/>
    </dgm:pt>
    <dgm:pt modelId="{B73299CC-BD27-4911-9597-9A384D6090BC}" type="pres">
      <dgm:prSet presAssocID="{5E98E250-B124-4394-A07F-699D1039E20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6BE6F-B642-46C9-AFF9-DCED79E710BA}" type="presOf" srcId="{8634E765-B040-4652-9423-3063D25396D9}" destId="{4B53DF66-4A3C-4254-A4A1-C0BACED67E58}" srcOrd="0" destOrd="0" presId="urn:microsoft.com/office/officeart/2005/8/layout/hProcess9"/>
    <dgm:cxn modelId="{0E7277A0-A7A8-4F4D-9BBB-97E7C3F7D8F0}" srcId="{8634E765-B040-4652-9423-3063D25396D9}" destId="{596B6F1A-29DE-43DF-BD9E-511AF88F69FE}" srcOrd="1" destOrd="0" parTransId="{349E4254-7EB8-4189-A2F6-3BB84BF3F0FE}" sibTransId="{FB1A9045-0586-4C47-898B-7480A6B978CB}"/>
    <dgm:cxn modelId="{DCB6B113-A0D9-4097-9510-D6BDAE4C59AE}" srcId="{8634E765-B040-4652-9423-3063D25396D9}" destId="{89ED7D76-A9E9-4717-9EB4-CF899AD85D16}" srcOrd="2" destOrd="0" parTransId="{D523C02D-15A7-4708-9020-966F1D74EED6}" sibTransId="{319DDC8A-B6F1-41C4-8997-834382104E21}"/>
    <dgm:cxn modelId="{3504F90D-D531-4C2A-807E-38211E4F57FA}" type="presOf" srcId="{C6022664-70F5-46FA-89CB-BDE24063DFA4}" destId="{DAA0D31E-A8B0-459B-A3BB-1F281422D2B6}" srcOrd="0" destOrd="0" presId="urn:microsoft.com/office/officeart/2005/8/layout/hProcess9"/>
    <dgm:cxn modelId="{DBD2AE6E-14F8-4AF6-9BB3-80D7CA2FDBE2}" srcId="{8634E765-B040-4652-9423-3063D25396D9}" destId="{5E98E250-B124-4394-A07F-699D1039E204}" srcOrd="3" destOrd="0" parTransId="{BEAA5685-7A59-437B-92A1-CA0F15EEF993}" sibTransId="{0F1148C3-D831-4EBF-A325-361644E7B650}"/>
    <dgm:cxn modelId="{6458760B-ADED-4122-8C5F-3BD7F7294DA1}" type="presOf" srcId="{5E98E250-B124-4394-A07F-699D1039E204}" destId="{B73299CC-BD27-4911-9597-9A384D6090BC}" srcOrd="0" destOrd="0" presId="urn:microsoft.com/office/officeart/2005/8/layout/hProcess9"/>
    <dgm:cxn modelId="{534A30DE-7D4A-4FB4-8A4B-724A256AEC27}" type="presOf" srcId="{596B6F1A-29DE-43DF-BD9E-511AF88F69FE}" destId="{3391592A-5D21-4C82-AD9E-DC41C4A48799}" srcOrd="0" destOrd="0" presId="urn:microsoft.com/office/officeart/2005/8/layout/hProcess9"/>
    <dgm:cxn modelId="{07422840-0534-43D6-8B0E-587BBCEC6E83}" type="presOf" srcId="{89ED7D76-A9E9-4717-9EB4-CF899AD85D16}" destId="{74800EC6-5989-471C-8027-4519D587E933}" srcOrd="0" destOrd="0" presId="urn:microsoft.com/office/officeart/2005/8/layout/hProcess9"/>
    <dgm:cxn modelId="{9CEDEDFB-CF9D-4181-AF64-742F1F7C251F}" srcId="{8634E765-B040-4652-9423-3063D25396D9}" destId="{C6022664-70F5-46FA-89CB-BDE24063DFA4}" srcOrd="0" destOrd="0" parTransId="{F2BC9F40-5450-4A68-A549-B9E4DFAE8DFC}" sibTransId="{AF9BDF5B-2F4A-4251-91F0-F20DD488C585}"/>
    <dgm:cxn modelId="{846A14D9-AE7D-49CD-B163-D976730DFB7F}" type="presParOf" srcId="{4B53DF66-4A3C-4254-A4A1-C0BACED67E58}" destId="{4A3BB021-E6E8-444B-8921-788EBA5E9BE6}" srcOrd="0" destOrd="0" presId="urn:microsoft.com/office/officeart/2005/8/layout/hProcess9"/>
    <dgm:cxn modelId="{52234D1C-A18D-412E-9C6C-0DE70BF0A3F1}" type="presParOf" srcId="{4B53DF66-4A3C-4254-A4A1-C0BACED67E58}" destId="{6F6055A2-0DAB-4A82-9AB7-07EC1B29F42F}" srcOrd="1" destOrd="0" presId="urn:microsoft.com/office/officeart/2005/8/layout/hProcess9"/>
    <dgm:cxn modelId="{1209FBED-6E85-488B-A509-FFBB606DD918}" type="presParOf" srcId="{6F6055A2-0DAB-4A82-9AB7-07EC1B29F42F}" destId="{DAA0D31E-A8B0-459B-A3BB-1F281422D2B6}" srcOrd="0" destOrd="0" presId="urn:microsoft.com/office/officeart/2005/8/layout/hProcess9"/>
    <dgm:cxn modelId="{6DF1947F-3F44-4E9D-8E7F-5B6C172582C0}" type="presParOf" srcId="{6F6055A2-0DAB-4A82-9AB7-07EC1B29F42F}" destId="{1B6C6421-D24E-44B6-936B-00D4800B76AC}" srcOrd="1" destOrd="0" presId="urn:microsoft.com/office/officeart/2005/8/layout/hProcess9"/>
    <dgm:cxn modelId="{D25ACBF4-C01D-4E46-8DF5-B5E296B9AB13}" type="presParOf" srcId="{6F6055A2-0DAB-4A82-9AB7-07EC1B29F42F}" destId="{3391592A-5D21-4C82-AD9E-DC41C4A48799}" srcOrd="2" destOrd="0" presId="urn:microsoft.com/office/officeart/2005/8/layout/hProcess9"/>
    <dgm:cxn modelId="{C2073F10-D683-4888-BDC7-C3533E432090}" type="presParOf" srcId="{6F6055A2-0DAB-4A82-9AB7-07EC1B29F42F}" destId="{A4B95EE8-9067-4B06-A783-2AABB153C2F9}" srcOrd="3" destOrd="0" presId="urn:microsoft.com/office/officeart/2005/8/layout/hProcess9"/>
    <dgm:cxn modelId="{EBD5799A-ED0D-4292-AEB1-39D90439E3CD}" type="presParOf" srcId="{6F6055A2-0DAB-4A82-9AB7-07EC1B29F42F}" destId="{74800EC6-5989-471C-8027-4519D587E933}" srcOrd="4" destOrd="0" presId="urn:microsoft.com/office/officeart/2005/8/layout/hProcess9"/>
    <dgm:cxn modelId="{6C9F9F51-B240-409D-8AC4-E4C1E4500EF8}" type="presParOf" srcId="{6F6055A2-0DAB-4A82-9AB7-07EC1B29F42F}" destId="{73E24CC9-E55D-4CFD-9812-E2E3DA3F88EC}" srcOrd="5" destOrd="0" presId="urn:microsoft.com/office/officeart/2005/8/layout/hProcess9"/>
    <dgm:cxn modelId="{15B7AEE0-C4D9-46D9-996A-5B9237792EB5}" type="presParOf" srcId="{6F6055A2-0DAB-4A82-9AB7-07EC1B29F42F}" destId="{B73299CC-BD27-4911-9597-9A384D6090B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BB021-E6E8-444B-8921-788EBA5E9BE6}">
      <dsp:nvSpPr>
        <dsp:cNvPr id="0" name=""/>
        <dsp:cNvSpPr/>
      </dsp:nvSpPr>
      <dsp:spPr>
        <a:xfrm>
          <a:off x="595788" y="0"/>
          <a:ext cx="6752272" cy="4525963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0D31E-A8B0-459B-A3BB-1F281422D2B6}">
      <dsp:nvSpPr>
        <dsp:cNvPr id="0" name=""/>
        <dsp:cNvSpPr/>
      </dsp:nvSpPr>
      <dsp:spPr>
        <a:xfrm>
          <a:off x="2592" y="1357788"/>
          <a:ext cx="1752456" cy="181038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/>
            <a:t>Assessment</a:t>
          </a:r>
          <a:endParaRPr lang="nb-NO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/>
            <a:t>of</a:t>
          </a:r>
          <a:r>
            <a:rPr lang="nb-NO" sz="2000" b="1" kern="1200" dirty="0"/>
            <a:t> </a:t>
          </a:r>
          <a:r>
            <a:rPr lang="nb-NO" sz="2000" b="1" kern="1200" dirty="0" err="1"/>
            <a:t>the</a:t>
          </a:r>
          <a:r>
            <a:rPr lang="nb-NO" sz="2000" b="1" kern="1200" dirty="0"/>
            <a:t> Company</a:t>
          </a:r>
        </a:p>
      </dsp:txBody>
      <dsp:txXfrm>
        <a:off x="88140" y="1443336"/>
        <a:ext cx="1581360" cy="1639289"/>
      </dsp:txXfrm>
    </dsp:sp>
    <dsp:sp modelId="{3391592A-5D21-4C82-AD9E-DC41C4A48799}">
      <dsp:nvSpPr>
        <dsp:cNvPr id="0" name=""/>
        <dsp:cNvSpPr/>
      </dsp:nvSpPr>
      <dsp:spPr>
        <a:xfrm>
          <a:off x="2047125" y="1357788"/>
          <a:ext cx="1752456" cy="181038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/>
            <a:t>Recruitment</a:t>
          </a:r>
          <a:endParaRPr lang="nb-NO" sz="2000" b="1" kern="1200" dirty="0"/>
        </a:p>
      </dsp:txBody>
      <dsp:txXfrm>
        <a:off x="2132673" y="1443336"/>
        <a:ext cx="1581360" cy="1639289"/>
      </dsp:txXfrm>
    </dsp:sp>
    <dsp:sp modelId="{74800EC6-5989-471C-8027-4519D587E933}">
      <dsp:nvSpPr>
        <dsp:cNvPr id="0" name=""/>
        <dsp:cNvSpPr/>
      </dsp:nvSpPr>
      <dsp:spPr>
        <a:xfrm>
          <a:off x="4091658" y="1357788"/>
          <a:ext cx="1805065" cy="181038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/>
            <a:t>Pre-</a:t>
          </a:r>
          <a:r>
            <a:rPr lang="nb-NO" sz="2000" b="1" kern="1200" dirty="0" err="1"/>
            <a:t>qualification</a:t>
          </a:r>
          <a:endParaRPr lang="nb-NO" sz="2000" b="1" kern="1200" dirty="0"/>
        </a:p>
      </dsp:txBody>
      <dsp:txXfrm>
        <a:off x="4179774" y="1445904"/>
        <a:ext cx="1628833" cy="1634153"/>
      </dsp:txXfrm>
    </dsp:sp>
    <dsp:sp modelId="{B73299CC-BD27-4911-9597-9A384D6090BC}">
      <dsp:nvSpPr>
        <dsp:cNvPr id="0" name=""/>
        <dsp:cNvSpPr/>
      </dsp:nvSpPr>
      <dsp:spPr>
        <a:xfrm>
          <a:off x="6188800" y="1357788"/>
          <a:ext cx="1752456" cy="181038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/>
            <a:t>Workpractise</a:t>
          </a:r>
          <a:r>
            <a:rPr lang="nb-NO" sz="2000" b="1" kern="1200" dirty="0"/>
            <a:t> and </a:t>
          </a:r>
          <a:r>
            <a:rPr lang="nb-NO" sz="2000" b="1" kern="1200" dirty="0" err="1"/>
            <a:t>employment</a:t>
          </a:r>
          <a:endParaRPr lang="nb-NO" sz="2000" b="1" kern="1200" dirty="0"/>
        </a:p>
      </dsp:txBody>
      <dsp:txXfrm>
        <a:off x="6274348" y="1443336"/>
        <a:ext cx="1581360" cy="163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6AE5CD-AA4C-4F18-BAEA-9855814A9DA3}" type="datetime1">
              <a:rPr lang="en-US"/>
              <a:pPr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385C54-DC45-4A8B-BFE0-C64C294D6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9D8C1-D396-443C-A527-ADC85245EA3B}" type="datetime1">
              <a:rPr lang="en-US"/>
              <a:pPr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D6AFF5-C550-4119-BF54-84BAA0243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7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Takk for at jeg får komme.</a:t>
            </a:r>
          </a:p>
          <a:p>
            <a:endParaRPr lang="nb-NO" dirty="0"/>
          </a:p>
          <a:p>
            <a:r>
              <a:rPr lang="nb-NO" dirty="0"/>
              <a:t>Mitt navn er…… og jeg jobber for ……….</a:t>
            </a:r>
          </a:p>
          <a:p>
            <a:endParaRPr lang="nb-NO" dirty="0"/>
          </a:p>
          <a:p>
            <a:r>
              <a:rPr lang="nb-NO" dirty="0"/>
              <a:t>Jeg</a:t>
            </a:r>
            <a:r>
              <a:rPr lang="nb-NO" baseline="0" dirty="0"/>
              <a:t> skal si litt om NHO og den medlemsfordelen som Ringer i Vannet.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E763-F294-46BE-BE17-D8A513F4B4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9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E763-F294-46BE-BE17-D8A513F4B4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6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5682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sp>
        <p:nvSpPr>
          <p:cNvPr id="6" name="Ellipse 5"/>
          <p:cNvSpPr/>
          <p:nvPr userDrawn="1"/>
        </p:nvSpPr>
        <p:spPr>
          <a:xfrm>
            <a:off x="8830102" y="6156940"/>
            <a:ext cx="177421" cy="150125"/>
          </a:xfrm>
          <a:prstGeom prst="ellipse">
            <a:avLst/>
          </a:prstGeom>
          <a:solidFill>
            <a:srgbClr val="0087B3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966" y="274638"/>
            <a:ext cx="8181833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182563" indent="-182563">
              <a:buClr>
                <a:schemeClr val="accent6"/>
              </a:buClr>
              <a:buFont typeface="Tahoma" pitchFamily="34" charset="0"/>
              <a:buChar char="●"/>
              <a:defRPr sz="2800"/>
            </a:lvl1pPr>
            <a:lvl2pPr marL="360363" indent="-185738">
              <a:buClr>
                <a:schemeClr val="accent6"/>
              </a:buClr>
              <a:buFont typeface="Tahoma" pitchFamily="34" charset="0"/>
              <a:buChar char="●"/>
              <a:defRPr sz="2400"/>
            </a:lvl2pPr>
            <a:lvl3pPr marL="542925" indent="-187325">
              <a:buClr>
                <a:schemeClr val="accent6"/>
              </a:buClr>
              <a:buFont typeface="Tahoma" pitchFamily="34" charset="0"/>
              <a:buChar char="●"/>
              <a:defRPr sz="2000"/>
            </a:lvl3pPr>
            <a:lvl4pPr marL="712788" indent="-165100">
              <a:buClr>
                <a:schemeClr val="accent6"/>
              </a:buClr>
              <a:buFont typeface="Tahoma" pitchFamily="34" charset="0"/>
              <a:buChar char="●"/>
              <a:defRPr sz="1800"/>
            </a:lvl4pPr>
            <a:lvl5pPr marL="895350" indent="-173038">
              <a:buClr>
                <a:schemeClr val="accent6"/>
              </a:buClr>
              <a:buFont typeface="Tahoma" pitchFamily="34" charset="0"/>
              <a:buChar char="●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 Klikk for å redigere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 Tredje nivå</a:t>
            </a:r>
          </a:p>
          <a:p>
            <a:pPr lvl="3"/>
            <a:r>
              <a:rPr lang="nb-NO" dirty="0"/>
              <a:t> Fjerde nivå</a:t>
            </a:r>
          </a:p>
          <a:p>
            <a:pPr lvl="4"/>
            <a:r>
              <a:rPr lang="nb-NO" dirty="0"/>
              <a:t> 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182563" indent="-182563">
              <a:buClr>
                <a:schemeClr val="accent6"/>
              </a:buClr>
              <a:buFont typeface="Tahoma" pitchFamily="34" charset="0"/>
              <a:buChar char="●"/>
              <a:defRPr sz="2800"/>
            </a:lvl1pPr>
            <a:lvl2pPr marL="360363" indent="-185738">
              <a:buClr>
                <a:schemeClr val="accent6"/>
              </a:buClr>
              <a:buFont typeface="Tahoma" pitchFamily="34" charset="0"/>
              <a:buChar char="●"/>
              <a:defRPr sz="2400"/>
            </a:lvl2pPr>
            <a:lvl3pPr marL="542925" indent="-187325">
              <a:buClr>
                <a:schemeClr val="accent6"/>
              </a:buClr>
              <a:buFont typeface="Tahoma" pitchFamily="34" charset="0"/>
              <a:buChar char="●"/>
              <a:defRPr sz="2000"/>
            </a:lvl3pPr>
            <a:lvl4pPr marL="712788" indent="-165100">
              <a:buClr>
                <a:schemeClr val="accent6"/>
              </a:buClr>
              <a:buFont typeface="Tahoma" pitchFamily="34" charset="0"/>
              <a:buChar char="●"/>
              <a:defRPr sz="1800"/>
            </a:lvl4pPr>
            <a:lvl5pPr marL="895350" indent="-173038">
              <a:buClr>
                <a:schemeClr val="accent6"/>
              </a:buClr>
              <a:buFont typeface="Tahoma" pitchFamily="34" charset="0"/>
              <a:buChar char="●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 Klikk for å redigere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 Tredje nivå</a:t>
            </a:r>
          </a:p>
          <a:p>
            <a:pPr lvl="3"/>
            <a:r>
              <a:rPr lang="nb-NO" dirty="0"/>
              <a:t> Fjerde nivå</a:t>
            </a:r>
          </a:p>
          <a:p>
            <a:pPr lvl="4"/>
            <a:r>
              <a:rPr lang="nb-NO" dirty="0"/>
              <a:t> 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8830102" y="6156940"/>
            <a:ext cx="177421" cy="150125"/>
          </a:xfrm>
          <a:prstGeom prst="ellipse">
            <a:avLst/>
          </a:prstGeom>
          <a:solidFill>
            <a:srgbClr val="0087B3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8830102" y="6156940"/>
            <a:ext cx="177421" cy="150125"/>
          </a:xfrm>
          <a:prstGeom prst="ellipse">
            <a:avLst/>
          </a:prstGeom>
          <a:solidFill>
            <a:srgbClr val="0087B3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1" y="5424058"/>
            <a:ext cx="2903111" cy="115416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267" y="5584015"/>
            <a:ext cx="3311123" cy="96691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83" y="5424058"/>
            <a:ext cx="886376" cy="115416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" y="686916"/>
            <a:ext cx="7014943" cy="40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13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0" y="1071608"/>
            <a:ext cx="79057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874075"/>
      </p:ext>
    </p:extLst>
  </p:cSld>
  <p:clrMapOvr>
    <a:masterClrMapping/>
  </p:clrMapOvr>
  <p:transition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6174"/>
      </p:ext>
    </p:extLst>
  </p:cSld>
  <p:clrMapOvr>
    <a:masterClrMapping/>
  </p:clrMapOvr>
  <p:transition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9" y="1155344"/>
            <a:ext cx="4023773" cy="5702657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1155344"/>
            <a:ext cx="7462838" cy="5711121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B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566996"/>
            <a:ext cx="5432640" cy="3176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5720756"/>
            <a:ext cx="4670228" cy="2734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Navn Etternavn, Tittel</a:t>
            </a:r>
            <a:endParaRPr lang="en-GB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600693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1155343"/>
            <a:ext cx="1695450" cy="4198171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9CDBD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54" y="479912"/>
            <a:ext cx="914402" cy="288455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457496"/>
            <a:ext cx="3176692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18879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på farge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8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01" y="1102936"/>
            <a:ext cx="3094577" cy="4652129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57633" y="6183054"/>
            <a:ext cx="5363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900411" y="1509593"/>
            <a:ext cx="3793588" cy="3838815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457496"/>
            <a:ext cx="3691694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77136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på farge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8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57633" y="6183054"/>
            <a:ext cx="5363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900411" y="1509593"/>
            <a:ext cx="3793588" cy="3838815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457496"/>
            <a:ext cx="3691694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0002" y="1102936"/>
            <a:ext cx="3094577" cy="46521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204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274638"/>
            <a:ext cx="794385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42950" y="1600200"/>
            <a:ext cx="7943850" cy="4525963"/>
          </a:xfrm>
        </p:spPr>
        <p:txBody>
          <a:bodyPr/>
          <a:lstStyle>
            <a:lvl1pPr marL="182563" indent="-182563">
              <a:buClr>
                <a:schemeClr val="accent6"/>
              </a:buClr>
              <a:buFont typeface="Tahoma" pitchFamily="34" charset="0"/>
              <a:buChar char="●"/>
              <a:defRPr/>
            </a:lvl1pPr>
            <a:lvl2pPr marL="360363" indent="-185738">
              <a:buClr>
                <a:schemeClr val="accent6"/>
              </a:buClr>
              <a:buFont typeface="Tahoma" pitchFamily="34" charset="0"/>
              <a:buChar char="●"/>
              <a:defRPr/>
            </a:lvl2pPr>
            <a:lvl3pPr marL="542925" indent="-187325">
              <a:buClr>
                <a:schemeClr val="accent6"/>
              </a:buClr>
              <a:buFont typeface="Tahoma" pitchFamily="34" charset="0"/>
              <a:buChar char="●"/>
              <a:defRPr/>
            </a:lvl3pPr>
            <a:lvl4pPr marL="712788" indent="-165100">
              <a:buClr>
                <a:schemeClr val="accent6"/>
              </a:buClr>
              <a:buFont typeface="Tahoma" pitchFamily="34" charset="0"/>
              <a:buChar char="●"/>
              <a:defRPr/>
            </a:lvl4pPr>
            <a:lvl5pPr marL="895350" indent="-173038">
              <a:buClr>
                <a:schemeClr val="accent6"/>
              </a:buClr>
              <a:buFont typeface="Tahoma" pitchFamily="34" charset="0"/>
              <a:buChar char="●"/>
              <a:defRPr/>
            </a:lvl5pPr>
          </a:lstStyle>
          <a:p>
            <a:pPr lvl="0"/>
            <a:r>
              <a:rPr lang="nb-NO" dirty="0"/>
              <a:t> Klikk for å redigere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 Tredje nivå</a:t>
            </a:r>
          </a:p>
          <a:p>
            <a:pPr lvl="3"/>
            <a:r>
              <a:rPr lang="nb-NO" dirty="0"/>
              <a:t> Fjerde nivå</a:t>
            </a:r>
          </a:p>
          <a:p>
            <a:pPr lvl="4"/>
            <a:r>
              <a:rPr lang="nb-NO" dirty="0"/>
              <a:t> 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sp>
        <p:nvSpPr>
          <p:cNvPr id="12" name="Ellipse 11"/>
          <p:cNvSpPr/>
          <p:nvPr userDrawn="1"/>
        </p:nvSpPr>
        <p:spPr>
          <a:xfrm>
            <a:off x="8830102" y="6156940"/>
            <a:ext cx="177421" cy="150125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4832"/>
            <a:ext cx="9144000" cy="5679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4169"/>
      </p:ext>
    </p:extLst>
  </p:cSld>
  <p:clrMapOvr>
    <a:masterClrMapping/>
  </p:clrMapOvr>
  <p:transition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"/>
          <a:stretch/>
        </p:blipFill>
        <p:spPr>
          <a:xfrm>
            <a:off x="-5688" y="-1"/>
            <a:ext cx="9144000" cy="55546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6935"/>
      </p:ext>
    </p:extLst>
  </p:cSld>
  <p:clrMapOvr>
    <a:masterClrMapping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7670"/>
            <a:ext cx="9144000" cy="60845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4237"/>
      </p:ext>
    </p:extLst>
  </p:cSld>
  <p:clrMapOvr>
    <a:masterClrMapping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4032"/>
            <a:ext cx="9144000" cy="60845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00681"/>
      </p:ext>
    </p:extLst>
  </p:cSld>
  <p:clrMapOvr>
    <a:masterClrMapping/>
  </p:clrMapOvr>
  <p:transition>
    <p:fade/>
  </p:transition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5546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7677"/>
      </p:ext>
    </p:extLst>
  </p:cSld>
  <p:clrMapOvr>
    <a:masterClrMapping/>
  </p:clrMapOvr>
  <p:transition>
    <p:fade/>
  </p:transition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2"/>
          <a:stretch/>
        </p:blipFill>
        <p:spPr>
          <a:xfrm>
            <a:off x="0" y="-54592"/>
            <a:ext cx="9144000" cy="56911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00257"/>
      </p:ext>
    </p:extLst>
  </p:cSld>
  <p:clrMapOvr>
    <a:masterClrMapping/>
  </p:clrMapOvr>
  <p:transition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70"/>
          <a:stretch/>
        </p:blipFill>
        <p:spPr>
          <a:xfrm>
            <a:off x="0" y="0"/>
            <a:ext cx="9144000" cy="60254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4722813"/>
            <a:ext cx="79200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3951288"/>
            <a:ext cx="7920000" cy="717550"/>
          </a:xfrm>
          <a:prstGeom prst="rect">
            <a:avLst/>
          </a:prstGeom>
          <a:solidFill>
            <a:srgbClr val="002943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75" y="5745707"/>
            <a:ext cx="2094054" cy="8325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54" y="5856022"/>
            <a:ext cx="2388359" cy="69744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5" y="5815746"/>
            <a:ext cx="639355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887"/>
      </p:ext>
    </p:extLst>
  </p:cSld>
  <p:clrMapOvr>
    <a:masterClrMapping/>
  </p:clrMapOvr>
  <p:transition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7463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 Klikk for å redigere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 Tredje nivå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1" y="5745707"/>
            <a:ext cx="1688114" cy="97259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830102" y="6156940"/>
            <a:ext cx="177421" cy="150125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  <p:sldLayoutId id="2147483692" r:id="rId3"/>
    <p:sldLayoutId id="2147483693" r:id="rId4"/>
    <p:sldLayoutId id="2147483694" r:id="rId5"/>
    <p:sldLayoutId id="2147483695" r:id="rId6"/>
    <p:sldLayoutId id="2147483697" r:id="rId7"/>
    <p:sldLayoutId id="2147483696" r:id="rId8"/>
    <p:sldLayoutId id="2147483698" r:id="rId9"/>
    <p:sldLayoutId id="2147483686" r:id="rId10"/>
    <p:sldLayoutId id="2147483689" r:id="rId11"/>
    <p:sldLayoutId id="2147483691" r:id="rId12"/>
    <p:sldLayoutId id="2147483699" r:id="rId13"/>
    <p:sldLayoutId id="2147483700" r:id="rId14"/>
    <p:sldLayoutId id="2147483701" r:id="rId15"/>
    <p:sldLayoutId id="2147483703" r:id="rId16"/>
    <p:sldLayoutId id="2147483704" r:id="rId17"/>
    <p:sldLayoutId id="2147483705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Tahoma" pitchFamily="34" charset="0"/>
        <a:buChar char="●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360363" indent="-185738" algn="l" defTabSz="457200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Tahoma" pitchFamily="34" charset="0"/>
        <a:buChar char="●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542925" indent="-187325" algn="l" defTabSz="457200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Tahoma" pitchFamily="34" charset="0"/>
        <a:buChar char="●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eaLnBrk="1" fontAlgn="base" hangingPunct="1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eaLnBrk="1" fontAlgn="base" hangingPunct="1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2968"/>
          <a:stretch>
            <a:fillRect/>
          </a:stretch>
        </p:blipFill>
        <p:spPr/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Ripples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Water</a:t>
            </a:r>
            <a:br>
              <a:rPr lang="nb-NO" dirty="0"/>
            </a:br>
            <a:r>
              <a:rPr lang="nb-NO" dirty="0"/>
              <a:t>- a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to </a:t>
            </a:r>
            <a:r>
              <a:rPr lang="nb-NO" dirty="0" err="1"/>
              <a:t>open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labour</a:t>
            </a:r>
            <a:r>
              <a:rPr lang="nb-NO" dirty="0"/>
              <a:t> </a:t>
            </a:r>
            <a:r>
              <a:rPr lang="nb-NO" dirty="0" err="1"/>
              <a:t>market</a:t>
            </a:r>
            <a:r>
              <a:rPr lang="nb-NO" dirty="0"/>
              <a:t> to persons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disability</a:t>
            </a:r>
            <a:r>
              <a:rPr lang="nb-NO" dirty="0"/>
              <a:t> 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450000" y="5460521"/>
            <a:ext cx="4670228" cy="533731"/>
          </a:xfrm>
        </p:spPr>
        <p:txBody>
          <a:bodyPr/>
          <a:lstStyle/>
          <a:p>
            <a:endParaRPr lang="nb-NO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49959" y="6006937"/>
            <a:ext cx="244851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2800" dirty="0"/>
              <a:t>Our </a:t>
            </a:r>
            <a:r>
              <a:rPr lang="nb-NO" sz="2800" dirty="0" err="1"/>
              <a:t>background</a:t>
            </a:r>
            <a:endParaRPr lang="nb-NO" sz="2800" dirty="0"/>
          </a:p>
        </p:txBody>
      </p:sp>
      <p:sp>
        <p:nvSpPr>
          <p:cNvPr id="7" name="f2"/>
          <p:cNvSpPr>
            <a:spLocks/>
          </p:cNvSpPr>
          <p:nvPr/>
        </p:nvSpPr>
        <p:spPr bwMode="auto">
          <a:xfrm>
            <a:off x="7458075" y="1723231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9CDBD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56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F5DC2E9-FB1D-4F2D-9E27-A495B399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NHO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5BF4501-5C03-4A34-8837-A6385DE8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638"/>
            <a:ext cx="8110959" cy="480448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b-NO" dirty="0"/>
              <a:t>NHO = </a:t>
            </a:r>
            <a:r>
              <a:rPr lang="nb-NO" dirty="0" err="1"/>
              <a:t>Confederation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Norwegian Enterprise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Norway’s major </a:t>
            </a:r>
            <a:r>
              <a:rPr lang="en-US" dirty="0" err="1"/>
              <a:t>organisation</a:t>
            </a:r>
            <a:r>
              <a:rPr lang="en-US" dirty="0"/>
              <a:t> for employers and the leading business lobby. A</a:t>
            </a:r>
            <a:r>
              <a:rPr lang="nb-NO" dirty="0" err="1"/>
              <a:t>bout</a:t>
            </a:r>
            <a:r>
              <a:rPr lang="nb-NO" dirty="0"/>
              <a:t> 26 000 </a:t>
            </a:r>
            <a:r>
              <a:rPr lang="nb-NO" dirty="0" err="1"/>
              <a:t>member</a:t>
            </a:r>
            <a:r>
              <a:rPr lang="nb-NO" dirty="0"/>
              <a:t> </a:t>
            </a:r>
            <a:r>
              <a:rPr lang="nb-NO" dirty="0" err="1"/>
              <a:t>companies</a:t>
            </a:r>
            <a:r>
              <a:rPr lang="nb-NO" dirty="0"/>
              <a:t> </a:t>
            </a:r>
            <a:r>
              <a:rPr lang="nb-NO" dirty="0" err="1"/>
              <a:t>covering</a:t>
            </a:r>
            <a:r>
              <a:rPr lang="nb-NO" dirty="0"/>
              <a:t> most </a:t>
            </a:r>
            <a:r>
              <a:rPr lang="nb-NO" dirty="0" err="1"/>
              <a:t>branches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business </a:t>
            </a:r>
            <a:r>
              <a:rPr lang="nb-NO" dirty="0" err="1"/>
              <a:t>sector</a:t>
            </a:r>
            <a:endParaRPr lang="nb-NO" dirty="0"/>
          </a:p>
          <a:p>
            <a:pPr marL="174625" lvl="1" indent="0">
              <a:buNone/>
            </a:pPr>
            <a:endParaRPr lang="nb-NO" dirty="0"/>
          </a:p>
          <a:p>
            <a:pPr lvl="1"/>
            <a:r>
              <a:rPr lang="en-US" dirty="0"/>
              <a:t>Having expert knowledge and an extensive business network. NHO plays an important and constructive role in the Norwegian society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NHO was an important door opener for the project but the method can be used independently.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CSR have been important for NHO and </a:t>
            </a:r>
            <a:r>
              <a:rPr lang="en-US"/>
              <a:t>their members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17095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branch</a:t>
            </a:r>
            <a:r>
              <a:rPr lang="nb-NO" dirty="0"/>
              <a:t> </a:t>
            </a:r>
            <a:r>
              <a:rPr lang="nb-NO" dirty="0" err="1"/>
              <a:t>organisation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and </a:t>
            </a:r>
            <a:r>
              <a:rPr lang="nb-NO" dirty="0" err="1"/>
              <a:t>Inclusion</a:t>
            </a:r>
            <a:r>
              <a:rPr lang="nb-NO" dirty="0"/>
              <a:t> (WI) in NHO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900411" y="250166"/>
            <a:ext cx="3793588" cy="5932887"/>
          </a:xfrm>
        </p:spPr>
        <p:txBody>
          <a:bodyPr>
            <a:normAutofit/>
          </a:bodyPr>
          <a:lstStyle/>
          <a:p>
            <a:r>
              <a:rPr lang="nb-NO" dirty="0"/>
              <a:t> WI have </a:t>
            </a:r>
            <a:r>
              <a:rPr lang="nb-NO" dirty="0" err="1"/>
              <a:t>approx</a:t>
            </a:r>
            <a:r>
              <a:rPr lang="nb-NO" dirty="0"/>
              <a:t>. 100 </a:t>
            </a:r>
            <a:r>
              <a:rPr lang="nb-NO" dirty="0" err="1"/>
              <a:t>member</a:t>
            </a:r>
            <a:r>
              <a:rPr lang="nb-NO" dirty="0"/>
              <a:t> </a:t>
            </a:r>
            <a:r>
              <a:rPr lang="nb-NO" dirty="0" err="1"/>
              <a:t>companies</a:t>
            </a:r>
            <a:r>
              <a:rPr lang="nb-NO" dirty="0"/>
              <a:t> all over Norway</a:t>
            </a:r>
          </a:p>
          <a:p>
            <a:r>
              <a:rPr lang="nb-NO" dirty="0"/>
              <a:t> Non for Profit </a:t>
            </a:r>
          </a:p>
          <a:p>
            <a:r>
              <a:rPr lang="nb-NO" dirty="0"/>
              <a:t> </a:t>
            </a:r>
            <a:r>
              <a:rPr lang="nb-NO" dirty="0" err="1"/>
              <a:t>Owned</a:t>
            </a:r>
            <a:r>
              <a:rPr lang="nb-NO" dirty="0"/>
              <a:t> </a:t>
            </a:r>
            <a:r>
              <a:rPr lang="nb-NO" dirty="0" err="1"/>
              <a:t>mostly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communities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Delivering</a:t>
            </a:r>
            <a:r>
              <a:rPr lang="nb-NO" dirty="0"/>
              <a:t> </a:t>
            </a:r>
            <a:r>
              <a:rPr lang="nb-NO" dirty="0" err="1"/>
              <a:t>vocational</a:t>
            </a:r>
            <a:r>
              <a:rPr lang="nb-NO" dirty="0"/>
              <a:t> </a:t>
            </a:r>
            <a:r>
              <a:rPr lang="nb-NO" dirty="0" err="1"/>
              <a:t>rehabilitation</a:t>
            </a:r>
            <a:r>
              <a:rPr lang="nb-NO" dirty="0"/>
              <a:t> services to </a:t>
            </a:r>
            <a:r>
              <a:rPr lang="nb-NO" dirty="0" err="1"/>
              <a:t>about</a:t>
            </a:r>
            <a:r>
              <a:rPr lang="nb-NO" dirty="0"/>
              <a:t> 40 000 persons a </a:t>
            </a:r>
            <a:r>
              <a:rPr lang="nb-NO" dirty="0" err="1"/>
              <a:t>year</a:t>
            </a:r>
            <a:endParaRPr lang="nb-NO" dirty="0"/>
          </a:p>
          <a:p>
            <a:r>
              <a:rPr lang="nb-NO" dirty="0"/>
              <a:t> Different programs like:</a:t>
            </a:r>
          </a:p>
          <a:p>
            <a:pPr lvl="1"/>
            <a:r>
              <a:rPr lang="nb-NO" dirty="0" err="1"/>
              <a:t>Supported</a:t>
            </a:r>
            <a:r>
              <a:rPr lang="nb-NO" dirty="0"/>
              <a:t> </a:t>
            </a:r>
            <a:r>
              <a:rPr lang="nb-NO" dirty="0" err="1"/>
              <a:t>Employment</a:t>
            </a:r>
            <a:r>
              <a:rPr lang="nb-NO" dirty="0"/>
              <a:t>/IPS</a:t>
            </a:r>
          </a:p>
          <a:p>
            <a:pPr lvl="1"/>
            <a:r>
              <a:rPr lang="nb-NO" dirty="0" err="1"/>
              <a:t>Assessment</a:t>
            </a:r>
            <a:endParaRPr lang="nb-NO" dirty="0"/>
          </a:p>
          <a:p>
            <a:pPr lvl="1"/>
            <a:r>
              <a:rPr lang="nb-NO" dirty="0" err="1"/>
              <a:t>Work</a:t>
            </a:r>
            <a:r>
              <a:rPr lang="nb-NO" dirty="0"/>
              <a:t> training/</a:t>
            </a:r>
            <a:r>
              <a:rPr lang="nb-NO" dirty="0" err="1"/>
              <a:t>preparation</a:t>
            </a:r>
            <a:endParaRPr lang="nb-NO" dirty="0"/>
          </a:p>
          <a:p>
            <a:pPr lvl="1"/>
            <a:r>
              <a:rPr lang="nb-NO" dirty="0"/>
              <a:t>"</a:t>
            </a:r>
            <a:r>
              <a:rPr lang="nb-NO" dirty="0" err="1"/>
              <a:t>Sheltered</a:t>
            </a:r>
            <a:r>
              <a:rPr lang="nb-NO" dirty="0"/>
              <a:t>" </a:t>
            </a:r>
            <a:r>
              <a:rPr lang="nb-NO" dirty="0" err="1"/>
              <a:t>work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17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/>
              <a:t>"The </a:t>
            </a:r>
            <a:r>
              <a:rPr lang="nb-NO" i="1" dirty="0" err="1"/>
              <a:t>focus</a:t>
            </a:r>
            <a:r>
              <a:rPr lang="nb-NO" i="1" dirty="0"/>
              <a:t> </a:t>
            </a:r>
            <a:r>
              <a:rPr lang="nb-NO" i="1" dirty="0" err="1"/>
              <a:t>on</a:t>
            </a:r>
            <a:r>
              <a:rPr lang="nb-NO" i="1" dirty="0"/>
              <a:t> </a:t>
            </a:r>
            <a:r>
              <a:rPr lang="nb-NO" i="1" dirty="0" err="1"/>
              <a:t>employers</a:t>
            </a:r>
            <a:r>
              <a:rPr lang="nb-NO" i="1" dirty="0"/>
              <a:t> </a:t>
            </a:r>
            <a:r>
              <a:rPr lang="nb-NO" i="1" dirty="0" err="1"/>
              <a:t>needs</a:t>
            </a:r>
            <a:r>
              <a:rPr lang="nb-NO" i="1" dirty="0"/>
              <a:t> </a:t>
            </a:r>
            <a:r>
              <a:rPr lang="nb-NO" i="1" dirty="0" err="1"/>
              <a:t>indicates</a:t>
            </a:r>
            <a:r>
              <a:rPr lang="nb-NO" i="1" dirty="0"/>
              <a:t> a </a:t>
            </a:r>
            <a:r>
              <a:rPr lang="nb-NO" i="1" dirty="0" err="1"/>
              <a:t>new</a:t>
            </a:r>
            <a:r>
              <a:rPr lang="nb-NO" i="1" dirty="0"/>
              <a:t> and </a:t>
            </a:r>
            <a:r>
              <a:rPr lang="nb-NO" i="1" dirty="0" err="1"/>
              <a:t>exciting</a:t>
            </a:r>
            <a:r>
              <a:rPr lang="nb-NO" i="1" dirty="0"/>
              <a:t> </a:t>
            </a:r>
            <a:r>
              <a:rPr lang="nb-NO" i="1" dirty="0" err="1"/>
              <a:t>approach</a:t>
            </a:r>
            <a:r>
              <a:rPr lang="nb-NO" i="1" dirty="0"/>
              <a:t> </a:t>
            </a:r>
            <a:r>
              <a:rPr lang="nb-NO" i="1" dirty="0" err="1"/>
              <a:t>on</a:t>
            </a:r>
            <a:r>
              <a:rPr lang="nb-NO" i="1" dirty="0"/>
              <a:t> </a:t>
            </a:r>
            <a:r>
              <a:rPr lang="nb-NO" i="1" dirty="0" err="1"/>
              <a:t>work</a:t>
            </a:r>
            <a:r>
              <a:rPr lang="nb-NO" i="1" dirty="0"/>
              <a:t> </a:t>
            </a:r>
            <a:r>
              <a:rPr lang="nb-NO" i="1" dirty="0" err="1"/>
              <a:t>inclusion</a:t>
            </a:r>
            <a:r>
              <a:rPr lang="nb-NO" i="1" dirty="0"/>
              <a:t> and to </a:t>
            </a:r>
            <a:r>
              <a:rPr lang="nb-NO" i="1" dirty="0" err="1"/>
              <a:t>create</a:t>
            </a:r>
            <a:r>
              <a:rPr lang="nb-NO" i="1" dirty="0"/>
              <a:t> "</a:t>
            </a:r>
            <a:r>
              <a:rPr lang="nb-NO" i="1" dirty="0" err="1"/>
              <a:t>jobmatch</a:t>
            </a:r>
            <a:r>
              <a:rPr lang="nb-NO" i="1" dirty="0"/>
              <a:t>"(…. )</a:t>
            </a:r>
          </a:p>
          <a:p>
            <a:pPr marL="0" indent="0">
              <a:buNone/>
            </a:pPr>
            <a:r>
              <a:rPr lang="nb-NO" i="1" dirty="0"/>
              <a:t>It </a:t>
            </a:r>
            <a:r>
              <a:rPr lang="nb-NO" i="1" dirty="0" err="1"/>
              <a:t>seems</a:t>
            </a:r>
            <a:r>
              <a:rPr lang="nb-NO" i="1" dirty="0"/>
              <a:t> to </a:t>
            </a:r>
            <a:r>
              <a:rPr lang="nb-NO" i="1" dirty="0" err="1"/>
              <a:t>give</a:t>
            </a:r>
            <a:r>
              <a:rPr lang="nb-NO" i="1" dirty="0"/>
              <a:t> more stable </a:t>
            </a:r>
            <a:r>
              <a:rPr lang="nb-NO" i="1" dirty="0" err="1"/>
              <a:t>jobs</a:t>
            </a:r>
            <a:r>
              <a:rPr lang="nb-NO" i="1" dirty="0"/>
              <a:t> for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candidates</a:t>
            </a:r>
            <a:r>
              <a:rPr lang="nb-NO" i="1"/>
              <a:t>." </a:t>
            </a:r>
            <a:endParaRPr lang="nb-NO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(FAFO-report 2015)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76" y="1988790"/>
            <a:ext cx="4598013" cy="31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Ripples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water - </a:t>
            </a:r>
            <a:r>
              <a:rPr lang="nb-NO" dirty="0" err="1"/>
              <a:t>methological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742950" y="1324155"/>
          <a:ext cx="79438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il høyre 3"/>
          <p:cNvSpPr/>
          <p:nvPr/>
        </p:nvSpPr>
        <p:spPr>
          <a:xfrm>
            <a:off x="1035503" y="5115259"/>
            <a:ext cx="7358743" cy="631371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5073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086155" y="524627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3E6972"/>
                </a:solidFill>
                <a:latin typeface="+mn-lt"/>
              </a:rPr>
              <a:t>One </a:t>
            </a:r>
            <a:r>
              <a:rPr lang="nb-NO" dirty="0" err="1">
                <a:solidFill>
                  <a:srgbClr val="3E6972"/>
                </a:solidFill>
                <a:latin typeface="+mn-lt"/>
              </a:rPr>
              <a:t>contact</a:t>
            </a:r>
            <a:r>
              <a:rPr lang="nb-NO" dirty="0">
                <a:solidFill>
                  <a:srgbClr val="3E6972"/>
                </a:solidFill>
                <a:latin typeface="+mn-lt"/>
              </a:rPr>
              <a:t> person </a:t>
            </a:r>
            <a:r>
              <a:rPr lang="nb-NO" dirty="0" err="1">
                <a:solidFill>
                  <a:srgbClr val="3E6972"/>
                </a:solidFill>
                <a:latin typeface="+mn-lt"/>
              </a:rPr>
              <a:t>throughout</a:t>
            </a:r>
            <a:r>
              <a:rPr lang="nb-NO" dirty="0">
                <a:solidFill>
                  <a:srgbClr val="3E6972"/>
                </a:solidFill>
                <a:latin typeface="+mn-lt"/>
              </a:rPr>
              <a:t> </a:t>
            </a:r>
            <a:r>
              <a:rPr lang="nb-NO" dirty="0" err="1">
                <a:solidFill>
                  <a:srgbClr val="3E6972"/>
                </a:solidFill>
                <a:latin typeface="+mn-lt"/>
              </a:rPr>
              <a:t>the</a:t>
            </a:r>
            <a:r>
              <a:rPr lang="nb-NO" dirty="0">
                <a:solidFill>
                  <a:srgbClr val="3E6972"/>
                </a:solidFill>
                <a:latin typeface="+mn-lt"/>
              </a:rPr>
              <a:t> </a:t>
            </a:r>
            <a:r>
              <a:rPr lang="nb-NO" dirty="0" err="1">
                <a:solidFill>
                  <a:srgbClr val="3E6972"/>
                </a:solidFill>
                <a:latin typeface="+mn-lt"/>
              </a:rPr>
              <a:t>whole</a:t>
            </a:r>
            <a:r>
              <a:rPr lang="nb-NO" dirty="0">
                <a:solidFill>
                  <a:srgbClr val="3E6972"/>
                </a:solidFill>
                <a:latin typeface="+mn-lt"/>
              </a:rPr>
              <a:t> </a:t>
            </a:r>
            <a:r>
              <a:rPr lang="nb-NO" dirty="0" err="1">
                <a:solidFill>
                  <a:srgbClr val="3E6972"/>
                </a:solidFill>
                <a:latin typeface="+mn-lt"/>
              </a:rPr>
              <a:t>process</a:t>
            </a:r>
            <a:endParaRPr lang="nb-NO" dirty="0">
              <a:solidFill>
                <a:srgbClr val="3E697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57650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2200 </a:t>
            </a:r>
            <a:r>
              <a:rPr lang="nb-NO" dirty="0" err="1"/>
              <a:t>disabled</a:t>
            </a:r>
            <a:r>
              <a:rPr lang="nb-NO" dirty="0"/>
              <a:t> persons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employed</a:t>
            </a:r>
            <a:r>
              <a:rPr lang="nb-NO" dirty="0"/>
              <a:t> </a:t>
            </a:r>
            <a:r>
              <a:rPr lang="nb-NO" dirty="0" err="1"/>
              <a:t>yearly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Nearly</a:t>
            </a:r>
            <a:r>
              <a:rPr lang="nb-NO" dirty="0"/>
              <a:t> 2000 </a:t>
            </a:r>
            <a:r>
              <a:rPr lang="nb-NO" dirty="0" err="1"/>
              <a:t>companies</a:t>
            </a:r>
            <a:r>
              <a:rPr lang="nb-NO" dirty="0"/>
              <a:t> have </a:t>
            </a:r>
            <a:r>
              <a:rPr lang="nb-NO" dirty="0" err="1"/>
              <a:t>now</a:t>
            </a:r>
            <a:r>
              <a:rPr lang="nb-NO" dirty="0"/>
              <a:t> a </a:t>
            </a:r>
            <a:r>
              <a:rPr lang="nb-NO" dirty="0" err="1"/>
              <a:t>recruitment</a:t>
            </a:r>
            <a:r>
              <a:rPr lang="nb-NO" dirty="0"/>
              <a:t> </a:t>
            </a:r>
            <a:r>
              <a:rPr lang="nb-NO" dirty="0" err="1"/>
              <a:t>agreement</a:t>
            </a:r>
            <a:endParaRPr lang="nb-NO" dirty="0"/>
          </a:p>
          <a:p>
            <a:r>
              <a:rPr lang="nb-NO" dirty="0"/>
              <a:t> The </a:t>
            </a:r>
            <a:r>
              <a:rPr lang="nb-NO" dirty="0" err="1"/>
              <a:t>companies</a:t>
            </a:r>
            <a:r>
              <a:rPr lang="nb-NO" dirty="0"/>
              <a:t> </a:t>
            </a:r>
            <a:r>
              <a:rPr lang="nb-NO" dirty="0" err="1"/>
              <a:t>express</a:t>
            </a:r>
            <a:r>
              <a:rPr lang="nb-NO" dirty="0"/>
              <a:t> </a:t>
            </a:r>
            <a:r>
              <a:rPr lang="nb-NO" dirty="0" err="1"/>
              <a:t>satisfactions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way</a:t>
            </a:r>
            <a:r>
              <a:rPr lang="nb-NO" dirty="0"/>
              <a:t> to </a:t>
            </a:r>
            <a:r>
              <a:rPr lang="nb-NO" dirty="0" err="1"/>
              <a:t>employ</a:t>
            </a:r>
            <a:r>
              <a:rPr lang="nb-NO" dirty="0"/>
              <a:t> persons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disability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000" dirty="0"/>
              <a:t>Results from </a:t>
            </a:r>
            <a:r>
              <a:rPr lang="nb-NO" sz="4000" dirty="0" err="1"/>
              <a:t>the</a:t>
            </a:r>
            <a:r>
              <a:rPr lang="nb-NO" sz="4000" dirty="0"/>
              <a:t> </a:t>
            </a:r>
            <a:r>
              <a:rPr lang="nb-NO" sz="4000" dirty="0" err="1"/>
              <a:t>project</a:t>
            </a:r>
            <a:r>
              <a:rPr lang="nb-NO" sz="4000" dirty="0"/>
              <a:t> </a:t>
            </a:r>
            <a:r>
              <a:rPr lang="nb-NO" sz="4000" dirty="0" err="1"/>
              <a:t>period</a:t>
            </a:r>
            <a:r>
              <a:rPr lang="nb-NO" sz="4000" dirty="0"/>
              <a:t> 2012 - 2018</a:t>
            </a:r>
          </a:p>
        </p:txBody>
      </p:sp>
    </p:spTree>
    <p:extLst>
      <p:ext uri="{BB962C8B-B14F-4D97-AF65-F5344CB8AC3E}">
        <p14:creationId xmlns:p14="http://schemas.microsoft.com/office/powerpoint/2010/main" val="2469155150"/>
      </p:ext>
    </p:extLst>
  </p:cSld>
  <p:clrMapOvr>
    <a:masterClrMapping/>
  </p:clrMapOvr>
</p:sld>
</file>

<file path=ppt/theme/theme1.xml><?xml version="1.0" encoding="utf-8"?>
<a:theme xmlns:a="http://schemas.openxmlformats.org/drawingml/2006/main" name="Ringer i vannet PP_mal">
  <a:themeElements>
    <a:clrScheme name="NH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4EDEF"/>
      </a:accent1>
      <a:accent2>
        <a:srgbClr val="00436C"/>
      </a:accent2>
      <a:accent3>
        <a:srgbClr val="A89A80"/>
      </a:accent3>
      <a:accent4>
        <a:srgbClr val="E57B20"/>
      </a:accent4>
      <a:accent5>
        <a:srgbClr val="ECE8DE"/>
      </a:accent5>
      <a:accent6>
        <a:srgbClr val="0087B3"/>
      </a:accent6>
      <a:hlink>
        <a:srgbClr val="28663D"/>
      </a:hlink>
      <a:folHlink>
        <a:srgbClr val="4334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fcd92dd-7d74-4918-8c11-98baf3d8368d">SAMH-237-61</_dlc_DocId>
    <_dlc_DocIdUrl xmlns="1fcd92dd-7d74-4918-8c11-98baf3d8368d">
      <Url>https://samhandling.nho.no/samhandlingsrom/ringerivannet/_layouts/DocIdRedir.aspx?ID=SAMH-237-61</Url>
      <Description>SAMH-237-61</Description>
    </_dlc_DocIdUrl>
    <NHO_DocumentStatus xmlns="1fcd92dd-7d74-4918-8c11-98baf3d8368d">Under behandling</NHO_DocumentStatus>
    <c33924c3673147c88830f2707c1978bc xmlns="1fcd92dd-7d74-4918-8c11-98baf3d8368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Tore Herseth Barlo</TermName>
          <TermId xmlns="http://schemas.microsoft.com/office/infopath/2007/PartnerControls">be2f0ac0-0cd9-491e-9be8-7db3044a3510</TermId>
        </TermInfo>
      </Terms>
    </c33924c3673147c88830f2707c1978bc>
    <ARENA_DocumentRecipient xmlns="1fcd92dd-7d74-4918-8c11-98baf3d8368d" xsi:nil="true"/>
    <NHO_DocumentDate xmlns="1fcd92dd-7d74-4918-8c11-98baf3d8368d" xsi:nil="true"/>
    <NHO_DocumentArchiveDate xmlns="1fcd92dd-7d74-4918-8c11-98baf3d8368d" xsi:nil="true"/>
    <TaxCatchAll xmlns="1fcd92dd-7d74-4918-8c11-98baf3d8368d">
      <Value>204</Value>
      <Value>110</Value>
    </TaxCatchAll>
    <p8a47c7619634ae9930087b62d76e394 xmlns="1fcd92dd-7d74-4918-8c11-98baf3d8368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NHO Service</TermName>
          <TermId xmlns="http://schemas.microsoft.com/office/infopath/2007/PartnerControls">3d82961d-057c-4fcd-aefd-d50330675a26</TermId>
        </TermInfo>
      </Terms>
    </p8a47c7619634ae9930087b62d76e394>
    <ARENA_DocumentSender xmlns="1fcd92dd-7d74-4918-8c11-98baf3d8368d" xsi:nil="true"/>
    <NHO_DocumentProperty xmlns="1fcd92dd-7d74-4918-8c11-98baf3d8368d">Internt</NHO_DocumentPropert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 - Samhandlingsrom" ma:contentTypeID="0x0101002703D2AF657F4CC69F3B5766777647D7004341477D8637482E9A0D4D24A735804E003510C93B5588415EA97F771344DB50600058ECDCDEA2396246BEC035A81EA463CE" ma:contentTypeVersion="41" ma:contentTypeDescription="Opprett et nytt dokument." ma:contentTypeScope="" ma:versionID="c547b7557f5b928af146b703bbd0f35c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b446bcff0478dcdd8597354d0e6502db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ARENA_DocumentRecipient" minOccurs="0"/>
                <xsd:element ref="ns2:ARENA_DocumentSen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_dlc_DocId" ma:index="11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16295959-3423-4a34-816e-bfdd7cf52021}" ma:internalName="TaxCatchAll" ma:showField="CatchAllData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6295959-3423-4a34-816e-bfdd7cf52021}" ma:internalName="TaxCatchAllLabel" ma:readOnly="true" ma:showField="CatchAllDataLabel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ENA_DocumentRecipient" ma:index="21" nillable="true" ma:displayName="Mottaker" ma:description="Mottaker" ma:internalName="ARENA_DocumentRecipient">
      <xsd:simpleType>
        <xsd:restriction base="dms:Text"/>
      </xsd:simpleType>
    </xsd:element>
    <xsd:element name="ARENA_DocumentSender" ma:index="22" nillable="true" ma:displayName="Avsender" ma:description="Avsender" ma:internalName="ARENA_DocumentSen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cbd9e53e-6585-4f50-95a9-cc115a295e47" ContentTypeId="0x0101002703D2AF657F4CC69F3B5766777647D7004341477D8637482E9A0D4D24A735804E003510C93B5588415EA97F771344DB5060" PreviousValue="true"/>
</file>

<file path=customXml/itemProps1.xml><?xml version="1.0" encoding="utf-8"?>
<ds:datastoreItem xmlns:ds="http://schemas.openxmlformats.org/officeDocument/2006/customXml" ds:itemID="{98B94BA8-79CC-493B-A0DC-0FC332AD87D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7EDA056-E1D5-4C2C-AE98-BE103CD83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CCAD61-A478-4905-9866-0C39A96E2C5E}">
  <ds:schemaRefs>
    <ds:schemaRef ds:uri="1fcd92dd-7d74-4918-8c11-98baf3d8368d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92C6187-12AC-4E9B-AEE3-1BBF1484B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d92dd-7d74-4918-8c11-98baf3d8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372919-A8BE-43F2-8FD4-BD16DFACE80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Ringer i vannet PP_mal</Template>
  <TotalTime>437</TotalTime>
  <Words>281</Words>
  <Application>Microsoft Macintosh PowerPoint</Application>
  <PresentationFormat>On-screen Show (4:3)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ＭＳ Ｐゴシック</vt:lpstr>
      <vt:lpstr>Tahoma</vt:lpstr>
      <vt:lpstr>Wingdings</vt:lpstr>
      <vt:lpstr>Arial</vt:lpstr>
      <vt:lpstr>Ringer i vannet PP_mal</vt:lpstr>
      <vt:lpstr>Ripples in the Water - a new way to open the labour market to persons with a disability </vt:lpstr>
      <vt:lpstr>What is NHO ?</vt:lpstr>
      <vt:lpstr>The branch organisation Work and Inclusion (WI) in NHO</vt:lpstr>
      <vt:lpstr>PowerPoint Presentation</vt:lpstr>
      <vt:lpstr>Ripples in the water - methological model</vt:lpstr>
      <vt:lpstr>PowerPoint Presentation</vt:lpstr>
    </vt:vector>
  </TitlesOfParts>
  <Company>NHO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Ripples in the water- CSR with NHO</dc:title>
  <dc:creator>Rune Kvarme</dc:creator>
  <cp:keywords>Ringer i vannet</cp:keywords>
  <cp:lastModifiedBy>marta.kahancova@celsi.sk</cp:lastModifiedBy>
  <cp:revision>42</cp:revision>
  <dcterms:created xsi:type="dcterms:W3CDTF">2012-06-24T11:33:46Z</dcterms:created>
  <dcterms:modified xsi:type="dcterms:W3CDTF">2020-11-18T21:57:45Z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hoMmdCaseWorker">
    <vt:lpwstr>110;#Tore Herseth Barlo|be2f0ac0-0cd9-491e-9be8-7db3044a3510</vt:lpwstr>
  </property>
  <property fmtid="{D5CDD505-2E9C-101B-9397-08002B2CF9AE}" pid="3" name="NHO_OrganisationUnit">
    <vt:lpwstr>204;#NHO Service|3d82961d-057c-4fcd-aefd-d50330675a26</vt:lpwstr>
  </property>
  <property fmtid="{D5CDD505-2E9C-101B-9397-08002B2CF9AE}" pid="4" name="_dlc_DocIdItemGuid">
    <vt:lpwstr>80261488-7672-4adf-ac7f-ef99c7af4172</vt:lpwstr>
  </property>
  <property fmtid="{D5CDD505-2E9C-101B-9397-08002B2CF9AE}" pid="5" name="ContentTypeId">
    <vt:lpwstr>0x0101002703D2AF657F4CC69F3B5766777647D7004341477D8637482E9A0D4D24A735804E003510C93B5588415EA97F771344DB50600058ECDCDEA2396246BEC035A81EA463CE</vt:lpwstr>
  </property>
</Properties>
</file>