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1"/>
  </p:sldMasterIdLst>
  <p:notesMasterIdLst>
    <p:notesMasterId r:id="rId8"/>
  </p:notesMasterIdLst>
  <p:handoutMasterIdLst>
    <p:handoutMasterId r:id="rId9"/>
  </p:handoutMasterIdLst>
  <p:sldIdLst>
    <p:sldId id="256" r:id="rId2"/>
    <p:sldId id="360" r:id="rId3"/>
    <p:sldId id="370" r:id="rId4"/>
    <p:sldId id="371" r:id="rId5"/>
    <p:sldId id="372" r:id="rId6"/>
    <p:sldId id="355" r:id="rId7"/>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initials="MM" lastIdx="1" clrIdx="0"/>
  <p:cmAuthor id="1" name="CELSI-3" initials="C"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23236"/>
    <a:srgbClr val="D79B93"/>
    <a:srgbClr val="241605"/>
    <a:srgbClr val="8C383A"/>
    <a:srgbClr val="692020"/>
    <a:srgbClr val="BCBCBC"/>
    <a:srgbClr val="C28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3314" autoAdjust="0"/>
  </p:normalViewPr>
  <p:slideViewPr>
    <p:cSldViewPr>
      <p:cViewPr varScale="1">
        <p:scale>
          <a:sx n="79" d="100"/>
          <a:sy n="79" d="100"/>
        </p:scale>
        <p:origin x="1104"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ACDB61F-8CFF-4501-B2B6-9D4FD2E3CA27}" type="slidenum">
              <a:rPr lang="sk-SK" altLang="sk-SK"/>
              <a:pPr>
                <a:defRPr/>
              </a:pPr>
              <a:t>‹#›</a:t>
            </a:fld>
            <a:endParaRPr lang="sk-SK" altLang="sk-SK"/>
          </a:p>
        </p:txBody>
      </p:sp>
    </p:spTree>
    <p:extLst>
      <p:ext uri="{BB962C8B-B14F-4D97-AF65-F5344CB8AC3E}">
        <p14:creationId xmlns:p14="http://schemas.microsoft.com/office/powerpoint/2010/main" val="10980287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D3CDBDF9-ADF6-4106-AACA-6D32E00CEE76}" type="datetime1">
              <a:rPr lang="en-US"/>
              <a:pPr>
                <a:defRPr/>
              </a:pPr>
              <a:t>11/19/20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E4DEF00-12F2-45A6-B224-41F5CA6C30A5}" type="slidenum">
              <a:rPr lang="en-US" altLang="sk-SK"/>
              <a:pPr>
                <a:defRPr/>
              </a:pPr>
              <a:t>‹#›</a:t>
            </a:fld>
            <a:endParaRPr lang="en-US" altLang="sk-SK"/>
          </a:p>
        </p:txBody>
      </p:sp>
    </p:spTree>
    <p:extLst>
      <p:ext uri="{BB962C8B-B14F-4D97-AF65-F5344CB8AC3E}">
        <p14:creationId xmlns:p14="http://schemas.microsoft.com/office/powerpoint/2010/main" val="3182990027"/>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ＭＳ Ｐゴシック" pitchFamily="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a:t>
            </a:fld>
            <a:endParaRPr lang="en-US" altLang="sk-SK"/>
          </a:p>
        </p:txBody>
      </p:sp>
    </p:spTree>
    <p:extLst>
      <p:ext uri="{BB962C8B-B14F-4D97-AF65-F5344CB8AC3E}">
        <p14:creationId xmlns:p14="http://schemas.microsoft.com/office/powerpoint/2010/main" val="297636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2</a:t>
            </a:fld>
            <a:endParaRPr lang="en-US" altLang="sk-SK"/>
          </a:p>
        </p:txBody>
      </p:sp>
    </p:spTree>
    <p:extLst>
      <p:ext uri="{BB962C8B-B14F-4D97-AF65-F5344CB8AC3E}">
        <p14:creationId xmlns:p14="http://schemas.microsoft.com/office/powerpoint/2010/main" val="142662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3</a:t>
            </a:fld>
            <a:endParaRPr lang="en-US" altLang="sk-SK"/>
          </a:p>
        </p:txBody>
      </p:sp>
    </p:spTree>
    <p:extLst>
      <p:ext uri="{BB962C8B-B14F-4D97-AF65-F5344CB8AC3E}">
        <p14:creationId xmlns:p14="http://schemas.microsoft.com/office/powerpoint/2010/main" val="176672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DA53F9-EE0C-47E4-8487-D41F5BE607D0}" type="slidenum">
              <a:rPr lang="sk-SK" altLang="sk-SK"/>
              <a:pPr>
                <a:defRPr/>
              </a:pPr>
              <a:t>‹#›</a:t>
            </a:fld>
            <a:endParaRPr lang="sk-SK" altLang="sk-SK"/>
          </a:p>
        </p:txBody>
      </p:sp>
    </p:spTree>
    <p:extLst>
      <p:ext uri="{BB962C8B-B14F-4D97-AF65-F5344CB8AC3E}">
        <p14:creationId xmlns:p14="http://schemas.microsoft.com/office/powerpoint/2010/main" val="114754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DA4B9D-5203-4D6F-909F-BDB08C4BB1E6}" type="slidenum">
              <a:rPr lang="sk-SK" altLang="sk-SK"/>
              <a:pPr>
                <a:defRPr/>
              </a:pPr>
              <a:t>‹#›</a:t>
            </a:fld>
            <a:endParaRPr lang="sk-SK" altLang="sk-SK"/>
          </a:p>
        </p:txBody>
      </p:sp>
    </p:spTree>
    <p:extLst>
      <p:ext uri="{BB962C8B-B14F-4D97-AF65-F5344CB8AC3E}">
        <p14:creationId xmlns:p14="http://schemas.microsoft.com/office/powerpoint/2010/main" val="201355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7A8CF-6568-443E-825E-07C3C29A0CD6}" type="slidenum">
              <a:rPr lang="sk-SK" altLang="sk-SK"/>
              <a:pPr>
                <a:defRPr/>
              </a:pPr>
              <a:t>‹#›</a:t>
            </a:fld>
            <a:endParaRPr lang="sk-SK" altLang="sk-SK"/>
          </a:p>
        </p:txBody>
      </p:sp>
    </p:spTree>
    <p:extLst>
      <p:ext uri="{BB962C8B-B14F-4D97-AF65-F5344CB8AC3E}">
        <p14:creationId xmlns:p14="http://schemas.microsoft.com/office/powerpoint/2010/main" val="40631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idx="1"/>
          </p:nvPr>
        </p:nvSpPr>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93D53-BEAC-4D68-BF20-EAFAD97BBF87}" type="slidenum">
              <a:rPr lang="sk-SK" altLang="sk-SK"/>
              <a:pPr>
                <a:defRPr/>
              </a:pPr>
              <a:t>‹#›</a:t>
            </a:fld>
            <a:endParaRPr lang="sk-SK" altLang="sk-SK"/>
          </a:p>
        </p:txBody>
      </p:sp>
    </p:spTree>
    <p:extLst>
      <p:ext uri="{BB962C8B-B14F-4D97-AF65-F5344CB8AC3E}">
        <p14:creationId xmlns:p14="http://schemas.microsoft.com/office/powerpoint/2010/main" val="3042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7303F-1B72-4B3B-AB31-DEFD698F7CF0}" type="slidenum">
              <a:rPr lang="sk-SK" altLang="sk-SK"/>
              <a:pPr>
                <a:defRPr/>
              </a:pPr>
              <a:t>‹#›</a:t>
            </a:fld>
            <a:endParaRPr lang="sk-SK" altLang="sk-SK"/>
          </a:p>
        </p:txBody>
      </p:sp>
    </p:spTree>
    <p:extLst>
      <p:ext uri="{BB962C8B-B14F-4D97-AF65-F5344CB8AC3E}">
        <p14:creationId xmlns:p14="http://schemas.microsoft.com/office/powerpoint/2010/main" val="253051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61A08-F8D6-4E52-B9B5-577699F96839}" type="slidenum">
              <a:rPr lang="sk-SK" altLang="sk-SK"/>
              <a:pPr>
                <a:defRPr/>
              </a:pPr>
              <a:t>‹#›</a:t>
            </a:fld>
            <a:endParaRPr lang="sk-SK" altLang="sk-SK"/>
          </a:p>
        </p:txBody>
      </p:sp>
    </p:spTree>
    <p:extLst>
      <p:ext uri="{BB962C8B-B14F-4D97-AF65-F5344CB8AC3E}">
        <p14:creationId xmlns:p14="http://schemas.microsoft.com/office/powerpoint/2010/main" val="397032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CD1CB8-D70E-49EF-A5DA-D0205051B2A1}" type="slidenum">
              <a:rPr lang="sk-SK" altLang="sk-SK"/>
              <a:pPr>
                <a:defRPr/>
              </a:pPr>
              <a:t>‹#›</a:t>
            </a:fld>
            <a:endParaRPr lang="sk-SK" altLang="sk-SK"/>
          </a:p>
        </p:txBody>
      </p:sp>
    </p:spTree>
    <p:extLst>
      <p:ext uri="{BB962C8B-B14F-4D97-AF65-F5344CB8AC3E}">
        <p14:creationId xmlns:p14="http://schemas.microsoft.com/office/powerpoint/2010/main" val="30685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06F0F8-6B3F-4886-884A-A65324994EDA}" type="slidenum">
              <a:rPr lang="sk-SK" altLang="sk-SK"/>
              <a:pPr>
                <a:defRPr/>
              </a:pPr>
              <a:t>‹#›</a:t>
            </a:fld>
            <a:endParaRPr lang="sk-SK" altLang="sk-SK"/>
          </a:p>
        </p:txBody>
      </p:sp>
    </p:spTree>
    <p:extLst>
      <p:ext uri="{BB962C8B-B14F-4D97-AF65-F5344CB8AC3E}">
        <p14:creationId xmlns:p14="http://schemas.microsoft.com/office/powerpoint/2010/main" val="33168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13F0BA-A688-488D-A644-B5A1612F2210}" type="slidenum">
              <a:rPr lang="sk-SK" altLang="sk-SK"/>
              <a:pPr>
                <a:defRPr/>
              </a:pPr>
              <a:t>‹#›</a:t>
            </a:fld>
            <a:endParaRPr lang="sk-SK" altLang="sk-SK"/>
          </a:p>
        </p:txBody>
      </p:sp>
    </p:spTree>
    <p:extLst>
      <p:ext uri="{BB962C8B-B14F-4D97-AF65-F5344CB8AC3E}">
        <p14:creationId xmlns:p14="http://schemas.microsoft.com/office/powerpoint/2010/main" val="2463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D9E30-46CD-486C-983C-E63775D43958}" type="slidenum">
              <a:rPr lang="sk-SK" altLang="sk-SK"/>
              <a:pPr>
                <a:defRPr/>
              </a:pPr>
              <a:t>‹#›</a:t>
            </a:fld>
            <a:endParaRPr lang="sk-SK" altLang="sk-SK"/>
          </a:p>
        </p:txBody>
      </p:sp>
    </p:spTree>
    <p:extLst>
      <p:ext uri="{BB962C8B-B14F-4D97-AF65-F5344CB8AC3E}">
        <p14:creationId xmlns:p14="http://schemas.microsoft.com/office/powerpoint/2010/main" val="20791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85851-FCE9-4B07-B156-60B3BB920BC5}" type="slidenum">
              <a:rPr lang="sk-SK" altLang="sk-SK"/>
              <a:pPr>
                <a:defRPr/>
              </a:pPr>
              <a:t>‹#›</a:t>
            </a:fld>
            <a:endParaRPr lang="sk-SK" altLang="sk-SK"/>
          </a:p>
        </p:txBody>
      </p:sp>
    </p:spTree>
    <p:extLst>
      <p:ext uri="{BB962C8B-B14F-4D97-AF65-F5344CB8AC3E}">
        <p14:creationId xmlns:p14="http://schemas.microsoft.com/office/powerpoint/2010/main" val="547476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Kliknite sem a upravte štýly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A5FD5D1-3170-4B85-9077-73B2B714D660}"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5pPr>
      <a:lvl6pPr marL="4572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6pPr>
      <a:lvl7pPr marL="9144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7pPr>
      <a:lvl8pPr marL="13716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8pPr>
      <a:lvl9pPr marL="18288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1038225" y="2946521"/>
            <a:ext cx="6134100" cy="178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2700"/>
              </a:lnSpc>
            </a:pPr>
            <a:r>
              <a:rPr lang="en-US" altLang="sk-SK" sz="2800" b="1" dirty="0" err="1">
                <a:solidFill>
                  <a:schemeClr val="bg1"/>
                </a:solidFill>
              </a:rPr>
              <a:t>Labour</a:t>
            </a:r>
            <a:r>
              <a:rPr lang="en-US" altLang="sk-SK" sz="2800" b="1" dirty="0">
                <a:solidFill>
                  <a:schemeClr val="bg1"/>
                </a:solidFill>
              </a:rPr>
              <a:t> market integration of persons with disabilities and chronic diseases</a:t>
            </a:r>
            <a:r>
              <a:rPr lang="sk-SK" altLang="sk-SK" sz="2800" b="1" dirty="0">
                <a:solidFill>
                  <a:schemeClr val="bg1"/>
                </a:solidFill>
              </a:rPr>
              <a:t> </a:t>
            </a:r>
            <a:r>
              <a:rPr lang="sk-SK" altLang="sk-SK" sz="3200" b="1" dirty="0">
                <a:solidFill>
                  <a:schemeClr val="bg1"/>
                </a:solidFill>
              </a:rPr>
              <a:t/>
            </a:r>
            <a:br>
              <a:rPr lang="sk-SK" altLang="sk-SK" sz="3200" b="1" dirty="0">
                <a:solidFill>
                  <a:schemeClr val="bg1"/>
                </a:solidFill>
              </a:rPr>
            </a:br>
            <a:r>
              <a:rPr lang="en-US" altLang="sk-SK" sz="1600" dirty="0">
                <a:solidFill>
                  <a:schemeClr val="bg1"/>
                </a:solidFill>
              </a:rPr>
              <a:t>Netherlands – Collective agreement stipulations of the University Medical </a:t>
            </a:r>
            <a:r>
              <a:rPr lang="en-US" altLang="sk-SK" sz="1600" dirty="0" err="1">
                <a:solidFill>
                  <a:schemeClr val="bg1"/>
                </a:solidFill>
              </a:rPr>
              <a:t>Centres</a:t>
            </a:r>
            <a:endParaRPr lang="en-US" altLang="sk-SK" sz="1600" dirty="0">
              <a:solidFill>
                <a:schemeClr val="bg1"/>
              </a:solidFill>
            </a:endParaRPr>
          </a:p>
        </p:txBody>
      </p:sp>
      <p:sp>
        <p:nvSpPr>
          <p:cNvPr id="2051" name="TextBox 6"/>
          <p:cNvSpPr txBox="1">
            <a:spLocks noChangeArrowheads="1"/>
          </p:cNvSpPr>
          <p:nvPr/>
        </p:nvSpPr>
        <p:spPr bwMode="auto">
          <a:xfrm>
            <a:off x="1547664" y="5949280"/>
            <a:ext cx="381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900" dirty="0">
                <a:solidFill>
                  <a:schemeClr val="bg1"/>
                </a:solidFill>
              </a:rPr>
              <a:t>November</a:t>
            </a:r>
            <a:r>
              <a:rPr lang="en-US" altLang="sk-SK" sz="900" dirty="0">
                <a:solidFill>
                  <a:schemeClr val="bg1"/>
                </a:solidFill>
              </a:rPr>
              <a:t> 2</a:t>
            </a:r>
            <a:r>
              <a:rPr lang="sk-SK" altLang="sk-SK" sz="900" dirty="0">
                <a:solidFill>
                  <a:schemeClr val="bg1"/>
                </a:solidFill>
              </a:rPr>
              <a:t>0</a:t>
            </a:r>
            <a:r>
              <a:rPr lang="en-US" altLang="sk-SK" sz="900" dirty="0">
                <a:solidFill>
                  <a:schemeClr val="bg1"/>
                </a:solidFill>
              </a:rPr>
              <a:t>, 20</a:t>
            </a:r>
            <a:r>
              <a:rPr lang="sk-SK" altLang="sk-SK" sz="900" dirty="0">
                <a:solidFill>
                  <a:schemeClr val="bg1"/>
                </a:solidFill>
              </a:rPr>
              <a:t>20</a:t>
            </a:r>
            <a:endParaRPr lang="en-US" altLang="sk-SK" sz="900" dirty="0">
              <a:solidFill>
                <a:schemeClr val="bg1"/>
              </a:solidFill>
            </a:endParaRPr>
          </a:p>
        </p:txBody>
      </p:sp>
      <p:sp>
        <p:nvSpPr>
          <p:cNvPr id="2052" name="TextBox 5"/>
          <p:cNvSpPr txBox="1">
            <a:spLocks noChangeArrowheads="1"/>
          </p:cNvSpPr>
          <p:nvPr/>
        </p:nvSpPr>
        <p:spPr bwMode="auto">
          <a:xfrm>
            <a:off x="1038225" y="4423849"/>
            <a:ext cx="6134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dirty="0">
                <a:solidFill>
                  <a:schemeClr val="bg1"/>
                </a:solidFill>
              </a:rPr>
              <a:t/>
            </a:r>
            <a:br>
              <a:rPr lang="sk-SK" altLang="sk-SK" dirty="0">
                <a:solidFill>
                  <a:schemeClr val="bg1"/>
                </a:solidFill>
              </a:rPr>
            </a:br>
            <a:r>
              <a:rPr lang="sk-SK" altLang="sk-SK" dirty="0">
                <a:solidFill>
                  <a:schemeClr val="bg1"/>
                </a:solidFill>
              </a:rPr>
              <a:t/>
            </a:r>
            <a:br>
              <a:rPr lang="sk-SK" altLang="sk-SK" dirty="0">
                <a:solidFill>
                  <a:schemeClr val="bg1"/>
                </a:solidFill>
              </a:rPr>
            </a:br>
            <a:r>
              <a:rPr lang="sk-SK" altLang="sk-SK" sz="1400" dirty="0">
                <a:solidFill>
                  <a:schemeClr val="bg1"/>
                </a:solidFill>
              </a:rPr>
              <a:t>Adam</a:t>
            </a:r>
            <a:r>
              <a:rPr lang="sk-SK" altLang="sk-SK" sz="1400" b="1" dirty="0">
                <a:solidFill>
                  <a:schemeClr val="bg1"/>
                </a:solidFill>
              </a:rPr>
              <a:t> </a:t>
            </a:r>
            <a:r>
              <a:rPr lang="sk-SK" altLang="sk-SK" sz="1400" b="1" dirty="0" err="1">
                <a:solidFill>
                  <a:schemeClr val="bg1"/>
                </a:solidFill>
              </a:rPr>
              <a:t>Šumichrast</a:t>
            </a:r>
            <a:endParaRPr lang="en-US" altLang="sk-SK" sz="1400" b="1" dirty="0">
              <a:solidFill>
                <a:schemeClr val="bg1"/>
              </a:solidFill>
            </a:endParaRPr>
          </a:p>
          <a:p>
            <a:pPr eaLnBrk="1" hangingPunct="1"/>
            <a:r>
              <a:rPr lang="en-US" altLang="sk-SK" sz="1400" b="1" dirty="0">
                <a:solidFill>
                  <a:schemeClr val="bg1"/>
                </a:solidFill>
              </a:rPr>
              <a:t>Central European </a:t>
            </a:r>
            <a:r>
              <a:rPr lang="en-US" altLang="sk-SK" sz="1400" b="1" dirty="0" err="1">
                <a:solidFill>
                  <a:schemeClr val="bg1"/>
                </a:solidFill>
              </a:rPr>
              <a:t>Labour</a:t>
            </a:r>
            <a:r>
              <a:rPr lang="en-US" altLang="sk-SK" sz="1400" b="1" dirty="0">
                <a:solidFill>
                  <a:schemeClr val="bg1"/>
                </a:solidFill>
              </a:rPr>
              <a:t> Studies Institute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
            </a:r>
            <a:br>
              <a:rPr lang="sk-SK" dirty="0"/>
            </a:br>
            <a:r>
              <a:rPr lang="sk-SK" sz="4000" dirty="0" err="1"/>
              <a:t>Trade</a:t>
            </a:r>
            <a:r>
              <a:rPr lang="sk-SK" sz="4000" dirty="0"/>
              <a:t> </a:t>
            </a:r>
            <a:r>
              <a:rPr lang="sk-SK" sz="4000" dirty="0" err="1"/>
              <a:t>unions</a:t>
            </a:r>
            <a:r>
              <a:rPr lang="sk-SK" sz="4000" dirty="0"/>
              <a:t> in NE</a:t>
            </a:r>
          </a:p>
        </p:txBody>
      </p:sp>
      <p:sp>
        <p:nvSpPr>
          <p:cNvPr id="3" name="Content Placeholder 2"/>
          <p:cNvSpPr>
            <a:spLocks noGrp="1"/>
          </p:cNvSpPr>
          <p:nvPr>
            <p:ph idx="1"/>
          </p:nvPr>
        </p:nvSpPr>
        <p:spPr/>
        <p:txBody>
          <a:bodyPr/>
          <a:lstStyle/>
          <a:p>
            <a:r>
              <a:rPr lang="sk-SK" sz="2800" dirty="0" err="1"/>
              <a:t>TUs</a:t>
            </a:r>
            <a:r>
              <a:rPr lang="sk-SK" sz="2800" dirty="0"/>
              <a:t> in </a:t>
            </a:r>
            <a:r>
              <a:rPr lang="sk-SK" sz="2800" dirty="0" err="1"/>
              <a:t>Netherlands</a:t>
            </a:r>
            <a:r>
              <a:rPr lang="sk-SK" sz="2800" dirty="0"/>
              <a:t> are </a:t>
            </a:r>
            <a:r>
              <a:rPr lang="sk-SK" sz="2800" dirty="0" err="1"/>
              <a:t>characterized</a:t>
            </a:r>
            <a:r>
              <a:rPr lang="sk-SK" sz="2800" dirty="0"/>
              <a:t> by a </a:t>
            </a:r>
            <a:r>
              <a:rPr lang="sk-SK" sz="2800" dirty="0" err="1"/>
              <a:t>stable</a:t>
            </a:r>
            <a:r>
              <a:rPr lang="sk-SK" sz="2800" dirty="0"/>
              <a:t> </a:t>
            </a:r>
            <a:r>
              <a:rPr lang="sk-SK" sz="2800" dirty="0" err="1"/>
              <a:t>formal</a:t>
            </a:r>
            <a:r>
              <a:rPr lang="sk-SK" sz="2800" dirty="0"/>
              <a:t> </a:t>
            </a:r>
            <a:r>
              <a:rPr lang="sk-SK" sz="2800" dirty="0" err="1"/>
              <a:t>position</a:t>
            </a:r>
            <a:r>
              <a:rPr lang="sk-SK" sz="2800" dirty="0"/>
              <a:t>, </a:t>
            </a:r>
            <a:r>
              <a:rPr lang="sk-SK" sz="2800" dirty="0" err="1"/>
              <a:t>but</a:t>
            </a:r>
            <a:r>
              <a:rPr lang="sk-SK" sz="2800" dirty="0"/>
              <a:t> </a:t>
            </a:r>
            <a:r>
              <a:rPr lang="sk-SK" sz="2800" dirty="0" err="1"/>
              <a:t>also</a:t>
            </a:r>
            <a:r>
              <a:rPr lang="sk-SK" sz="2800" dirty="0"/>
              <a:t> </a:t>
            </a:r>
            <a:r>
              <a:rPr lang="sk-SK" sz="2800" dirty="0" err="1"/>
              <a:t>with</a:t>
            </a:r>
            <a:r>
              <a:rPr lang="sk-SK" sz="2800" dirty="0"/>
              <a:t> a </a:t>
            </a:r>
            <a:r>
              <a:rPr lang="sk-SK" sz="2800" dirty="0" err="1"/>
              <a:t>crumbling</a:t>
            </a:r>
            <a:r>
              <a:rPr lang="sk-SK" sz="2800" dirty="0"/>
              <a:t> </a:t>
            </a:r>
            <a:r>
              <a:rPr lang="sk-SK" sz="2800" dirty="0" err="1"/>
              <a:t>power</a:t>
            </a:r>
            <a:r>
              <a:rPr lang="sk-SK" sz="2800" dirty="0"/>
              <a:t> base</a:t>
            </a:r>
          </a:p>
          <a:p>
            <a:r>
              <a:rPr lang="sk-SK" sz="2800" dirty="0" err="1"/>
              <a:t>TUs</a:t>
            </a:r>
            <a:r>
              <a:rPr lang="sk-SK" sz="2800" dirty="0"/>
              <a:t> </a:t>
            </a:r>
            <a:r>
              <a:rPr lang="sk-SK" sz="2800" dirty="0" err="1"/>
              <a:t>still</a:t>
            </a:r>
            <a:r>
              <a:rPr lang="sk-SK" sz="2800" dirty="0"/>
              <a:t> </a:t>
            </a:r>
            <a:r>
              <a:rPr lang="sk-SK" sz="2800" dirty="0" err="1"/>
              <a:t>play</a:t>
            </a:r>
            <a:r>
              <a:rPr lang="sk-SK" sz="2800" dirty="0"/>
              <a:t> a </a:t>
            </a:r>
            <a:r>
              <a:rPr lang="sk-SK" sz="2800" dirty="0" err="1"/>
              <a:t>crucial</a:t>
            </a:r>
            <a:r>
              <a:rPr lang="sk-SK" sz="2800" dirty="0"/>
              <a:t> role in </a:t>
            </a:r>
            <a:r>
              <a:rPr lang="sk-SK" sz="2800" dirty="0" err="1"/>
              <a:t>determining</a:t>
            </a:r>
            <a:r>
              <a:rPr lang="sk-SK" sz="2800" dirty="0"/>
              <a:t> </a:t>
            </a:r>
            <a:r>
              <a:rPr lang="sk-SK" sz="2800" dirty="0" err="1"/>
              <a:t>the</a:t>
            </a:r>
            <a:r>
              <a:rPr lang="sk-SK" sz="2800" dirty="0"/>
              <a:t> </a:t>
            </a:r>
            <a:r>
              <a:rPr lang="sk-SK" sz="2800" dirty="0" err="1"/>
              <a:t>employment</a:t>
            </a:r>
            <a:r>
              <a:rPr lang="sk-SK" sz="2800" dirty="0"/>
              <a:t> </a:t>
            </a:r>
            <a:r>
              <a:rPr lang="sk-SK" sz="2800" dirty="0" err="1"/>
              <a:t>conditions</a:t>
            </a:r>
            <a:r>
              <a:rPr lang="sk-SK" sz="2800" dirty="0"/>
              <a:t> </a:t>
            </a:r>
            <a:r>
              <a:rPr lang="sk-SK" sz="2800" dirty="0" err="1"/>
              <a:t>for</a:t>
            </a:r>
            <a:r>
              <a:rPr lang="sk-SK" sz="2800" dirty="0"/>
              <a:t> </a:t>
            </a:r>
            <a:r>
              <a:rPr lang="sk-SK" sz="2800" dirty="0" err="1"/>
              <a:t>every</a:t>
            </a:r>
            <a:r>
              <a:rPr lang="sk-SK" sz="2800" dirty="0"/>
              <a:t> </a:t>
            </a:r>
            <a:r>
              <a:rPr lang="sk-SK" sz="2800" dirty="0" err="1"/>
              <a:t>three</a:t>
            </a:r>
            <a:r>
              <a:rPr lang="sk-SK" sz="2800" dirty="0"/>
              <a:t> </a:t>
            </a:r>
            <a:r>
              <a:rPr lang="sk-SK" sz="2800" dirty="0" err="1"/>
              <a:t>out</a:t>
            </a:r>
            <a:r>
              <a:rPr lang="sk-SK" sz="2800" dirty="0"/>
              <a:t> of </a:t>
            </a:r>
            <a:r>
              <a:rPr lang="sk-SK" sz="2800" dirty="0" err="1"/>
              <a:t>four</a:t>
            </a:r>
            <a:r>
              <a:rPr lang="sk-SK" sz="2800" dirty="0"/>
              <a:t> </a:t>
            </a:r>
            <a:r>
              <a:rPr lang="sk-SK" sz="2800" dirty="0" err="1"/>
              <a:t>employees</a:t>
            </a:r>
            <a:r>
              <a:rPr lang="sk-SK" sz="2800" dirty="0"/>
              <a:t>, </a:t>
            </a:r>
            <a:r>
              <a:rPr lang="sk-SK" sz="2800" dirty="0" err="1"/>
              <a:t>through</a:t>
            </a:r>
            <a:r>
              <a:rPr lang="sk-SK" sz="2800" dirty="0"/>
              <a:t> </a:t>
            </a:r>
            <a:r>
              <a:rPr lang="sk-SK" sz="2800" dirty="0" err="1"/>
              <a:t>collective</a:t>
            </a:r>
            <a:r>
              <a:rPr lang="sk-SK" sz="2800" dirty="0"/>
              <a:t> </a:t>
            </a:r>
            <a:r>
              <a:rPr lang="sk-SK" sz="2800" dirty="0" err="1"/>
              <a:t>bargaining</a:t>
            </a:r>
            <a:r>
              <a:rPr lang="sk-SK" sz="2800" dirty="0"/>
              <a:t> </a:t>
            </a:r>
            <a:r>
              <a:rPr lang="sk-SK" sz="2800" dirty="0" err="1"/>
              <a:t>with</a:t>
            </a:r>
            <a:r>
              <a:rPr lang="sk-SK" sz="2800" dirty="0"/>
              <a:t> </a:t>
            </a:r>
            <a:r>
              <a:rPr lang="sk-SK" sz="2800" dirty="0" err="1"/>
              <a:t>the</a:t>
            </a:r>
            <a:r>
              <a:rPr lang="sk-SK" sz="2800" dirty="0"/>
              <a:t> </a:t>
            </a:r>
            <a:r>
              <a:rPr lang="sk-SK" sz="2800" dirty="0" err="1"/>
              <a:t>employers</a:t>
            </a:r>
            <a:endParaRPr lang="sk-SK" sz="2800" dirty="0"/>
          </a:p>
          <a:p>
            <a:r>
              <a:rPr lang="sk-SK" sz="2800" dirty="0" err="1"/>
              <a:t>collective</a:t>
            </a:r>
            <a:r>
              <a:rPr lang="sk-SK" sz="2800" dirty="0"/>
              <a:t> </a:t>
            </a:r>
            <a:r>
              <a:rPr lang="sk-SK" sz="2800" dirty="0" err="1"/>
              <a:t>bargaining</a:t>
            </a:r>
            <a:r>
              <a:rPr lang="sk-SK" sz="2800" dirty="0"/>
              <a:t> </a:t>
            </a:r>
            <a:r>
              <a:rPr lang="sk-SK" sz="2800" dirty="0" err="1"/>
              <a:t>takes</a:t>
            </a:r>
            <a:r>
              <a:rPr lang="sk-SK" sz="2800" dirty="0"/>
              <a:t> </a:t>
            </a:r>
            <a:r>
              <a:rPr lang="sk-SK" sz="2800" dirty="0" err="1"/>
              <a:t>place</a:t>
            </a:r>
            <a:r>
              <a:rPr lang="sk-SK" sz="2800" dirty="0"/>
              <a:t> </a:t>
            </a:r>
            <a:r>
              <a:rPr lang="sk-SK" sz="2800" dirty="0" err="1"/>
              <a:t>both</a:t>
            </a:r>
            <a:r>
              <a:rPr lang="sk-SK" sz="2800" dirty="0"/>
              <a:t> at </a:t>
            </a:r>
            <a:r>
              <a:rPr lang="sk-SK" sz="2800" dirty="0" err="1"/>
              <a:t>the</a:t>
            </a:r>
            <a:r>
              <a:rPr lang="sk-SK" sz="2800" dirty="0"/>
              <a:t> </a:t>
            </a:r>
            <a:r>
              <a:rPr lang="sk-SK" sz="2800" dirty="0" err="1"/>
              <a:t>company</a:t>
            </a:r>
            <a:r>
              <a:rPr lang="sk-SK" sz="2800" dirty="0"/>
              <a:t> level and at </a:t>
            </a:r>
            <a:r>
              <a:rPr lang="sk-SK" sz="2800" dirty="0" err="1"/>
              <a:t>the</a:t>
            </a:r>
            <a:r>
              <a:rPr lang="sk-SK" sz="2800" dirty="0"/>
              <a:t> </a:t>
            </a:r>
            <a:r>
              <a:rPr lang="sk-SK" sz="2800" dirty="0" err="1"/>
              <a:t>industry</a:t>
            </a:r>
            <a:r>
              <a:rPr lang="sk-SK" sz="2800" dirty="0"/>
              <a:t> level</a:t>
            </a:r>
          </a:p>
        </p:txBody>
      </p:sp>
      <p:cxnSp>
        <p:nvCxnSpPr>
          <p:cNvPr id="7" name="Straight Connector 6"/>
          <p:cNvCxnSpPr/>
          <p:nvPr/>
        </p:nvCxnSpPr>
        <p:spPr>
          <a:xfrm flipV="1">
            <a:off x="5292080" y="4509120"/>
            <a:ext cx="720080" cy="57606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91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795320" cy="1440160"/>
          </a:xfrm>
        </p:spPr>
        <p:txBody>
          <a:bodyPr/>
          <a:lstStyle/>
          <a:p>
            <a:r>
              <a:rPr lang="sk-SK" sz="3600" dirty="0"/>
              <a:t/>
            </a:r>
            <a:br>
              <a:rPr lang="sk-SK" sz="3600" dirty="0"/>
            </a:br>
            <a:r>
              <a:rPr lang="en-US" sz="2800" dirty="0"/>
              <a:t>Example: CA for university medical </a:t>
            </a:r>
            <a:r>
              <a:rPr lang="en-US" sz="2800" dirty="0" err="1"/>
              <a:t>centres</a:t>
            </a:r>
            <a:r>
              <a:rPr lang="en-US" sz="2800" dirty="0"/>
              <a:t> in NL</a:t>
            </a:r>
            <a:endParaRPr lang="sk-SK" sz="2800" dirty="0"/>
          </a:p>
        </p:txBody>
      </p:sp>
      <p:pic>
        <p:nvPicPr>
          <p:cNvPr id="4" name="Content Placeholder 3"/>
          <p:cNvPicPr>
            <a:picLocks noChangeAspect="1"/>
          </p:cNvPicPr>
          <p:nvPr/>
        </p:nvPicPr>
        <p:blipFill rotWithShape="1">
          <a:blip r:embed="rId3"/>
          <a:srcRect l="33899" t="14951" r="34793" b="6364"/>
          <a:stretch/>
        </p:blipFill>
        <p:spPr bwMode="auto">
          <a:xfrm>
            <a:off x="1198355" y="2558044"/>
            <a:ext cx="2660349" cy="33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35419" t="14802" r="41338" b="21251"/>
          <a:stretch/>
        </p:blipFill>
        <p:spPr>
          <a:xfrm>
            <a:off x="4884462" y="2060847"/>
            <a:ext cx="3575969" cy="420848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Connector 6"/>
          <p:cNvCxnSpPr/>
          <p:nvPr/>
        </p:nvCxnSpPr>
        <p:spPr>
          <a:xfrm>
            <a:off x="4644008" y="4221088"/>
            <a:ext cx="23042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55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xmlns="" id="{47A1CBC7-9258-4CDF-8015-702B834E30F7}"/>
              </a:ext>
            </a:extLst>
          </p:cNvPr>
          <p:cNvSpPr>
            <a:spLocks noGrp="1"/>
          </p:cNvSpPr>
          <p:nvPr>
            <p:ph idx="1"/>
          </p:nvPr>
        </p:nvSpPr>
        <p:spPr/>
        <p:txBody>
          <a:bodyPr/>
          <a:lstStyle/>
          <a:p>
            <a:r>
              <a:rPr lang="sk-SK" sz="1400" b="1" dirty="0" err="1"/>
              <a:t>Article</a:t>
            </a:r>
            <a:r>
              <a:rPr lang="sk-SK" sz="1400" b="1" dirty="0"/>
              <a:t> 8.2 </a:t>
            </a:r>
            <a:r>
              <a:rPr lang="sk-SK" sz="1400" b="1" dirty="0" err="1"/>
              <a:t>Occupational</a:t>
            </a:r>
            <a:r>
              <a:rPr lang="sk-SK" sz="1400" b="1" dirty="0"/>
              <a:t> </a:t>
            </a:r>
            <a:r>
              <a:rPr lang="sk-SK" sz="1400" b="1" dirty="0" err="1"/>
              <a:t>health</a:t>
            </a:r>
            <a:r>
              <a:rPr lang="sk-SK" sz="1400" b="1" dirty="0"/>
              <a:t> </a:t>
            </a:r>
            <a:r>
              <a:rPr lang="sk-SK" sz="1400" b="1" dirty="0" err="1"/>
              <a:t>care</a:t>
            </a:r>
            <a:endParaRPr lang="sk-SK" sz="1400" b="1" dirty="0"/>
          </a:p>
          <a:p>
            <a:r>
              <a:rPr lang="sk-SK" sz="1100" dirty="0"/>
              <a:t>1 </a:t>
            </a:r>
            <a:r>
              <a:rPr lang="sk-SK" sz="1400" dirty="0" err="1"/>
              <a:t>The</a:t>
            </a:r>
            <a:r>
              <a:rPr lang="sk-SK" sz="1400" dirty="0"/>
              <a:t> </a:t>
            </a:r>
            <a:r>
              <a:rPr lang="sk-SK" sz="1400" dirty="0" err="1"/>
              <a:t>employer</a:t>
            </a:r>
            <a:r>
              <a:rPr lang="sk-SK" sz="1400" dirty="0"/>
              <a:t> </a:t>
            </a:r>
            <a:r>
              <a:rPr lang="sk-SK" sz="1400" dirty="0" err="1"/>
              <a:t>shall</a:t>
            </a:r>
            <a:r>
              <a:rPr lang="sk-SK" sz="1400" dirty="0"/>
              <a:t> </a:t>
            </a:r>
            <a:r>
              <a:rPr lang="sk-SK" sz="1400" dirty="0" err="1"/>
              <a:t>provide</a:t>
            </a:r>
            <a:r>
              <a:rPr lang="sk-SK" sz="1400" dirty="0"/>
              <a:t> </a:t>
            </a:r>
            <a:r>
              <a:rPr lang="sk-SK" sz="1400" dirty="0" err="1"/>
              <a:t>occupational</a:t>
            </a:r>
            <a:r>
              <a:rPr lang="sk-SK" sz="1400" dirty="0"/>
              <a:t> </a:t>
            </a:r>
            <a:r>
              <a:rPr lang="sk-SK" sz="1400" dirty="0" err="1"/>
              <a:t>health</a:t>
            </a:r>
            <a:r>
              <a:rPr lang="sk-SK" sz="1400" dirty="0"/>
              <a:t> </a:t>
            </a:r>
            <a:r>
              <a:rPr lang="sk-SK" sz="1400" dirty="0" err="1"/>
              <a:t>care</a:t>
            </a:r>
            <a:r>
              <a:rPr lang="sk-SK" sz="1400" dirty="0"/>
              <a:t> </a:t>
            </a:r>
            <a:r>
              <a:rPr lang="sk-SK" sz="1400" dirty="0" err="1"/>
              <a:t>counselling</a:t>
            </a:r>
            <a:r>
              <a:rPr lang="sk-SK" sz="1400" dirty="0"/>
              <a:t> </a:t>
            </a:r>
            <a:r>
              <a:rPr lang="sk-SK" sz="1400" dirty="0" err="1"/>
              <a:t>for</a:t>
            </a:r>
            <a:r>
              <a:rPr lang="sk-SK" sz="1400" dirty="0"/>
              <a:t> </a:t>
            </a:r>
            <a:r>
              <a:rPr lang="sk-SK" sz="1400" dirty="0" err="1"/>
              <a:t>employees</a:t>
            </a:r>
            <a:r>
              <a:rPr lang="sk-SK" sz="1400" dirty="0"/>
              <a:t>.</a:t>
            </a:r>
            <a:br>
              <a:rPr lang="sk-SK" sz="1400" dirty="0"/>
            </a:br>
            <a:r>
              <a:rPr lang="sk-SK" sz="1400" dirty="0"/>
              <a:t/>
            </a:r>
            <a:br>
              <a:rPr lang="sk-SK" sz="1400" dirty="0"/>
            </a:br>
            <a:r>
              <a:rPr lang="sk-SK" sz="1400" dirty="0"/>
              <a:t/>
            </a:r>
            <a:br>
              <a:rPr lang="sk-SK" sz="1400" dirty="0"/>
            </a:br>
            <a:r>
              <a:rPr lang="en-US" sz="1400" b="1" dirty="0"/>
              <a:t>Article 8.3 Reintegration </a:t>
            </a:r>
            <a:endParaRPr lang="sk-SK" sz="1400" dirty="0"/>
          </a:p>
          <a:p>
            <a:r>
              <a:rPr lang="en-US" sz="1100" dirty="0"/>
              <a:t>1</a:t>
            </a:r>
            <a:r>
              <a:rPr lang="en-US" sz="1400" dirty="0"/>
              <a:t> The employer shall develop activities as soon as possible for employees who are prevented from performing their work through incapacity by reason of illness or disability aimed at the reintegration of the employee and culminating in the adoption of a reintegration plan. These activities shall include a review of whether there is a relationship between the incapacity due to illness or disability and the working conditions. </a:t>
            </a:r>
            <a:endParaRPr lang="sk-SK" sz="1400" dirty="0"/>
          </a:p>
          <a:p>
            <a:r>
              <a:rPr lang="en-US" sz="1100" dirty="0"/>
              <a:t>2</a:t>
            </a:r>
            <a:r>
              <a:rPr lang="en-US" sz="1400" dirty="0"/>
              <a:t> The employer may lay down further rules for the application of the first paragraph.</a:t>
            </a:r>
            <a:r>
              <a:rPr lang="sk-SK" sz="1400" dirty="0"/>
              <a:t/>
            </a:r>
            <a:br>
              <a:rPr lang="sk-SK" sz="1400" dirty="0"/>
            </a:br>
            <a:endParaRPr lang="sk-SK" sz="1400" dirty="0"/>
          </a:p>
          <a:p>
            <a:r>
              <a:rPr lang="sk-SK" sz="1400" b="1" dirty="0" err="1"/>
              <a:t>Article</a:t>
            </a:r>
            <a:r>
              <a:rPr lang="sk-SK" sz="1400" b="1" dirty="0"/>
              <a:t> 8.5 </a:t>
            </a:r>
            <a:r>
              <a:rPr lang="sk-SK" sz="1400" b="1" dirty="0" err="1"/>
              <a:t>Continued</a:t>
            </a:r>
            <a:r>
              <a:rPr lang="sk-SK" sz="1400" b="1" dirty="0"/>
              <a:t> </a:t>
            </a:r>
            <a:r>
              <a:rPr lang="sk-SK" sz="1400" b="1" dirty="0" err="1"/>
              <a:t>payment</a:t>
            </a:r>
            <a:r>
              <a:rPr lang="sk-SK" sz="1400" b="1" dirty="0"/>
              <a:t> of </a:t>
            </a:r>
            <a:r>
              <a:rPr lang="sk-SK" sz="1400" b="1" dirty="0" err="1"/>
              <a:t>salary</a:t>
            </a:r>
            <a:endParaRPr lang="sk-SK" sz="1400" dirty="0"/>
          </a:p>
          <a:p>
            <a:r>
              <a:rPr lang="sk-SK" sz="1100" dirty="0"/>
              <a:t>1</a:t>
            </a:r>
            <a:r>
              <a:rPr lang="sk-SK" sz="1400" dirty="0"/>
              <a:t> </a:t>
            </a:r>
            <a:r>
              <a:rPr lang="sk-SK" sz="1400" dirty="0" err="1"/>
              <a:t>Employees</a:t>
            </a:r>
            <a:r>
              <a:rPr lang="sk-SK" sz="1400" dirty="0"/>
              <a:t> </a:t>
            </a:r>
            <a:r>
              <a:rPr lang="sk-SK" sz="1400" dirty="0" err="1"/>
              <a:t>who</a:t>
            </a:r>
            <a:r>
              <a:rPr lang="sk-SK" sz="1400" dirty="0"/>
              <a:t> are </a:t>
            </a:r>
            <a:r>
              <a:rPr lang="sk-SK" sz="1400" dirty="0" err="1"/>
              <a:t>wholly</a:t>
            </a:r>
            <a:r>
              <a:rPr lang="sk-SK" sz="1400" dirty="0"/>
              <a:t> or </a:t>
            </a:r>
            <a:r>
              <a:rPr lang="sk-SK" sz="1400" dirty="0" err="1"/>
              <a:t>partially</a:t>
            </a:r>
            <a:r>
              <a:rPr lang="sk-SK" sz="1400" dirty="0"/>
              <a:t> </a:t>
            </a:r>
            <a:r>
              <a:rPr lang="sk-SK" sz="1400" dirty="0" err="1"/>
              <a:t>prevented</a:t>
            </a:r>
            <a:r>
              <a:rPr lang="sk-SK" sz="1400" dirty="0"/>
              <a:t> </a:t>
            </a:r>
            <a:r>
              <a:rPr lang="sk-SK" sz="1400" dirty="0" err="1"/>
              <a:t>from</a:t>
            </a:r>
            <a:r>
              <a:rPr lang="sk-SK" sz="1400" dirty="0"/>
              <a:t> </a:t>
            </a:r>
            <a:r>
              <a:rPr lang="sk-SK" sz="1400" dirty="0" err="1"/>
              <a:t>performing</a:t>
            </a:r>
            <a:r>
              <a:rPr lang="sk-SK" sz="1400" dirty="0"/>
              <a:t> </a:t>
            </a:r>
            <a:r>
              <a:rPr lang="sk-SK" sz="1400" dirty="0" err="1"/>
              <a:t>their</a:t>
            </a:r>
            <a:r>
              <a:rPr lang="sk-SK" sz="1400" dirty="0"/>
              <a:t> </a:t>
            </a:r>
            <a:r>
              <a:rPr lang="sk-SK" sz="1400" dirty="0" err="1"/>
              <a:t>work</a:t>
            </a:r>
            <a:r>
              <a:rPr lang="sk-SK" sz="1400" dirty="0"/>
              <a:t> </a:t>
            </a:r>
            <a:r>
              <a:rPr lang="sk-SK" sz="1400" dirty="0" err="1"/>
              <a:t>through</a:t>
            </a:r>
            <a:r>
              <a:rPr lang="sk-SK" sz="1400" dirty="0"/>
              <a:t> </a:t>
            </a:r>
            <a:r>
              <a:rPr lang="sk-SK" sz="1400" dirty="0" err="1"/>
              <a:t>incapacity</a:t>
            </a:r>
            <a:endParaRPr lang="sk-SK" sz="1400" dirty="0"/>
          </a:p>
          <a:p>
            <a:r>
              <a:rPr lang="sk-SK" sz="1400" dirty="0" err="1"/>
              <a:t>due</a:t>
            </a:r>
            <a:r>
              <a:rPr lang="sk-SK" sz="1400" dirty="0"/>
              <a:t> to </a:t>
            </a:r>
            <a:r>
              <a:rPr lang="sk-SK" sz="1400" dirty="0" err="1"/>
              <a:t>illness</a:t>
            </a:r>
            <a:r>
              <a:rPr lang="sk-SK" sz="1400" dirty="0"/>
              <a:t> or </a:t>
            </a:r>
            <a:r>
              <a:rPr lang="sk-SK" sz="1400" dirty="0" err="1"/>
              <a:t>disability</a:t>
            </a:r>
            <a:r>
              <a:rPr lang="sk-SK" sz="1400" dirty="0"/>
              <a:t> </a:t>
            </a:r>
            <a:r>
              <a:rPr lang="sk-SK" sz="1400" dirty="0" err="1"/>
              <a:t>shall</a:t>
            </a:r>
            <a:r>
              <a:rPr lang="sk-SK" sz="1400" dirty="0"/>
              <a:t> </a:t>
            </a:r>
            <a:r>
              <a:rPr lang="sk-SK" sz="1400" dirty="0" err="1"/>
              <a:t>continue</a:t>
            </a:r>
            <a:r>
              <a:rPr lang="sk-SK" sz="1400" dirty="0"/>
              <a:t> to </a:t>
            </a:r>
            <a:r>
              <a:rPr lang="sk-SK" sz="1400" dirty="0" err="1"/>
              <a:t>receive</a:t>
            </a:r>
            <a:r>
              <a:rPr lang="sk-SK" sz="1400" dirty="0"/>
              <a:t> </a:t>
            </a:r>
            <a:r>
              <a:rPr lang="sk-SK" sz="1400" dirty="0" err="1"/>
              <a:t>their</a:t>
            </a:r>
            <a:r>
              <a:rPr lang="sk-SK" sz="1400" dirty="0"/>
              <a:t> </a:t>
            </a:r>
            <a:r>
              <a:rPr lang="sk-SK" sz="1400" dirty="0" err="1"/>
              <a:t>salary</a:t>
            </a:r>
            <a:r>
              <a:rPr lang="sk-SK" sz="1400" dirty="0"/>
              <a:t> </a:t>
            </a:r>
            <a:r>
              <a:rPr lang="sk-SK" sz="1400" dirty="0" err="1"/>
              <a:t>for</a:t>
            </a:r>
            <a:r>
              <a:rPr lang="sk-SK" sz="1400" dirty="0"/>
              <a:t> a </a:t>
            </a:r>
            <a:r>
              <a:rPr lang="sk-SK" sz="1400" dirty="0" err="1"/>
              <a:t>period</a:t>
            </a:r>
            <a:r>
              <a:rPr lang="sk-SK" sz="1400" dirty="0"/>
              <a:t> of 52 </a:t>
            </a:r>
            <a:r>
              <a:rPr lang="sk-SK" sz="1400" dirty="0" err="1"/>
              <a:t>weeks</a:t>
            </a:r>
            <a:r>
              <a:rPr lang="sk-SK" sz="1400" dirty="0"/>
              <a:t>. </a:t>
            </a:r>
            <a:r>
              <a:rPr lang="sk-SK" sz="1400" dirty="0" err="1"/>
              <a:t>After</a:t>
            </a:r>
            <a:endParaRPr lang="sk-SK" sz="1400" dirty="0"/>
          </a:p>
          <a:p>
            <a:r>
              <a:rPr lang="sk-SK" sz="1400" dirty="0"/>
              <a:t>52 </a:t>
            </a:r>
            <a:r>
              <a:rPr lang="sk-SK" sz="1400" dirty="0" err="1"/>
              <a:t>weeks</a:t>
            </a:r>
            <a:r>
              <a:rPr lang="sk-SK" sz="1400" dirty="0"/>
              <a:t>, </a:t>
            </a:r>
            <a:r>
              <a:rPr lang="sk-SK" sz="1400" dirty="0" err="1"/>
              <a:t>the</a:t>
            </a:r>
            <a:r>
              <a:rPr lang="sk-SK" sz="1400" dirty="0"/>
              <a:t> </a:t>
            </a:r>
            <a:r>
              <a:rPr lang="sk-SK" sz="1400" dirty="0" err="1"/>
              <a:t>employee</a:t>
            </a:r>
            <a:r>
              <a:rPr lang="sk-SK" sz="1400" dirty="0"/>
              <a:t> </a:t>
            </a:r>
            <a:r>
              <a:rPr lang="sk-SK" sz="1400" dirty="0" err="1"/>
              <a:t>shall</a:t>
            </a:r>
            <a:r>
              <a:rPr lang="sk-SK" sz="1400" dirty="0"/>
              <a:t> </a:t>
            </a:r>
            <a:r>
              <a:rPr lang="sk-SK" sz="1400" dirty="0" err="1"/>
              <a:t>retain</a:t>
            </a:r>
            <a:r>
              <a:rPr lang="sk-SK" sz="1400" dirty="0"/>
              <a:t> 70% of </a:t>
            </a:r>
            <a:r>
              <a:rPr lang="sk-SK" sz="1400" dirty="0" err="1"/>
              <a:t>his</a:t>
            </a:r>
            <a:r>
              <a:rPr lang="sk-SK" sz="1400" dirty="0"/>
              <a:t> </a:t>
            </a:r>
            <a:r>
              <a:rPr lang="sk-SK" sz="1400" dirty="0" err="1"/>
              <a:t>salary</a:t>
            </a:r>
            <a:r>
              <a:rPr lang="sk-SK" sz="1400" dirty="0"/>
              <a:t> over </a:t>
            </a:r>
            <a:r>
              <a:rPr lang="sk-SK" sz="1400" dirty="0" err="1"/>
              <a:t>the</a:t>
            </a:r>
            <a:r>
              <a:rPr lang="sk-SK" sz="1400" dirty="0"/>
              <a:t> </a:t>
            </a:r>
            <a:r>
              <a:rPr lang="sk-SK" sz="1400" dirty="0" err="1"/>
              <a:t>hours</a:t>
            </a:r>
            <a:r>
              <a:rPr lang="sk-SK" sz="1400" dirty="0"/>
              <a:t> of </a:t>
            </a:r>
            <a:r>
              <a:rPr lang="sk-SK" sz="1400" dirty="0" err="1"/>
              <a:t>the</a:t>
            </a:r>
            <a:r>
              <a:rPr lang="sk-SK" sz="1400" dirty="0"/>
              <a:t> </a:t>
            </a:r>
            <a:r>
              <a:rPr lang="sk-SK" sz="1400" dirty="0" err="1"/>
              <a:t>sick</a:t>
            </a:r>
            <a:r>
              <a:rPr lang="sk-SK" sz="1400" dirty="0"/>
              <a:t> </a:t>
            </a:r>
            <a:r>
              <a:rPr lang="sk-SK" sz="1400" dirty="0" err="1"/>
              <a:t>leave</a:t>
            </a:r>
            <a:endParaRPr lang="sk-SK" sz="1400" dirty="0"/>
          </a:p>
          <a:p>
            <a:endParaRPr lang="sk-SK" dirty="0"/>
          </a:p>
        </p:txBody>
      </p:sp>
    </p:spTree>
    <p:extLst>
      <p:ext uri="{BB962C8B-B14F-4D97-AF65-F5344CB8AC3E}">
        <p14:creationId xmlns:p14="http://schemas.microsoft.com/office/powerpoint/2010/main" val="304659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xmlns="" id="{8C5607CE-17C2-49ED-9B09-578549F91ADF}"/>
              </a:ext>
            </a:extLst>
          </p:cNvPr>
          <p:cNvSpPr>
            <a:spLocks noGrp="1"/>
          </p:cNvSpPr>
          <p:nvPr>
            <p:ph idx="1"/>
          </p:nvPr>
        </p:nvSpPr>
        <p:spPr/>
        <p:txBody>
          <a:bodyPr/>
          <a:lstStyle/>
          <a:p>
            <a:r>
              <a:rPr lang="en-US" sz="1600" b="1" dirty="0"/>
              <a:t>Article 8.5.1.  Reassignment due to incapacity to work</a:t>
            </a:r>
            <a:endParaRPr lang="sk-SK" sz="1600" dirty="0"/>
          </a:p>
          <a:p>
            <a:endParaRPr lang="sk-SK" sz="1600" dirty="0" smtClean="0"/>
          </a:p>
          <a:p>
            <a:r>
              <a:rPr lang="sk-SK" sz="1600" dirty="0" err="1" smtClean="0"/>
              <a:t>The</a:t>
            </a:r>
            <a:r>
              <a:rPr lang="sk-SK" sz="1600" dirty="0" smtClean="0"/>
              <a:t> </a:t>
            </a:r>
            <a:r>
              <a:rPr lang="sk-SK" sz="1600" dirty="0" err="1"/>
              <a:t>employer</a:t>
            </a:r>
            <a:r>
              <a:rPr lang="sk-SK" sz="1600" dirty="0"/>
              <a:t> </a:t>
            </a:r>
            <a:r>
              <a:rPr lang="sk-SK" sz="1600" dirty="0" err="1"/>
              <a:t>may</a:t>
            </a:r>
            <a:r>
              <a:rPr lang="sk-SK" sz="1600" dirty="0"/>
              <a:t> </a:t>
            </a:r>
            <a:r>
              <a:rPr lang="sk-SK" sz="1600" dirty="0" err="1"/>
              <a:t>assign</a:t>
            </a:r>
            <a:r>
              <a:rPr lang="sk-SK" sz="1600" dirty="0"/>
              <a:t> </a:t>
            </a:r>
            <a:r>
              <a:rPr lang="sk-SK" sz="1600" dirty="0" err="1"/>
              <a:t>an</a:t>
            </a:r>
            <a:r>
              <a:rPr lang="sk-SK" sz="1600" dirty="0"/>
              <a:t> </a:t>
            </a:r>
            <a:r>
              <a:rPr lang="sk-SK" sz="1600" dirty="0" err="1"/>
              <a:t>employee</a:t>
            </a:r>
            <a:r>
              <a:rPr lang="sk-SK" sz="1600" dirty="0"/>
              <a:t> </a:t>
            </a:r>
            <a:r>
              <a:rPr lang="sk-SK" sz="1600" dirty="0" err="1"/>
              <a:t>who</a:t>
            </a:r>
            <a:r>
              <a:rPr lang="sk-SK" sz="1600" dirty="0"/>
              <a:t> </a:t>
            </a:r>
            <a:r>
              <a:rPr lang="sk-SK" sz="1600" dirty="0" err="1"/>
              <a:t>is</a:t>
            </a:r>
            <a:r>
              <a:rPr lang="sk-SK" sz="1600" dirty="0"/>
              <a:t> </a:t>
            </a:r>
            <a:r>
              <a:rPr lang="sk-SK" sz="1600" dirty="0" err="1"/>
              <a:t>unfit</a:t>
            </a:r>
            <a:r>
              <a:rPr lang="sk-SK" sz="1600" dirty="0"/>
              <a:t> to </a:t>
            </a:r>
            <a:r>
              <a:rPr lang="sk-SK" sz="1600" dirty="0" err="1"/>
              <a:t>perform</a:t>
            </a:r>
            <a:r>
              <a:rPr lang="sk-SK" sz="1600" dirty="0"/>
              <a:t> </a:t>
            </a:r>
            <a:r>
              <a:rPr lang="sk-SK" sz="1600" dirty="0" err="1"/>
              <a:t>his</a:t>
            </a:r>
            <a:r>
              <a:rPr lang="sk-SK" sz="1600" dirty="0"/>
              <a:t> </a:t>
            </a:r>
            <a:r>
              <a:rPr lang="sk-SK" sz="1600" dirty="0" err="1"/>
              <a:t>work</a:t>
            </a:r>
            <a:r>
              <a:rPr lang="sk-SK" sz="1600" dirty="0"/>
              <a:t> </a:t>
            </a:r>
            <a:r>
              <a:rPr lang="sk-SK" sz="1600" dirty="0" err="1"/>
              <a:t>due</a:t>
            </a:r>
            <a:r>
              <a:rPr lang="sk-SK" sz="1600" dirty="0"/>
              <a:t> to </a:t>
            </a:r>
            <a:r>
              <a:rPr lang="sk-SK" sz="1600" dirty="0" err="1"/>
              <a:t>illness</a:t>
            </a:r>
            <a:r>
              <a:rPr lang="sk-SK" sz="1600" dirty="0"/>
              <a:t> </a:t>
            </a:r>
            <a:r>
              <a:rPr lang="sk-SK" sz="1600" dirty="0" smtClean="0"/>
              <a:t>or </a:t>
            </a:r>
            <a:r>
              <a:rPr lang="sk-SK" sz="1600" dirty="0" err="1" smtClean="0"/>
              <a:t>disability</a:t>
            </a:r>
            <a:r>
              <a:rPr lang="sk-SK" sz="1600" dirty="0" smtClean="0"/>
              <a:t> </a:t>
            </a:r>
            <a:r>
              <a:rPr lang="sk-SK" sz="1600" dirty="0"/>
              <a:t>to </a:t>
            </a:r>
            <a:r>
              <a:rPr lang="sk-SK" sz="1600" dirty="0" err="1"/>
              <a:t>another</a:t>
            </a:r>
            <a:r>
              <a:rPr lang="sk-SK" sz="1600" dirty="0"/>
              <a:t> </a:t>
            </a:r>
            <a:r>
              <a:rPr lang="sk-SK" sz="1600" dirty="0" err="1"/>
              <a:t>job</a:t>
            </a:r>
            <a:r>
              <a:rPr lang="sk-SK" sz="1600" dirty="0"/>
              <a:t> or </a:t>
            </a:r>
            <a:r>
              <a:rPr lang="sk-SK" sz="1600" dirty="0" err="1"/>
              <a:t>instruct</a:t>
            </a:r>
            <a:r>
              <a:rPr lang="sk-SK" sz="1600" dirty="0"/>
              <a:t> </a:t>
            </a:r>
            <a:r>
              <a:rPr lang="sk-SK" sz="1600" dirty="0" err="1"/>
              <a:t>him</a:t>
            </a:r>
            <a:r>
              <a:rPr lang="sk-SK" sz="1600" dirty="0"/>
              <a:t> to </a:t>
            </a:r>
            <a:r>
              <a:rPr lang="sk-SK" sz="1600" dirty="0" err="1"/>
              <a:t>carry</a:t>
            </a:r>
            <a:r>
              <a:rPr lang="sk-SK" sz="1600" dirty="0"/>
              <a:t> </a:t>
            </a:r>
            <a:r>
              <a:rPr lang="sk-SK" sz="1600" dirty="0" err="1"/>
              <a:t>out</a:t>
            </a:r>
            <a:r>
              <a:rPr lang="sk-SK" sz="1600" dirty="0"/>
              <a:t> </a:t>
            </a:r>
            <a:r>
              <a:rPr lang="sk-SK" sz="1600" dirty="0" err="1"/>
              <a:t>his</a:t>
            </a:r>
            <a:r>
              <a:rPr lang="sk-SK" sz="1600" dirty="0"/>
              <a:t> </a:t>
            </a:r>
            <a:r>
              <a:rPr lang="sk-SK" sz="1600" dirty="0" err="1"/>
              <a:t>own</a:t>
            </a:r>
            <a:r>
              <a:rPr lang="sk-SK" sz="1600" dirty="0"/>
              <a:t> </a:t>
            </a:r>
            <a:r>
              <a:rPr lang="sk-SK" sz="1600" dirty="0" err="1"/>
              <a:t>job</a:t>
            </a:r>
            <a:r>
              <a:rPr lang="sk-SK" sz="1600" dirty="0"/>
              <a:t> </a:t>
            </a:r>
            <a:r>
              <a:rPr lang="sk-SK" sz="1600" dirty="0" err="1"/>
              <a:t>under</a:t>
            </a:r>
            <a:r>
              <a:rPr lang="sk-SK" sz="1600" dirty="0"/>
              <a:t> </a:t>
            </a:r>
            <a:r>
              <a:rPr lang="sk-SK" sz="1600" dirty="0" err="1"/>
              <a:t>different</a:t>
            </a:r>
            <a:r>
              <a:rPr lang="sk-SK" sz="1600" dirty="0"/>
              <a:t> </a:t>
            </a:r>
            <a:r>
              <a:rPr lang="sk-SK" sz="1600" dirty="0" err="1"/>
              <a:t>conditions</a:t>
            </a:r>
            <a:r>
              <a:rPr lang="sk-SK" sz="1600" dirty="0"/>
              <a:t>.</a:t>
            </a:r>
          </a:p>
          <a:p>
            <a:r>
              <a:rPr lang="sk-SK" sz="1600" dirty="0" err="1" smtClean="0"/>
              <a:t>The</a:t>
            </a:r>
            <a:r>
              <a:rPr lang="sk-SK" sz="1600" dirty="0" smtClean="0"/>
              <a:t> </a:t>
            </a:r>
            <a:r>
              <a:rPr lang="sk-SK" sz="1600" dirty="0" err="1"/>
              <a:t>employee</a:t>
            </a:r>
            <a:r>
              <a:rPr lang="sk-SK" sz="1600" dirty="0"/>
              <a:t> </a:t>
            </a:r>
            <a:r>
              <a:rPr lang="sk-SK" sz="1600" dirty="0" err="1"/>
              <a:t>is</a:t>
            </a:r>
            <a:r>
              <a:rPr lang="sk-SK" sz="1600" dirty="0"/>
              <a:t> </a:t>
            </a:r>
            <a:r>
              <a:rPr lang="sk-SK" sz="1600" dirty="0" err="1"/>
              <a:t>obliged</a:t>
            </a:r>
            <a:r>
              <a:rPr lang="sk-SK" sz="1600" dirty="0"/>
              <a:t> to </a:t>
            </a:r>
            <a:r>
              <a:rPr lang="sk-SK" sz="1600" dirty="0" err="1"/>
              <a:t>accept</a:t>
            </a:r>
            <a:r>
              <a:rPr lang="sk-SK" sz="1600" dirty="0"/>
              <a:t> a </a:t>
            </a:r>
            <a:r>
              <a:rPr lang="sk-SK" sz="1600" dirty="0" err="1"/>
              <a:t>job</a:t>
            </a:r>
            <a:r>
              <a:rPr lang="sk-SK" sz="1600" dirty="0"/>
              <a:t> </a:t>
            </a:r>
            <a:r>
              <a:rPr lang="sk-SK" sz="1600" dirty="0" err="1"/>
              <a:t>offered</a:t>
            </a:r>
            <a:r>
              <a:rPr lang="sk-SK" sz="1600" dirty="0"/>
              <a:t> to </a:t>
            </a:r>
            <a:r>
              <a:rPr lang="sk-SK" sz="1600" dirty="0" err="1"/>
              <a:t>him</a:t>
            </a:r>
            <a:r>
              <a:rPr lang="sk-SK" sz="1600" dirty="0"/>
              <a:t> on </a:t>
            </a:r>
            <a:r>
              <a:rPr lang="sk-SK" sz="1600" dirty="0" err="1"/>
              <a:t>the</a:t>
            </a:r>
            <a:r>
              <a:rPr lang="sk-SK" sz="1600" dirty="0"/>
              <a:t> </a:t>
            </a:r>
            <a:r>
              <a:rPr lang="sk-SK" sz="1600" dirty="0" err="1"/>
              <a:t>basis</a:t>
            </a:r>
            <a:r>
              <a:rPr lang="sk-SK" sz="1600" dirty="0"/>
              <a:t> of </a:t>
            </a:r>
            <a:r>
              <a:rPr lang="sk-SK" sz="1600" dirty="0" err="1"/>
              <a:t>the</a:t>
            </a:r>
            <a:r>
              <a:rPr lang="sk-SK" sz="1600" dirty="0"/>
              <a:t> </a:t>
            </a:r>
            <a:r>
              <a:rPr lang="sk-SK" sz="1600" dirty="0" err="1"/>
              <a:t>first</a:t>
            </a:r>
            <a:r>
              <a:rPr lang="sk-SK" sz="1600" dirty="0"/>
              <a:t> </a:t>
            </a:r>
            <a:r>
              <a:rPr lang="sk-SK" sz="1600" dirty="0" err="1"/>
              <a:t>paragraph</a:t>
            </a:r>
            <a:r>
              <a:rPr lang="sk-SK" sz="1600" dirty="0"/>
              <a:t> </a:t>
            </a:r>
            <a:r>
              <a:rPr lang="sk-SK" sz="1600" dirty="0" err="1"/>
              <a:t>if</a:t>
            </a:r>
            <a:r>
              <a:rPr lang="sk-SK" sz="1600" dirty="0"/>
              <a:t> </a:t>
            </a:r>
            <a:r>
              <a:rPr lang="sk-SK" sz="1600" dirty="0" err="1" smtClean="0"/>
              <a:t>it</a:t>
            </a:r>
            <a:r>
              <a:rPr lang="sk-SK" sz="1600" dirty="0" smtClean="0"/>
              <a:t> </a:t>
            </a:r>
            <a:r>
              <a:rPr lang="sk-SK" sz="1600" dirty="0" err="1" smtClean="0"/>
              <a:t>constitutes</a:t>
            </a:r>
            <a:r>
              <a:rPr lang="sk-SK" sz="1600" dirty="0" smtClean="0"/>
              <a:t> </a:t>
            </a:r>
            <a:r>
              <a:rPr lang="sk-SK" sz="1600" dirty="0" err="1"/>
              <a:t>suitable</a:t>
            </a:r>
            <a:r>
              <a:rPr lang="sk-SK" sz="1600" dirty="0"/>
              <a:t> </a:t>
            </a:r>
            <a:r>
              <a:rPr lang="sk-SK" sz="1600" dirty="0" err="1"/>
              <a:t>work</a:t>
            </a:r>
            <a:r>
              <a:rPr lang="sk-SK" sz="1600" dirty="0"/>
              <a:t>.</a:t>
            </a:r>
          </a:p>
          <a:p>
            <a:endParaRPr lang="sk-SK" sz="1600" dirty="0"/>
          </a:p>
          <a:p>
            <a:r>
              <a:rPr lang="en-US" sz="1600" b="1" dirty="0"/>
              <a:t>Article 8.5.7. Obligations of the employer </a:t>
            </a:r>
            <a:endParaRPr lang="sk-SK" sz="1600" dirty="0"/>
          </a:p>
          <a:p>
            <a:endParaRPr lang="en-US" sz="1200" dirty="0"/>
          </a:p>
          <a:p>
            <a:r>
              <a:rPr lang="en-US" sz="1600" dirty="0" smtClean="0"/>
              <a:t>The </a:t>
            </a:r>
            <a:r>
              <a:rPr lang="en-US" sz="1600" dirty="0"/>
              <a:t>employer is obliged as soon as possible to take such measures and issue such instructions as are reasonably necessary to allow the employee or the former employee who is prevented from performing the agreed work in connection with incapacity due to illness to perform his own work or other suitable work (…)</a:t>
            </a:r>
            <a:endParaRPr lang="sk-SK" sz="1600" dirty="0"/>
          </a:p>
        </p:txBody>
      </p:sp>
    </p:spTree>
    <p:extLst>
      <p:ext uri="{BB962C8B-B14F-4D97-AF65-F5344CB8AC3E}">
        <p14:creationId xmlns:p14="http://schemas.microsoft.com/office/powerpoint/2010/main" val="99800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 y="16349"/>
            <a:ext cx="9148628" cy="6878951"/>
          </a:xfrm>
        </p:spPr>
      </p:pic>
      <p:sp>
        <p:nvSpPr>
          <p:cNvPr id="7" name="Rectangle 6"/>
          <p:cNvSpPr/>
          <p:nvPr/>
        </p:nvSpPr>
        <p:spPr>
          <a:xfrm>
            <a:off x="1403648" y="2644170"/>
            <a:ext cx="6624736" cy="1077218"/>
          </a:xfrm>
          <a:prstGeom prst="rect">
            <a:avLst/>
          </a:prstGeom>
        </p:spPr>
        <p:txBody>
          <a:bodyPr wrap="square">
            <a:spAutoFit/>
          </a:bodyPr>
          <a:lstStyle/>
          <a:p>
            <a:pPr lvl="0" algn="ctr" eaLnBrk="1" hangingPunct="1"/>
            <a:endParaRPr lang="en-US" altLang="sk-SK" sz="3200" b="1" dirty="0">
              <a:solidFill>
                <a:srgbClr val="FFFFFF"/>
              </a:solidFill>
            </a:endParaRPr>
          </a:p>
          <a:p>
            <a:pPr lvl="0" algn="ctr" eaLnBrk="1" hangingPunct="1"/>
            <a:r>
              <a:rPr lang="sk-SK" altLang="sk-SK" sz="3200" b="1" dirty="0">
                <a:solidFill>
                  <a:srgbClr val="FFFFFF"/>
                </a:solidFill>
              </a:rPr>
              <a:t>THANK YOU</a:t>
            </a:r>
            <a:r>
              <a:rPr lang="en-US" altLang="sk-SK" sz="3200" b="1" dirty="0">
                <a:solidFill>
                  <a:srgbClr val="FFFFFF"/>
                </a:solidFill>
              </a:rPr>
              <a:t>!</a:t>
            </a:r>
          </a:p>
        </p:txBody>
      </p:sp>
      <p:sp>
        <p:nvSpPr>
          <p:cNvPr id="8" name="Rectangle 7"/>
          <p:cNvSpPr/>
          <p:nvPr/>
        </p:nvSpPr>
        <p:spPr>
          <a:xfrm>
            <a:off x="457200" y="5624147"/>
            <a:ext cx="4572000" cy="646331"/>
          </a:xfrm>
          <a:prstGeom prst="rect">
            <a:avLst/>
          </a:prstGeom>
        </p:spPr>
        <p:txBody>
          <a:bodyPr>
            <a:spAutoFit/>
          </a:bodyPr>
          <a:lstStyle/>
          <a:p>
            <a:pPr eaLnBrk="1" hangingPunct="1"/>
            <a:r>
              <a:rPr lang="sk-SK" altLang="sk-SK" b="1" dirty="0" err="1">
                <a:solidFill>
                  <a:srgbClr val="D79B93"/>
                </a:solidFill>
              </a:rPr>
              <a:t>adam</a:t>
            </a:r>
            <a:r>
              <a:rPr lang="en-US" altLang="sk-SK" b="1" dirty="0">
                <a:solidFill>
                  <a:srgbClr val="D79B93"/>
                </a:solidFill>
              </a:rPr>
              <a:t>.</a:t>
            </a:r>
            <a:r>
              <a:rPr lang="sk-SK" altLang="sk-SK" b="1" dirty="0" err="1">
                <a:solidFill>
                  <a:srgbClr val="D79B93"/>
                </a:solidFill>
              </a:rPr>
              <a:t>sumichrast</a:t>
            </a:r>
            <a:r>
              <a:rPr lang="en-US" altLang="sk-SK" b="1" dirty="0">
                <a:solidFill>
                  <a:srgbClr val="D79B93"/>
                </a:solidFill>
              </a:rPr>
              <a:t>@celsi.sk</a:t>
            </a:r>
          </a:p>
          <a:p>
            <a:pPr eaLnBrk="1" hangingPunct="1"/>
            <a:endParaRPr lang="en-US" altLang="sk-SK" b="1" dirty="0">
              <a:solidFill>
                <a:srgbClr val="D79B93"/>
              </a:solidFill>
            </a:endParaRPr>
          </a:p>
        </p:txBody>
      </p:sp>
    </p:spTree>
    <p:extLst>
      <p:ext uri="{BB962C8B-B14F-4D97-AF65-F5344CB8AC3E}">
        <p14:creationId xmlns:p14="http://schemas.microsoft.com/office/powerpoint/2010/main" val="807656162"/>
      </p:ext>
    </p:extLst>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9802</TotalTime>
  <Words>254</Words>
  <Application>Microsoft Macintosh PowerPoint</Application>
  <PresentationFormat>On-screen Show (4:3)</PresentationFormat>
  <Paragraphs>34</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ＭＳ Ｐゴシック</vt:lpstr>
      <vt:lpstr>Arial</vt:lpstr>
      <vt:lpstr>Predvolený návrh</vt:lpstr>
      <vt:lpstr>PowerPoint Presentation</vt:lpstr>
      <vt:lpstr> Trade unions in NE</vt:lpstr>
      <vt:lpstr> Example: CA for university medical centres in NL</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prezentácie popis k prezentácii</dc:title>
  <dc:creator>Hela</dc:creator>
  <cp:lastModifiedBy>marta.kahancova@celsi.sk</cp:lastModifiedBy>
  <cp:revision>265</cp:revision>
  <dcterms:created xsi:type="dcterms:W3CDTF">2015-09-09T12:47:17Z</dcterms:created>
  <dcterms:modified xsi:type="dcterms:W3CDTF">2020-11-19T20:42:53Z</dcterms:modified>
</cp:coreProperties>
</file>