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7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2" r:id="rId11"/>
    <p:sldId id="27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62" autoAdjust="0"/>
  </p:normalViewPr>
  <p:slideViewPr>
    <p:cSldViewPr snapToGrid="0" snapToObjects="1">
      <p:cViewPr>
        <p:scale>
          <a:sx n="70" d="100"/>
          <a:sy n="70" d="100"/>
        </p:scale>
        <p:origin x="-1976" y="-2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516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Veronika\Desktop\FINAL_V&#253;skum_Dataset_Personalne%20zmeny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Zhrnutie!$B$2</c:f>
              <c:strCache>
                <c:ptCount val="1"/>
                <c:pt idx="0">
                  <c:v>Personálne zmeny</c:v>
                </c:pt>
              </c:strCache>
            </c:strRef>
          </c:tx>
          <c:spPr>
            <a:ln>
              <a:solidFill>
                <a:schemeClr val="tx1">
                  <a:lumMod val="95000"/>
                  <a:lumOff val="5000"/>
                </a:schemeClr>
              </a:solidFill>
            </a:ln>
          </c:spPr>
          <c:marker>
            <c:symbol val="triangle"/>
            <c:size val="10"/>
            <c:spPr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c:spPr>
          </c:marker>
          <c:dPt>
            <c:idx val="0"/>
            <c:marker>
              <c:spPr>
                <a:solidFill>
                  <a:srgbClr val="FF0000"/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c:spPr>
            </c:marker>
            <c:bubble3D val="0"/>
          </c:dPt>
          <c:dPt>
            <c:idx val="3"/>
            <c:marker>
              <c:spPr>
                <a:solidFill>
                  <a:srgbClr val="FF0000"/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c:spPr>
            </c:marker>
            <c:bubble3D val="0"/>
          </c:dPt>
          <c:dPt>
            <c:idx val="11"/>
            <c:marker>
              <c:spPr>
                <a:solidFill>
                  <a:srgbClr val="FF0000"/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c:spPr>
            </c:marker>
            <c:bubble3D val="0"/>
          </c:dPt>
          <c:dLbls>
            <c:dLbl>
              <c:idx val="0"/>
              <c:layout>
                <c:manualLayout>
                  <c:x val="0.00141271501355653"/>
                  <c:y val="-0.02818783306588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>
                <a:solidFill>
                  <a:srgbClr val="FFC000"/>
                </a:solidFill>
              </c:spPr>
              <c:txPr>
                <a:bodyPr/>
                <a:lstStyle/>
                <a:p>
                  <a:pPr>
                    <a:defRPr sz="1800" b="1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00977554294420042"/>
                  <c:y val="-0.070819156185009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00553750914093356"/>
                  <c:y val="-0.02830457952409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>
                <a:solidFill>
                  <a:srgbClr val="FFC000"/>
                </a:solidFill>
              </c:spPr>
              <c:txPr>
                <a:bodyPr/>
                <a:lstStyle/>
                <a:p>
                  <a:pPr>
                    <a:defRPr sz="1800" b="1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0.0110188592548093"/>
                  <c:y val="-0.033965241344880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0.0336222836104368"/>
                  <c:y val="-0.042398496057032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0.0330565777644278"/>
                  <c:y val="-0.07359135624724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0.0286490340625041"/>
                  <c:y val="-0.056608735574801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0.00338951489591183"/>
                  <c:y val="-0.025602098772830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0.0506868798375755"/>
                  <c:y val="-0.05667862984936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0.00107388588510823"/>
                  <c:y val="0.0027721735038808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0.00740240419623079"/>
                  <c:y val="-0.0690750617579886"/>
                </c:manualLayout>
              </c:layout>
              <c:spPr>
                <a:solidFill>
                  <a:srgbClr val="FFC000"/>
                </a:solidFill>
              </c:spPr>
              <c:txPr>
                <a:bodyPr/>
                <a:lstStyle/>
                <a:p>
                  <a:pPr>
                    <a:defRPr sz="1800" b="1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Zhrnutie!$A$25:$A$37</c:f>
              <c:numCache>
                <c:formatCode>m/d/yyyy</c:formatCode>
                <c:ptCount val="13"/>
                <c:pt idx="0">
                  <c:v>40360.0</c:v>
                </c:pt>
                <c:pt idx="1">
                  <c:v>40544.0</c:v>
                </c:pt>
                <c:pt idx="2">
                  <c:v>40725.0</c:v>
                </c:pt>
                <c:pt idx="3">
                  <c:v>40909.0</c:v>
                </c:pt>
                <c:pt idx="4">
                  <c:v>41091.0</c:v>
                </c:pt>
                <c:pt idx="5">
                  <c:v>41275.0</c:v>
                </c:pt>
                <c:pt idx="6">
                  <c:v>41456.0</c:v>
                </c:pt>
                <c:pt idx="7">
                  <c:v>41640.0</c:v>
                </c:pt>
                <c:pt idx="8">
                  <c:v>41821.0</c:v>
                </c:pt>
                <c:pt idx="9">
                  <c:v>42005.0</c:v>
                </c:pt>
                <c:pt idx="10">
                  <c:v>42186.0</c:v>
                </c:pt>
                <c:pt idx="11">
                  <c:v>42370.0</c:v>
                </c:pt>
                <c:pt idx="12">
                  <c:v>42552.0</c:v>
                </c:pt>
              </c:numCache>
            </c:numRef>
          </c:cat>
          <c:val>
            <c:numRef>
              <c:f>(Zhrnutie!$B$9;Zhrnutie!$D$9;Zhrnutie!$F$9;Zhrnutie!$H$9;Zhrnutie!$J$9;Zhrnutie!$L$9;Zhrnutie!$N$9;Zhrnutie!$P$9;Zhrnutie!$R$9;Zhrnutie!$T$9;Zhrnutie!$V$9;Zhrnutie!$X$9;Zhrnutie!$Z$9)</c:f>
              <c:numCache>
                <c:formatCode>0.00%</c:formatCode>
                <c:ptCount val="13"/>
                <c:pt idx="0">
                  <c:v>0.108695652173913</c:v>
                </c:pt>
                <c:pt idx="1">
                  <c:v>0.68421052631579</c:v>
                </c:pt>
                <c:pt idx="2">
                  <c:v>0.0689655172413793</c:v>
                </c:pt>
                <c:pt idx="3">
                  <c:v>0.0</c:v>
                </c:pt>
                <c:pt idx="4">
                  <c:v>0.3</c:v>
                </c:pt>
                <c:pt idx="5">
                  <c:v>0.1</c:v>
                </c:pt>
                <c:pt idx="6">
                  <c:v>0.0</c:v>
                </c:pt>
                <c:pt idx="7">
                  <c:v>0.0212765957446808</c:v>
                </c:pt>
                <c:pt idx="8">
                  <c:v>0.0178571428571429</c:v>
                </c:pt>
                <c:pt idx="9">
                  <c:v>0.0</c:v>
                </c:pt>
                <c:pt idx="10">
                  <c:v>0.0888888888888889</c:v>
                </c:pt>
                <c:pt idx="11">
                  <c:v>0.0526315789473684</c:v>
                </c:pt>
                <c:pt idx="12">
                  <c:v>0.411764705882353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/>
        <c:marker val="1"/>
        <c:smooth val="0"/>
        <c:axId val="2078582392"/>
        <c:axId val="2078591000"/>
      </c:lineChart>
      <c:dateAx>
        <c:axId val="2078582392"/>
        <c:scaling>
          <c:orientation val="minMax"/>
        </c:scaling>
        <c:delete val="0"/>
        <c:axPos val="b"/>
        <c:numFmt formatCode="m/d/yyyy" sourceLinked="1"/>
        <c:majorTickMark val="none"/>
        <c:minorTickMark val="none"/>
        <c:tickLblPos val="nextTo"/>
        <c:txPr>
          <a:bodyPr/>
          <a:lstStyle/>
          <a:p>
            <a:pPr>
              <a:defRPr sz="1500"/>
            </a:pPr>
            <a:endParaRPr lang="en-US"/>
          </a:p>
        </c:txPr>
        <c:crossAx val="2078591000"/>
        <c:crosses val="autoZero"/>
        <c:auto val="1"/>
        <c:lblOffset val="100"/>
        <c:baseTimeUnit val="months"/>
        <c:majorUnit val="6.0"/>
        <c:majorTimeUnit val="months"/>
      </c:dateAx>
      <c:valAx>
        <c:axId val="207859100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 algn="ctr" rtl="0">
                  <a:defRPr/>
                </a:pPr>
                <a:r>
                  <a:rPr lang="sk-SK"/>
                  <a:t>Podiel personálnych zmien na všetkých vedúcich pozíciách</a:t>
                </a:r>
                <a:endParaRPr lang="en-AU"/>
              </a:p>
            </c:rich>
          </c:tx>
          <c:layout>
            <c:manualLayout>
              <c:xMode val="edge"/>
              <c:yMode val="edge"/>
              <c:x val="0.0014127150135565"/>
              <c:y val="0.0675697870819822"/>
            </c:manualLayout>
          </c:layout>
          <c:overlay val="0"/>
        </c:title>
        <c:numFmt formatCode="0.00%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500"/>
            </a:pPr>
            <a:endParaRPr lang="en-US"/>
          </a:p>
        </c:txPr>
        <c:crossAx val="20785823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72542-453B-4844-8A10-8865E2E35D40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9F6EFF-0559-904C-B8BF-9EB29A8FF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84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F4004-E843-412D-90F0-06A67771B91B}" type="slidenum">
              <a:rPr lang="en-AU" smtClean="0"/>
              <a:pPr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6552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327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041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16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635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63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162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099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729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766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513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298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27588-0C38-5749-A850-15DB86CBC2A8}" type="datetimeFigureOut">
              <a:rPr lang="en-US" smtClean="0"/>
              <a:t>17/10/16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54CA5-67B3-8044-B186-B69048985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842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chart" Target="../charts/chart1.xml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61915" y="5410934"/>
            <a:ext cx="3860077" cy="538346"/>
          </a:xfrm>
        </p:spPr>
        <p:txBody>
          <a:bodyPr>
            <a:normAutofit/>
          </a:bodyPr>
          <a:lstStyle/>
          <a:p>
            <a:r>
              <a:rPr lang="en-AU" sz="2800" b="1" dirty="0" smtClean="0">
                <a:solidFill>
                  <a:srgbClr val="CCCC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www.governance.sk</a:t>
            </a:r>
            <a:endParaRPr lang="en-AU" sz="2800" b="1" dirty="0">
              <a:solidFill>
                <a:srgbClr val="CCCC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76" b="22271"/>
          <a:stretch/>
        </p:blipFill>
        <p:spPr>
          <a:xfrm>
            <a:off x="-31068" y="3212976"/>
            <a:ext cx="4580746" cy="364502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415" y="4149080"/>
            <a:ext cx="3541476" cy="99439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95536" y="1052736"/>
            <a:ext cx="757392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3400" b="1" dirty="0" smtClean="0">
                <a:solidFill>
                  <a:srgbClr val="CCCC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Nedostatky slovenskej</a:t>
            </a:r>
            <a:r>
              <a:rPr lang="en-AU" sz="3400" b="1" dirty="0" smtClean="0">
                <a:solidFill>
                  <a:srgbClr val="CCCC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sk-SK" sz="3400" b="1" dirty="0" smtClean="0">
                <a:solidFill>
                  <a:srgbClr val="CCCC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praxe</a:t>
            </a:r>
            <a:endParaRPr lang="en-AU" sz="3400" b="1" dirty="0">
              <a:solidFill>
                <a:srgbClr val="CCCC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60395" y="2368624"/>
            <a:ext cx="29784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sk-SK" sz="1400" b="1" dirty="0" smtClean="0">
                <a:solidFill>
                  <a:srgbClr val="B2B2B2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Veronika Prachárová</a:t>
            </a:r>
            <a:r>
              <a:rPr lang="en-AU" sz="1400" b="1" dirty="0" smtClean="0">
                <a:solidFill>
                  <a:srgbClr val="B2B2B2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endParaRPr lang="en-AU" sz="1400" b="1" dirty="0">
              <a:solidFill>
                <a:srgbClr val="B2B2B2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16898" y="1660738"/>
            <a:ext cx="58525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2000" b="1" dirty="0" smtClean="0">
                <a:solidFill>
                  <a:srgbClr val="CCCC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Fluktuácia, politizácia, nemotivačné odmeňovanie a hodnotenie   </a:t>
            </a:r>
            <a:endParaRPr lang="en-AU" sz="2000" b="1" dirty="0">
              <a:solidFill>
                <a:srgbClr val="CCCC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3488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589361"/>
              </p:ext>
            </p:extLst>
          </p:nvPr>
        </p:nvGraphicFramePr>
        <p:xfrm>
          <a:off x="-17741" y="0"/>
          <a:ext cx="9144001" cy="33832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1"/>
              </a:tblGrid>
              <a:tr h="3152634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2200" b="1" u="sng" dirty="0" smtClean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2200" b="1" u="sng" dirty="0" smtClean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2200" b="1" u="sng" dirty="0" smtClean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2200" b="1" u="sng" dirty="0" smtClean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2200" b="1" u="sng" dirty="0" smtClean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2200" b="1" u="sng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</a:rPr>
                        <a:t>Vysoká fluktuácia</a:t>
                      </a:r>
                      <a:r>
                        <a:rPr lang="sk-SK" sz="2200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</a:rPr>
                        <a:t> vedúcich pracovníkov + </a:t>
                      </a:r>
                      <a:r>
                        <a:rPr lang="sk-SK" sz="2200" b="1" u="sng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</a:rPr>
                        <a:t>nefunkčné</a:t>
                      </a:r>
                      <a:r>
                        <a:rPr lang="sk-SK" sz="2200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</a:rPr>
                        <a:t> kontrolné mechanizmy + </a:t>
                      </a:r>
                      <a:r>
                        <a:rPr lang="sk-SK" sz="2200" b="1" u="sng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</a:rPr>
                        <a:t>neexistencia</a:t>
                      </a:r>
                      <a:r>
                        <a:rPr lang="sk-SK" sz="2200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</a:rPr>
                        <a:t> motivačného ohodnotenia pri kvalitne odvedenej práci 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2200" b="1" dirty="0" smtClean="0">
                          <a:solidFill>
                            <a:srgbClr val="FF0000"/>
                          </a:solidFill>
                        </a:rPr>
                        <a:t>→ nízka efektivita, nestabilita a neschopnosť prilákať vysokokvalifikovaných odborníkov</a:t>
                      </a:r>
                    </a:p>
                    <a:p>
                      <a:pPr algn="just"/>
                      <a:endParaRPr lang="en-AU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3275856" y="836712"/>
            <a:ext cx="3860077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AU" sz="1400" b="1" dirty="0">
              <a:solidFill>
                <a:srgbClr val="B2B2B2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93" b="12287"/>
          <a:stretch/>
        </p:blipFill>
        <p:spPr>
          <a:xfrm rot="10800000">
            <a:off x="7204410" y="0"/>
            <a:ext cx="1921850" cy="19168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647" y="6034230"/>
            <a:ext cx="2160240" cy="60656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00204"/>
            <a:ext cx="8229600" cy="1143000"/>
          </a:xfrm>
        </p:spPr>
        <p:txBody>
          <a:bodyPr/>
          <a:lstStyle/>
          <a:p>
            <a:pPr algn="l"/>
            <a:r>
              <a:rPr lang="sk-SK" dirty="0" smtClean="0">
                <a:solidFill>
                  <a:schemeClr val="bg1"/>
                </a:solidFill>
              </a:rPr>
              <a:t>Záver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18365" y="1600199"/>
            <a:ext cx="8925636" cy="5040594"/>
          </a:xfrm>
        </p:spPr>
        <p:txBody>
          <a:bodyPr>
            <a:normAutofit/>
          </a:bodyPr>
          <a:lstStyle/>
          <a:p>
            <a:endParaRPr lang="sk-SK" sz="2400" dirty="0" smtClean="0"/>
          </a:p>
          <a:p>
            <a:endParaRPr lang="sk-SK" sz="2400" dirty="0"/>
          </a:p>
          <a:p>
            <a:endParaRPr lang="sk-SK" sz="2400" dirty="0" smtClean="0"/>
          </a:p>
          <a:p>
            <a:pPr marL="0" indent="0">
              <a:buNone/>
            </a:pPr>
            <a:endParaRPr lang="sk-SK" sz="2400" dirty="0" smtClean="0"/>
          </a:p>
          <a:p>
            <a:r>
              <a:rPr lang="sk-SK" sz="2400" u="sng" dirty="0" smtClean="0"/>
              <a:t>Odporúčania</a:t>
            </a:r>
            <a:r>
              <a:rPr lang="sk-SK" sz="2400" dirty="0" smtClean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sk-SK" sz="2400" dirty="0" smtClean="0"/>
              <a:t>odpolitizovanie </a:t>
            </a:r>
            <a:r>
              <a:rPr lang="sk-SK" sz="2400" dirty="0"/>
              <a:t>pozície generálneho tajomníka služobného úradu, </a:t>
            </a:r>
          </a:p>
          <a:p>
            <a:pPr marL="457200" indent="-457200">
              <a:buFont typeface="+mj-lt"/>
              <a:buAutoNum type="arabicPeriod"/>
            </a:pPr>
            <a:r>
              <a:rPr lang="sk-SK" sz="2400" dirty="0" smtClean="0"/>
              <a:t>oddelenie </a:t>
            </a:r>
            <a:r>
              <a:rPr lang="sk-SK" sz="2400" dirty="0"/>
              <a:t>disciplinárneho konania od služobných </a:t>
            </a:r>
            <a:r>
              <a:rPr lang="sk-SK" sz="2400" dirty="0" smtClean="0"/>
              <a:t>úradov,</a:t>
            </a:r>
          </a:p>
          <a:p>
            <a:pPr marL="457200" indent="-457200">
              <a:buFont typeface="+mj-lt"/>
              <a:buAutoNum type="arabicPeriod"/>
            </a:pPr>
            <a:r>
              <a:rPr lang="sk-SK" sz="2400" dirty="0" smtClean="0"/>
              <a:t>reformovanie </a:t>
            </a:r>
            <a:r>
              <a:rPr lang="sk-SK" sz="2400" dirty="0"/>
              <a:t>spôsobu odmeňovania </a:t>
            </a:r>
            <a:r>
              <a:rPr lang="sk-SK" sz="2400" dirty="0" smtClean="0"/>
              <a:t>zamestnancov,</a:t>
            </a:r>
          </a:p>
          <a:p>
            <a:pPr marL="457200" indent="-457200">
              <a:buFont typeface="+mj-lt"/>
              <a:buAutoNum type="arabicPeriod"/>
            </a:pPr>
            <a:r>
              <a:rPr lang="sk-SK" sz="2400" dirty="0" smtClean="0"/>
              <a:t>zavedenie </a:t>
            </a:r>
            <a:r>
              <a:rPr lang="sk-SK" sz="2400" dirty="0"/>
              <a:t>princípu „vyšší príjem, väčšia zodpovednosť</a:t>
            </a:r>
            <a:r>
              <a:rPr lang="sk-SK" sz="2400" dirty="0" smtClean="0"/>
              <a:t>“</a:t>
            </a:r>
          </a:p>
          <a:p>
            <a:pPr marL="457200" indent="-457200">
              <a:buFont typeface="+mj-lt"/>
              <a:buAutoNum type="arabicPeriod"/>
            </a:pPr>
            <a:r>
              <a:rPr lang="sk-SK" sz="2400" dirty="0"/>
              <a:t>z</a:t>
            </a:r>
            <a:r>
              <a:rPr lang="sk-SK" sz="2400" dirty="0" smtClean="0"/>
              <a:t>avedenie služobného hodnotenia</a:t>
            </a:r>
            <a:endParaRPr lang="en-AU" sz="2400" dirty="0"/>
          </a:p>
          <a:p>
            <a:endParaRPr lang="en-AU" dirty="0"/>
          </a:p>
          <a:p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val="22638589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275856" y="836712"/>
            <a:ext cx="3860077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AU" sz="1400" b="1" dirty="0">
              <a:solidFill>
                <a:srgbClr val="B2B2B2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93" b="12287"/>
          <a:stretch/>
        </p:blipFill>
        <p:spPr>
          <a:xfrm rot="10800000">
            <a:off x="7204410" y="0"/>
            <a:ext cx="1921850" cy="19168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647" y="6034230"/>
            <a:ext cx="2160240" cy="606563"/>
          </a:xfrm>
          <a:prstGeom prst="rect">
            <a:avLst/>
          </a:prstGeom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76945" y="2635701"/>
            <a:ext cx="8229600" cy="1143000"/>
          </a:xfrm>
        </p:spPr>
        <p:txBody>
          <a:bodyPr/>
          <a:lstStyle/>
          <a:p>
            <a:r>
              <a:rPr lang="sk-SK" dirty="0" smtClean="0"/>
              <a:t>Ďakujem za pozornosť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13493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275856" y="836712"/>
            <a:ext cx="3860077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AU" sz="1400" b="1" dirty="0">
              <a:solidFill>
                <a:srgbClr val="B2B2B2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93" b="12287"/>
          <a:stretch/>
        </p:blipFill>
        <p:spPr>
          <a:xfrm rot="10800000">
            <a:off x="7204410" y="0"/>
            <a:ext cx="1921850" cy="19168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647" y="6034230"/>
            <a:ext cx="2160240" cy="60656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k-SK" sz="4000" dirty="0" smtClean="0"/>
              <a:t>Kde začať?</a:t>
            </a:r>
            <a:endParaRPr lang="en-AU" sz="40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/>
              <a:t>zákon č. 400/2009 Z. z. o štátnej službe </a:t>
            </a:r>
            <a:r>
              <a:rPr lang="sk-SK" dirty="0" smtClean="0"/>
              <a:t>– 21 noviel</a:t>
            </a:r>
          </a:p>
          <a:p>
            <a:r>
              <a:rPr lang="sk-SK" dirty="0"/>
              <a:t>n</a:t>
            </a:r>
            <a:r>
              <a:rPr lang="sk-SK" dirty="0" smtClean="0"/>
              <a:t>eexistuje jeden </a:t>
            </a:r>
            <a:r>
              <a:rPr lang="sk-SK" dirty="0"/>
              <a:t>jasný a </a:t>
            </a:r>
            <a:r>
              <a:rPr lang="sk-SK" dirty="0" smtClean="0"/>
              <a:t>všade aplikovateľný postup </a:t>
            </a:r>
          </a:p>
          <a:p>
            <a:pPr lvl="1"/>
            <a:r>
              <a:rPr lang="sk-SK" dirty="0" smtClean="0"/>
              <a:t>rôznorodé zákony, zvyky, administratívna kultúra</a:t>
            </a:r>
          </a:p>
          <a:p>
            <a:pPr marL="457200" lvl="1" indent="0">
              <a:buNone/>
            </a:pPr>
            <a:endParaRPr lang="sk-SK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k-SK" b="1" dirty="0"/>
              <a:t>definovať aktuálny stav, želaný cieľ a súbor </a:t>
            </a:r>
            <a:r>
              <a:rPr lang="sk-SK" b="1" dirty="0" smtClean="0"/>
              <a:t>mechanizmov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b="1" dirty="0" smtClean="0"/>
              <a:t>1) politizácia </a:t>
            </a:r>
            <a:r>
              <a:rPr lang="sk-SK" b="1" dirty="0"/>
              <a:t>štátnej </a:t>
            </a:r>
            <a:r>
              <a:rPr lang="sk-SK" b="1" dirty="0" smtClean="0"/>
              <a:t>služby </a:t>
            </a:r>
            <a:r>
              <a:rPr lang="sk-SK" b="1" dirty="0"/>
              <a:t>a </a:t>
            </a:r>
            <a:r>
              <a:rPr lang="sk-SK" b="1" dirty="0" smtClean="0"/>
              <a:t>2) nemotivačné hodnotenie a odmeňovanie</a:t>
            </a:r>
            <a:r>
              <a:rPr lang="sk-SK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90626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275856" y="836712"/>
            <a:ext cx="3860077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AU" sz="1400" b="1" dirty="0">
              <a:solidFill>
                <a:srgbClr val="B2B2B2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93" b="12287"/>
          <a:stretch/>
        </p:blipFill>
        <p:spPr>
          <a:xfrm rot="10800000">
            <a:off x="7204410" y="0"/>
            <a:ext cx="1921850" cy="19168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647" y="6034230"/>
            <a:ext cx="2160240" cy="60656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AU" sz="4000" dirty="0" smtClean="0"/>
              <a:t>(De)</a:t>
            </a:r>
            <a:r>
              <a:rPr lang="en-AU" sz="4000" dirty="0" err="1" smtClean="0"/>
              <a:t>politizácia</a:t>
            </a:r>
            <a:r>
              <a:rPr lang="en-AU" sz="4000" dirty="0" smtClean="0"/>
              <a:t> </a:t>
            </a:r>
            <a:r>
              <a:rPr lang="en-AU" sz="4000" dirty="0" err="1"/>
              <a:t>štátnej</a:t>
            </a:r>
            <a:r>
              <a:rPr lang="en-AU" sz="4000" dirty="0"/>
              <a:t> </a:t>
            </a:r>
            <a:r>
              <a:rPr lang="en-AU" sz="4000" dirty="0" err="1"/>
              <a:t>služby</a:t>
            </a:r>
            <a:endParaRPr lang="en-AU" sz="40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059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sk-SK" i="1" dirty="0" smtClean="0"/>
              <a:t>„prítomnosť </a:t>
            </a:r>
            <a:r>
              <a:rPr lang="sk-SK" i="1" dirty="0"/>
              <a:t>politického vplyvu pri vymenovaní vedúcich zamestnancov štátnej </a:t>
            </a:r>
            <a:r>
              <a:rPr lang="sk-SK" i="1" dirty="0" smtClean="0"/>
              <a:t>správy“ (</a:t>
            </a:r>
            <a:r>
              <a:rPr lang="sk-SK" i="1" dirty="0" err="1" smtClean="0"/>
              <a:t>Page</a:t>
            </a:r>
            <a:r>
              <a:rPr lang="sk-SK" i="1" dirty="0" smtClean="0"/>
              <a:t> </a:t>
            </a:r>
            <a:r>
              <a:rPr lang="sk-SK" i="1" dirty="0" err="1" smtClean="0"/>
              <a:t>et</a:t>
            </a:r>
            <a:r>
              <a:rPr lang="sk-SK" i="1" dirty="0" smtClean="0"/>
              <a:t> al.)</a:t>
            </a:r>
          </a:p>
          <a:p>
            <a:pPr marL="0" indent="0" algn="ctr">
              <a:buNone/>
            </a:pPr>
            <a:endParaRPr lang="sk-SK" sz="1400" i="1" dirty="0" smtClean="0"/>
          </a:p>
          <a:p>
            <a:r>
              <a:rPr lang="sk-SK" dirty="0" smtClean="0"/>
              <a:t>vysoká miera politizácie po zmene režimu</a:t>
            </a:r>
          </a:p>
          <a:p>
            <a:r>
              <a:rPr lang="sk-SK" dirty="0"/>
              <a:t>v porovnaní </a:t>
            </a:r>
            <a:r>
              <a:rPr lang="sk-SK" dirty="0" smtClean="0"/>
              <a:t>s CZ, SI, LV, EE, LT </a:t>
            </a:r>
            <a:r>
              <a:rPr lang="sk-SK" dirty="0"/>
              <a:t>a </a:t>
            </a:r>
            <a:r>
              <a:rPr lang="sk-SK" dirty="0" smtClean="0"/>
              <a:t>HU stále zaostávame</a:t>
            </a:r>
          </a:p>
          <a:p>
            <a:r>
              <a:rPr lang="sk-SK" dirty="0"/>
              <a:t>jeden z kľúčových problémov </a:t>
            </a:r>
            <a:r>
              <a:rPr lang="sk-SK" dirty="0" smtClean="0"/>
              <a:t>podľa OECD</a:t>
            </a:r>
            <a:r>
              <a:rPr lang="sk-SK" dirty="0"/>
              <a:t>, </a:t>
            </a:r>
            <a:r>
              <a:rPr lang="sk-SK" dirty="0" smtClean="0"/>
              <a:t>EK, </a:t>
            </a:r>
            <a:r>
              <a:rPr lang="sk-SK" dirty="0" err="1" smtClean="0"/>
              <a:t>NGOs</a:t>
            </a:r>
            <a:r>
              <a:rPr lang="sk-SK" dirty="0" smtClean="0"/>
              <a:t> a akademikov</a:t>
            </a:r>
          </a:p>
          <a:p>
            <a:endParaRPr lang="sk-SK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k-SK" b="1" dirty="0"/>
              <a:t>s</a:t>
            </a:r>
            <a:r>
              <a:rPr lang="sk-SK" b="1" dirty="0" smtClean="0"/>
              <a:t>účasná p</a:t>
            </a:r>
            <a:r>
              <a:rPr lang="en-AU" b="1" dirty="0" err="1" smtClean="0"/>
              <a:t>rávn</a:t>
            </a:r>
            <a:r>
              <a:rPr lang="sk-SK" b="1" dirty="0" smtClean="0"/>
              <a:t>a</a:t>
            </a:r>
            <a:r>
              <a:rPr lang="en-AU" b="1" dirty="0" smtClean="0"/>
              <a:t> </a:t>
            </a:r>
            <a:r>
              <a:rPr lang="en-AU" b="1" dirty="0" err="1" smtClean="0"/>
              <a:t>úprav</a:t>
            </a:r>
            <a:r>
              <a:rPr lang="sk-SK" b="1" dirty="0" smtClean="0"/>
              <a:t>a</a:t>
            </a:r>
            <a:r>
              <a:rPr lang="en-AU" b="1" dirty="0" smtClean="0"/>
              <a:t> </a:t>
            </a:r>
            <a:r>
              <a:rPr lang="en-AU" b="1" dirty="0" err="1" smtClean="0"/>
              <a:t>umožňuje</a:t>
            </a:r>
            <a:r>
              <a:rPr lang="en-AU" b="1" dirty="0" smtClean="0"/>
              <a:t> </a:t>
            </a:r>
            <a:r>
              <a:rPr lang="en-AU" b="1" dirty="0" err="1"/>
              <a:t>stranícky</a:t>
            </a:r>
            <a:r>
              <a:rPr lang="en-AU" b="1" dirty="0"/>
              <a:t> </a:t>
            </a:r>
            <a:r>
              <a:rPr lang="en-AU" b="1" dirty="0" err="1"/>
              <a:t>vplyv</a:t>
            </a:r>
            <a:r>
              <a:rPr lang="en-AU" b="1" dirty="0"/>
              <a:t> </a:t>
            </a:r>
            <a:r>
              <a:rPr lang="en-AU" b="1" dirty="0" err="1"/>
              <a:t>na</a:t>
            </a:r>
            <a:r>
              <a:rPr lang="en-AU" b="1" dirty="0"/>
              <a:t> </a:t>
            </a:r>
            <a:r>
              <a:rPr lang="en-AU" b="1" dirty="0" err="1"/>
              <a:t>všetky</a:t>
            </a:r>
            <a:r>
              <a:rPr lang="en-AU" b="1" dirty="0"/>
              <a:t> </a:t>
            </a:r>
            <a:r>
              <a:rPr lang="en-AU" b="1" dirty="0" err="1"/>
              <a:t>úrovne</a:t>
            </a:r>
            <a:r>
              <a:rPr lang="en-AU" b="1" dirty="0"/>
              <a:t> </a:t>
            </a:r>
            <a:r>
              <a:rPr lang="en-AU" b="1" dirty="0" err="1"/>
              <a:t>štátnej</a:t>
            </a:r>
            <a:r>
              <a:rPr lang="en-AU" b="1" dirty="0"/>
              <a:t> </a:t>
            </a:r>
            <a:r>
              <a:rPr lang="en-AU" b="1" dirty="0" err="1"/>
              <a:t>správy</a:t>
            </a:r>
            <a:r>
              <a:rPr lang="en-AU" b="1" dirty="0"/>
              <a:t> </a:t>
            </a:r>
            <a:r>
              <a:rPr lang="en-AU" b="1" dirty="0" smtClean="0"/>
              <a:t>a </a:t>
            </a:r>
            <a:r>
              <a:rPr lang="en-AU" b="1" dirty="0" err="1"/>
              <a:t>vysokú</a:t>
            </a:r>
            <a:r>
              <a:rPr lang="en-AU" b="1" dirty="0"/>
              <a:t> </a:t>
            </a:r>
            <a:r>
              <a:rPr lang="en-AU" b="1" dirty="0" err="1"/>
              <a:t>fluktuáciu</a:t>
            </a:r>
            <a:r>
              <a:rPr lang="en-AU" b="1" dirty="0"/>
              <a:t> </a:t>
            </a:r>
            <a:r>
              <a:rPr lang="en-AU" b="1" dirty="0" err="1" smtClean="0"/>
              <a:t>personálu</a:t>
            </a:r>
            <a:endParaRPr lang="en-AU" b="1" dirty="0"/>
          </a:p>
          <a:p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val="3983017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275856" y="836712"/>
            <a:ext cx="3860077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AU" sz="1400" b="1" dirty="0">
              <a:solidFill>
                <a:srgbClr val="B2B2B2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93" b="12287"/>
          <a:stretch/>
        </p:blipFill>
        <p:spPr>
          <a:xfrm rot="10800000">
            <a:off x="7204410" y="0"/>
            <a:ext cx="1921850" cy="19168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647" y="6034230"/>
            <a:ext cx="2160240" cy="606563"/>
          </a:xfrm>
          <a:prstGeom prst="rect">
            <a:avLst/>
          </a:prstGeom>
        </p:spPr>
      </p:pic>
      <p:graphicFrame>
        <p:nvGraphicFramePr>
          <p:cNvPr id="4" name="Zástupný symbol obsah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6585401"/>
              </p:ext>
            </p:extLst>
          </p:nvPr>
        </p:nvGraphicFramePr>
        <p:xfrm>
          <a:off x="-2" y="13648"/>
          <a:ext cx="9144002" cy="68443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06286"/>
                <a:gridCol w="1306286"/>
                <a:gridCol w="1306286"/>
                <a:gridCol w="1306286"/>
                <a:gridCol w="1306286"/>
                <a:gridCol w="1306286"/>
                <a:gridCol w="1306286"/>
              </a:tblGrid>
              <a:tr h="22147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500" dirty="0">
                          <a:effectLst/>
                        </a:rPr>
                        <a:t> </a:t>
                      </a:r>
                      <a:endParaRPr lang="en-A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500" dirty="0">
                          <a:effectLst/>
                        </a:rPr>
                        <a:t>Stav pred výmenou vlády (vláda </a:t>
                      </a:r>
                      <a:r>
                        <a:rPr lang="sk-SK" sz="1500" dirty="0" err="1">
                          <a:effectLst/>
                        </a:rPr>
                        <a:t>Roberta</a:t>
                      </a:r>
                      <a:r>
                        <a:rPr lang="sk-SK" sz="1500" dirty="0">
                          <a:effectLst/>
                        </a:rPr>
                        <a:t> Fica) - 1.7.2010</a:t>
                      </a:r>
                      <a:endParaRPr lang="en-A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500" dirty="0">
                          <a:effectLst/>
                        </a:rPr>
                        <a:t>Stav po nástupe - Vláda SR od 09. 07. 2010 do 03. 04. 2012 (Iveta Radičová)</a:t>
                      </a:r>
                      <a:endParaRPr lang="en-A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500" dirty="0">
                          <a:effectLst/>
                        </a:rPr>
                        <a:t>Stav pred výmenou vlády - 1.1.2012</a:t>
                      </a:r>
                      <a:endParaRPr lang="en-A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500" dirty="0">
                          <a:effectLst/>
                        </a:rPr>
                        <a:t>Stav po nástupe - Vláda SR od 04. 04. 2012 do 23. 03. 2016 (</a:t>
                      </a:r>
                      <a:r>
                        <a:rPr lang="sk-SK" sz="1500" dirty="0" err="1">
                          <a:effectLst/>
                        </a:rPr>
                        <a:t>Robert</a:t>
                      </a:r>
                      <a:r>
                        <a:rPr lang="sk-SK" sz="1500" dirty="0">
                          <a:effectLst/>
                        </a:rPr>
                        <a:t> Fico)</a:t>
                      </a:r>
                      <a:endParaRPr lang="en-A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500" dirty="0">
                          <a:effectLst/>
                        </a:rPr>
                        <a:t>Stav pred výmenou vlády - 1.1.2016</a:t>
                      </a:r>
                      <a:endParaRPr lang="en-A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500" dirty="0">
                          <a:effectLst/>
                        </a:rPr>
                        <a:t>Stav po nástupe - Vláda SR od 24. 03. 2016 (</a:t>
                      </a:r>
                      <a:r>
                        <a:rPr lang="sk-SK" sz="1500" dirty="0" err="1">
                          <a:effectLst/>
                        </a:rPr>
                        <a:t>Robert</a:t>
                      </a:r>
                      <a:r>
                        <a:rPr lang="sk-SK" sz="1500" dirty="0">
                          <a:effectLst/>
                        </a:rPr>
                        <a:t> Fico)</a:t>
                      </a:r>
                      <a:endParaRPr lang="en-A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00B050"/>
                    </a:solidFill>
                  </a:tcPr>
                </a:tc>
              </a:tr>
              <a:tr h="6692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500" dirty="0">
                          <a:effectLst/>
                        </a:rPr>
                        <a:t>Ministerstvo dopravy</a:t>
                      </a:r>
                      <a:endParaRPr lang="en-A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 smtClean="0">
                          <a:effectLst/>
                        </a:rPr>
                        <a:t>20,00</a:t>
                      </a:r>
                      <a:r>
                        <a:rPr lang="sk-SK" sz="1800" dirty="0">
                          <a:effectLst/>
                        </a:rPr>
                        <a:t>%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29,69%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6,45%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17,78%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2,68%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17,65%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92D050"/>
                    </a:solidFill>
                  </a:tcPr>
                </a:tc>
              </a:tr>
              <a:tr h="6692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500" dirty="0">
                          <a:effectLst/>
                        </a:rPr>
                        <a:t>Ministerstvo kultúry</a:t>
                      </a:r>
                      <a:endParaRPr lang="en-A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11,76</a:t>
                      </a:r>
                      <a:r>
                        <a:rPr lang="en-A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64,00</a:t>
                      </a:r>
                      <a:r>
                        <a:rPr lang="en-A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  <a:endParaRPr lang="en-A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6,45%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58,62%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12,90</a:t>
                      </a:r>
                      <a:r>
                        <a:rPr lang="en-A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  <a:endParaRPr lang="en-A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k-SK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A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8,82</a:t>
                      </a:r>
                      <a:r>
                        <a:rPr lang="en-A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</a:tr>
              <a:tr h="9384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500" dirty="0">
                          <a:effectLst/>
                        </a:rPr>
                        <a:t>Ministerstvo spravodlivosti</a:t>
                      </a:r>
                      <a:endParaRPr lang="en-A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6,90%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15,38%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11,43%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35,48%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8,57%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31,25%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92D050"/>
                    </a:solidFill>
                  </a:tcPr>
                </a:tc>
              </a:tr>
              <a:tr h="6692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500" dirty="0">
                          <a:effectLst/>
                        </a:rPr>
                        <a:t>Ministerstvo financií</a:t>
                      </a:r>
                      <a:endParaRPr lang="en-A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0,79%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10,10%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4,35%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11,61%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8,20%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4,17%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92D050"/>
                    </a:solidFill>
                  </a:tcPr>
                </a:tc>
              </a:tr>
              <a:tr h="6692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500" dirty="0">
                          <a:effectLst/>
                        </a:rPr>
                        <a:t>Ministerstvo obrany</a:t>
                      </a:r>
                      <a:endParaRPr lang="en-A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3,13%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23,64%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5,08%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16,67%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14,29%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15,53%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92D050"/>
                    </a:solidFill>
                  </a:tcPr>
                </a:tc>
              </a:tr>
              <a:tr h="10140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500" dirty="0">
                          <a:effectLst/>
                        </a:rPr>
                        <a:t>Ministerstvo životného prostredia</a:t>
                      </a:r>
                      <a:endParaRPr lang="en-A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10,87%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68,42%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0,00%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30,00%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5,26%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41,18%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80863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275856" y="836712"/>
            <a:ext cx="3860077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AU" sz="1400" b="1" dirty="0">
              <a:solidFill>
                <a:srgbClr val="B2B2B2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93" b="12287"/>
          <a:stretch/>
        </p:blipFill>
        <p:spPr>
          <a:xfrm rot="10800000">
            <a:off x="7204410" y="0"/>
            <a:ext cx="1921850" cy="19168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647" y="6034230"/>
            <a:ext cx="2160240" cy="60656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k-SK" sz="4000" dirty="0"/>
              <a:t>Príklad MŽP </a:t>
            </a:r>
            <a:r>
              <a:rPr lang="sk-SK" sz="4000" dirty="0" smtClean="0"/>
              <a:t>SR</a:t>
            </a:r>
            <a:endParaRPr lang="en-AU" sz="4000" dirty="0"/>
          </a:p>
        </p:txBody>
      </p:sp>
      <p:graphicFrame>
        <p:nvGraphicFramePr>
          <p:cNvPr id="9" name="Zástupný symbol obsahu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4574201"/>
              </p:ext>
            </p:extLst>
          </p:nvPr>
        </p:nvGraphicFramePr>
        <p:xfrm>
          <a:off x="136478" y="1417639"/>
          <a:ext cx="8989782" cy="45054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2" name="Obrázok 11"/>
          <p:cNvPicPr/>
          <p:nvPr/>
        </p:nvPicPr>
        <p:blipFill rotWithShape="1">
          <a:blip r:embed="rId5"/>
          <a:srcRect l="2810" t="40882" r="1782" b="18529"/>
          <a:stretch/>
        </p:blipFill>
        <p:spPr bwMode="auto">
          <a:xfrm>
            <a:off x="136478" y="5815226"/>
            <a:ext cx="3880726" cy="104277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007345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275856" y="836712"/>
            <a:ext cx="3860077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AU" sz="1400" b="1" dirty="0">
              <a:solidFill>
                <a:srgbClr val="B2B2B2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93" b="12287"/>
          <a:stretch/>
        </p:blipFill>
        <p:spPr>
          <a:xfrm rot="10800000">
            <a:off x="7204410" y="0"/>
            <a:ext cx="1921850" cy="19168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647" y="6034230"/>
            <a:ext cx="2160240" cy="60656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AU" sz="4000" dirty="0"/>
              <a:t>(De)</a:t>
            </a:r>
            <a:r>
              <a:rPr lang="en-AU" sz="4000" dirty="0" err="1"/>
              <a:t>politizácia</a:t>
            </a:r>
            <a:r>
              <a:rPr lang="en-AU" sz="4000" dirty="0"/>
              <a:t> </a:t>
            </a:r>
            <a:r>
              <a:rPr lang="en-AU" sz="4000" dirty="0" err="1"/>
              <a:t>štátnej</a:t>
            </a:r>
            <a:r>
              <a:rPr lang="en-AU" sz="4000" dirty="0"/>
              <a:t> </a:t>
            </a:r>
            <a:r>
              <a:rPr lang="en-AU" sz="4000" dirty="0" err="1" smtClean="0"/>
              <a:t>služby</a:t>
            </a:r>
            <a:r>
              <a:rPr lang="sk-SK" sz="4000" dirty="0" smtClean="0"/>
              <a:t> II</a:t>
            </a:r>
            <a:endParaRPr lang="en-AU" sz="40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v</a:t>
            </a:r>
            <a:r>
              <a:rPr lang="sk-SK" dirty="0" smtClean="0"/>
              <a:t>ysoká fluktuácia vedúcich zamestnancov krátko po výmene vlády </a:t>
            </a:r>
          </a:p>
          <a:p>
            <a:pPr marL="0" indent="0">
              <a:buNone/>
            </a:pPr>
            <a:endParaRPr lang="sk-SK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k-SK" b="1" dirty="0" smtClean="0"/>
              <a:t>nedostatočná kontinuita </a:t>
            </a:r>
            <a:r>
              <a:rPr lang="sk-SK" dirty="0" smtClean="0"/>
              <a:t>riadenia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 err="1" smtClean="0"/>
              <a:t>demotivujúci</a:t>
            </a:r>
            <a:r>
              <a:rPr lang="sk-SK" dirty="0" smtClean="0"/>
              <a:t> faktor - </a:t>
            </a:r>
            <a:r>
              <a:rPr lang="sk-SK" b="1" dirty="0" smtClean="0"/>
              <a:t>neisté </a:t>
            </a:r>
            <a:r>
              <a:rPr lang="sk-SK" b="1" dirty="0"/>
              <a:t>ďalšie </a:t>
            </a:r>
            <a:r>
              <a:rPr lang="sk-SK" b="1" dirty="0" smtClean="0"/>
              <a:t>pôsobenie</a:t>
            </a:r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val="32761667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275856" y="836712"/>
            <a:ext cx="3860077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AU" sz="1400" b="1" dirty="0">
              <a:solidFill>
                <a:srgbClr val="B2B2B2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93" b="12287"/>
          <a:stretch/>
        </p:blipFill>
        <p:spPr>
          <a:xfrm rot="10800000">
            <a:off x="7204410" y="0"/>
            <a:ext cx="1921850" cy="19168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647" y="6034230"/>
            <a:ext cx="2160240" cy="60656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k-SK" sz="4000" dirty="0" smtClean="0"/>
              <a:t>Odporúčanie</a:t>
            </a:r>
            <a:endParaRPr lang="en-AU" sz="40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199" y="1600200"/>
            <a:ext cx="8474687" cy="5040593"/>
          </a:xfrm>
        </p:spPr>
        <p:txBody>
          <a:bodyPr>
            <a:normAutofit fontScale="92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sk-SK" b="1" u="sng" dirty="0"/>
              <a:t>Odpolitizovanie pozície generálneho tajomníka služobného úradu</a:t>
            </a:r>
            <a:endParaRPr lang="en-AU" dirty="0"/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... </a:t>
            </a:r>
            <a:r>
              <a:rPr lang="sk-SK" dirty="0"/>
              <a:t>alebo </a:t>
            </a:r>
            <a:r>
              <a:rPr lang="sk-SK" dirty="0" smtClean="0"/>
              <a:t>presun výberu </a:t>
            </a:r>
            <a:r>
              <a:rPr lang="sk-SK" dirty="0"/>
              <a:t>zamestnancov </a:t>
            </a:r>
            <a:r>
              <a:rPr lang="sk-SK" dirty="0" smtClean="0"/>
              <a:t>na </a:t>
            </a:r>
            <a:r>
              <a:rPr lang="sk-SK" dirty="0"/>
              <a:t>iný odbor/útvar bez </a:t>
            </a:r>
            <a:r>
              <a:rPr lang="sk-SK" dirty="0" smtClean="0"/>
              <a:t>priameho </a:t>
            </a:r>
            <a:r>
              <a:rPr lang="sk-SK" dirty="0"/>
              <a:t>zásahu zo strany politických </a:t>
            </a:r>
            <a:r>
              <a:rPr lang="sk-SK" dirty="0" smtClean="0"/>
              <a:t>nominantov</a:t>
            </a:r>
          </a:p>
          <a:p>
            <a:pPr marL="0" indent="0">
              <a:buNone/>
            </a:pPr>
            <a:endParaRPr lang="sk-SK" dirty="0" smtClean="0"/>
          </a:p>
          <a:p>
            <a:pPr marL="514350" indent="-514350">
              <a:buFont typeface="+mj-lt"/>
              <a:buAutoNum type="arabicPeriod" startAt="2"/>
            </a:pPr>
            <a:r>
              <a:rPr lang="sk-SK" b="1" u="sng" dirty="0" smtClean="0"/>
              <a:t>Oddelenie disciplinárneho konania od služobných úradov</a:t>
            </a:r>
            <a:endParaRPr lang="en-AU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Zavedenie </a:t>
            </a:r>
            <a:r>
              <a:rPr lang="sk-SK" dirty="0"/>
              <a:t>inštitútu disciplinárnej komisie a vyššej </a:t>
            </a:r>
            <a:r>
              <a:rPr lang="sk-SK" dirty="0" smtClean="0"/>
              <a:t>DK, </a:t>
            </a:r>
            <a:r>
              <a:rPr lang="sk-SK" dirty="0"/>
              <a:t>ktorá by rozhodovala o opravných </a:t>
            </a:r>
            <a:r>
              <a:rPr lang="sk-SK" dirty="0" smtClean="0"/>
              <a:t>prostriedkoch (prípadne presun na </a:t>
            </a:r>
            <a:r>
              <a:rPr lang="sk-SK" dirty="0"/>
              <a:t>správne </a:t>
            </a:r>
            <a:r>
              <a:rPr lang="sk-SK" dirty="0" smtClean="0"/>
              <a:t>súdnictvo). </a:t>
            </a:r>
          </a:p>
        </p:txBody>
      </p:sp>
    </p:spTree>
    <p:extLst>
      <p:ext uri="{BB962C8B-B14F-4D97-AF65-F5344CB8AC3E}">
        <p14:creationId xmlns:p14="http://schemas.microsoft.com/office/powerpoint/2010/main" val="1679867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275856" y="836712"/>
            <a:ext cx="3860077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AU" sz="1400" b="1" dirty="0">
              <a:solidFill>
                <a:srgbClr val="B2B2B2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93" b="12287"/>
          <a:stretch/>
        </p:blipFill>
        <p:spPr>
          <a:xfrm rot="10800000">
            <a:off x="7204410" y="0"/>
            <a:ext cx="1921850" cy="19168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647" y="6034230"/>
            <a:ext cx="2160240" cy="60656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678733" cy="1143000"/>
          </a:xfrm>
        </p:spPr>
        <p:txBody>
          <a:bodyPr>
            <a:noAutofit/>
          </a:bodyPr>
          <a:lstStyle/>
          <a:p>
            <a:pPr algn="l"/>
            <a:r>
              <a:rPr lang="en-AU" sz="4000" dirty="0" err="1" smtClean="0"/>
              <a:t>Služobné</a:t>
            </a:r>
            <a:r>
              <a:rPr lang="en-AU" sz="4000" dirty="0" smtClean="0"/>
              <a:t> </a:t>
            </a:r>
            <a:r>
              <a:rPr lang="en-AU" sz="4000" dirty="0" err="1"/>
              <a:t>hodnotenia</a:t>
            </a:r>
            <a:r>
              <a:rPr lang="en-AU" sz="4000" dirty="0"/>
              <a:t> a (de)</a:t>
            </a:r>
            <a:r>
              <a:rPr lang="en-AU" sz="4000" dirty="0" err="1"/>
              <a:t>motivačné</a:t>
            </a:r>
            <a:r>
              <a:rPr lang="en-AU" sz="4000" dirty="0"/>
              <a:t> </a:t>
            </a:r>
            <a:r>
              <a:rPr lang="en-AU" sz="4000" dirty="0" err="1"/>
              <a:t>odmeňovanie</a:t>
            </a:r>
            <a:endParaRPr lang="en-AU" sz="40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199" y="1600200"/>
            <a:ext cx="8474687" cy="4737311"/>
          </a:xfrm>
        </p:spPr>
        <p:txBody>
          <a:bodyPr>
            <a:normAutofit/>
          </a:bodyPr>
          <a:lstStyle/>
          <a:p>
            <a:r>
              <a:rPr lang="sk-SK" dirty="0" smtClean="0"/>
              <a:t>súčasný </a:t>
            </a:r>
            <a:r>
              <a:rPr lang="sk-SK" b="1" dirty="0" smtClean="0"/>
              <a:t>systém </a:t>
            </a:r>
            <a:r>
              <a:rPr lang="sk-SK" b="1" dirty="0"/>
              <a:t>odmeňovania</a:t>
            </a:r>
            <a:r>
              <a:rPr lang="sk-SK" dirty="0"/>
              <a:t> zamestnancov </a:t>
            </a:r>
            <a:r>
              <a:rPr lang="sk-SK" dirty="0" smtClean="0"/>
              <a:t>nevie prilákať </a:t>
            </a:r>
            <a:r>
              <a:rPr lang="sk-SK" dirty="0"/>
              <a:t>nových, kvalitných zamestnancov a zároveň motivovať </a:t>
            </a:r>
            <a:r>
              <a:rPr lang="sk-SK" dirty="0" smtClean="0"/>
              <a:t>existujúcich zamestnancov</a:t>
            </a:r>
          </a:p>
          <a:p>
            <a:endParaRPr lang="sk-SK" dirty="0" smtClean="0"/>
          </a:p>
          <a:p>
            <a:r>
              <a:rPr lang="sk-SK" b="1" dirty="0" smtClean="0"/>
              <a:t>osobné platy </a:t>
            </a:r>
            <a:r>
              <a:rPr lang="sk-SK" dirty="0" smtClean="0"/>
              <a:t>nie sú podmienené častejším vykonávaním služobných hodnotení a nie sú naviazané na </a:t>
            </a:r>
            <a:r>
              <a:rPr lang="sk-SK" dirty="0"/>
              <a:t>napĺňanie </a:t>
            </a:r>
            <a:r>
              <a:rPr lang="sk-SK" dirty="0" smtClean="0"/>
              <a:t>konkrétnych úloh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02885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275856" y="836712"/>
            <a:ext cx="3860077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AU" sz="1400" b="1" dirty="0">
              <a:solidFill>
                <a:srgbClr val="B2B2B2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93" b="12287"/>
          <a:stretch/>
        </p:blipFill>
        <p:spPr>
          <a:xfrm rot="10800000">
            <a:off x="7204410" y="0"/>
            <a:ext cx="1921850" cy="19168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647" y="6034230"/>
            <a:ext cx="2160240" cy="60656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k-SK" dirty="0" smtClean="0"/>
              <a:t>Odporúčanie</a:t>
            </a:r>
            <a:endParaRPr lang="en-AU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199" y="1600199"/>
            <a:ext cx="8474687" cy="5040593"/>
          </a:xfrm>
        </p:spPr>
        <p:txBody>
          <a:bodyPr>
            <a:normAutofit fontScale="85000"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sk-SK" sz="3100" b="1" u="sng" dirty="0"/>
              <a:t>Reformovať spôsob odmeňovania zamestnancov v štátnej službe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reflektovať moderné trendy </a:t>
            </a:r>
            <a:r>
              <a:rPr lang="sk-SK" dirty="0"/>
              <a:t>v </a:t>
            </a:r>
            <a:r>
              <a:rPr lang="sk-SK" dirty="0" smtClean="0"/>
              <a:t>odmeňovaní</a:t>
            </a:r>
          </a:p>
          <a:p>
            <a:pPr marL="0" indent="0">
              <a:buNone/>
            </a:pPr>
            <a:endParaRPr lang="sk-SK" dirty="0" smtClean="0"/>
          </a:p>
          <a:p>
            <a:pPr marL="514350" indent="-514350">
              <a:buFont typeface="+mj-lt"/>
              <a:buAutoNum type="arabicPeriod" startAt="2"/>
            </a:pPr>
            <a:r>
              <a:rPr lang="sk-SK" sz="3100" b="1" u="sng" dirty="0" smtClean="0"/>
              <a:t>Vyšší </a:t>
            </a:r>
            <a:r>
              <a:rPr lang="sk-SK" sz="3100" b="1" u="sng" dirty="0"/>
              <a:t>príjem by mal viesť aj k väčšej zodpovednosti</a:t>
            </a:r>
            <a:endParaRPr lang="en-AU" sz="3100" b="1" u="sng" dirty="0"/>
          </a:p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p</a:t>
            </a:r>
            <a:r>
              <a:rPr lang="sk-SK" dirty="0" smtClean="0"/>
              <a:t>ri zamestnancoch s osobným platom </a:t>
            </a:r>
            <a:r>
              <a:rPr lang="sk-SK" dirty="0"/>
              <a:t>(§129) </a:t>
            </a:r>
            <a:r>
              <a:rPr lang="sk-SK" dirty="0" smtClean="0"/>
              <a:t>zvýšiť ich </a:t>
            </a:r>
            <a:r>
              <a:rPr lang="sk-SK" dirty="0"/>
              <a:t>zodpovedanie sa za svoju </a:t>
            </a:r>
            <a:r>
              <a:rPr lang="sk-SK" dirty="0" smtClean="0"/>
              <a:t>činnosť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naviazať osobné platy na vykonávanie </a:t>
            </a:r>
            <a:r>
              <a:rPr lang="sk-SK" dirty="0" smtClean="0"/>
              <a:t>častejších služobných hodnotení </a:t>
            </a:r>
            <a:r>
              <a:rPr lang="sk-SK" dirty="0"/>
              <a:t>a </a:t>
            </a:r>
            <a:r>
              <a:rPr lang="sk-SK" dirty="0" smtClean="0"/>
              <a:t>na napĺňanie konkrétnych úloh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514350" indent="-514350">
              <a:buFont typeface="+mj-lt"/>
              <a:buAutoNum type="arabicPeriod" startAt="3"/>
            </a:pPr>
            <a:r>
              <a:rPr lang="sk-SK" sz="3100" b="1" u="sng" dirty="0" smtClean="0"/>
              <a:t>Zavedenie </a:t>
            </a:r>
            <a:r>
              <a:rPr lang="sk-SK" sz="3100" b="1" u="sng" dirty="0"/>
              <a:t>služobného hodnotenia, tak ako je </a:t>
            </a:r>
            <a:r>
              <a:rPr lang="sk-SK" sz="3100" b="1" u="sng" dirty="0" smtClean="0"/>
              <a:t>zakomponované </a:t>
            </a:r>
            <a:r>
              <a:rPr lang="sk-SK" sz="3100" b="1" u="sng" dirty="0"/>
              <a:t>v návrhu zákona</a:t>
            </a:r>
            <a:endParaRPr lang="en-AU" sz="3100" b="1" u="sng" dirty="0"/>
          </a:p>
          <a:p>
            <a:endParaRPr lang="en-AU" dirty="0"/>
          </a:p>
          <a:p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val="3345998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803</TotalTime>
  <Words>466</Words>
  <Application>Microsoft Macintosh PowerPoint</Application>
  <PresentationFormat>On-screen Show (4:3)</PresentationFormat>
  <Paragraphs>127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www.governance.sk</vt:lpstr>
      <vt:lpstr>Kde začať?</vt:lpstr>
      <vt:lpstr>(De)politizácia štátnej služby</vt:lpstr>
      <vt:lpstr>PowerPoint Presentation</vt:lpstr>
      <vt:lpstr>Príklad MŽP SR</vt:lpstr>
      <vt:lpstr>(De)politizácia štátnej služby II</vt:lpstr>
      <vt:lpstr>Odporúčanie</vt:lpstr>
      <vt:lpstr>Služobné hodnotenia a (de)motivačné odmeňovanie</vt:lpstr>
      <vt:lpstr>Odporúčanie</vt:lpstr>
      <vt:lpstr>Záver</vt:lpstr>
      <vt:lpstr>Ďakujem za pozornosť</vt:lpstr>
    </vt:vector>
  </TitlesOfParts>
  <Company>Slovak Governance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Ctibor Kostal</dc:creator>
  <cp:lastModifiedBy>Ctibor Kostal</cp:lastModifiedBy>
  <cp:revision>74</cp:revision>
  <dcterms:created xsi:type="dcterms:W3CDTF">2016-10-07T15:43:54Z</dcterms:created>
  <dcterms:modified xsi:type="dcterms:W3CDTF">2016-10-17T07:45:16Z</dcterms:modified>
</cp:coreProperties>
</file>