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79" r:id="rId3"/>
    <p:sldId id="272" r:id="rId4"/>
    <p:sldId id="273" r:id="rId5"/>
    <p:sldId id="274" r:id="rId6"/>
    <p:sldId id="275" r:id="rId7"/>
    <p:sldId id="264" r:id="rId8"/>
    <p:sldId id="276" r:id="rId9"/>
    <p:sldId id="277" r:id="rId10"/>
    <p:sldId id="278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1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2542-453B-4844-8A10-8865E2E35D40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F6EFF-0559-904C-B8BF-9EB29A8FF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8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F4004-E843-412D-90F0-06A67771B91B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6552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2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4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3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3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9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6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9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4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1915" y="5410934"/>
            <a:ext cx="3860077" cy="538346"/>
          </a:xfrm>
        </p:spPr>
        <p:txBody>
          <a:bodyPr>
            <a:normAutofit/>
          </a:bodyPr>
          <a:lstStyle/>
          <a:p>
            <a:r>
              <a:rPr lang="en-AU" sz="28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www.governance.sk</a:t>
            </a:r>
            <a:endParaRPr lang="en-AU" sz="28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6" b="22271"/>
          <a:stretch/>
        </p:blipFill>
        <p:spPr>
          <a:xfrm>
            <a:off x="-31068" y="3212976"/>
            <a:ext cx="4580746" cy="3645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415" y="4149080"/>
            <a:ext cx="3541476" cy="994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5536" y="1052736"/>
            <a:ext cx="757392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34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Nový zákon o </a:t>
            </a:r>
            <a:r>
              <a:rPr lang="cs-CZ" sz="3400" b="1" dirty="0" err="1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štátnej</a:t>
            </a:r>
            <a:r>
              <a:rPr lang="cs-CZ" sz="34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cs-CZ" sz="3400" b="1" dirty="0" err="1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službe</a:t>
            </a:r>
            <a:endParaRPr lang="en-AU" sz="34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0395" y="2368624"/>
            <a:ext cx="2978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algn="r"/>
            <a:r>
              <a:rPr lang="cs-CZ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Ctibor Košťál</a:t>
            </a:r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6898" y="1660738"/>
            <a:ext cx="5852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0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Plusy, mínusy, prečo sú zmeny potrebné pre fungujúci štát</a:t>
            </a:r>
            <a:endParaRPr lang="en-AU" sz="20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48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MÍNUSY – </a:t>
            </a:r>
            <a:r>
              <a:rPr lang="sk-SK" sz="3200" dirty="0"/>
              <a:t>Absencia zvýšených nárokov </a:t>
            </a:r>
            <a:r>
              <a:rPr lang="sk-SK" sz="3200" dirty="0" smtClean="0"/>
              <a:t/>
            </a:r>
            <a:br>
              <a:rPr lang="sk-SK" sz="3200" dirty="0" smtClean="0"/>
            </a:br>
            <a:r>
              <a:rPr lang="sk-SK" sz="3200" dirty="0" smtClean="0"/>
              <a:t>na špeciálne pozície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311"/>
          </a:xfrm>
        </p:spPr>
        <p:txBody>
          <a:bodyPr>
            <a:normAutofit/>
          </a:bodyPr>
          <a:lstStyle/>
          <a:p>
            <a:pPr lvl="0"/>
            <a:r>
              <a:rPr lang="sk-SK" b="1" dirty="0" smtClean="0"/>
              <a:t>Pozícia s osobným platom</a:t>
            </a:r>
            <a:r>
              <a:rPr lang="sk-SK" dirty="0" smtClean="0"/>
              <a:t> (§129)</a:t>
            </a:r>
          </a:p>
          <a:p>
            <a:pPr lvl="1"/>
            <a:r>
              <a:rPr lang="sk-SK" dirty="0" smtClean="0"/>
              <a:t>Nie sú časovo ohraničené, ani viazané na konkrétne úlohy</a:t>
            </a:r>
          </a:p>
          <a:p>
            <a:pPr lvl="1"/>
            <a:r>
              <a:rPr lang="sk-SK" dirty="0" smtClean="0"/>
              <a:t>Nemoniturujú sa výsledky a výkon nad rámec bežného služobného hodnotenia</a:t>
            </a:r>
          </a:p>
          <a:p>
            <a:pPr lvl="1"/>
            <a:r>
              <a:rPr lang="sk-SK" dirty="0" smtClean="0"/>
              <a:t>Treba posilniť zodpovedanie sa za výkon/výsledky </a:t>
            </a:r>
          </a:p>
          <a:p>
            <a:pPr lvl="1"/>
            <a:r>
              <a:rPr lang="sk-SK" dirty="0" smtClean="0"/>
              <a:t>Náročnejšie výberové konania</a:t>
            </a:r>
          </a:p>
          <a:p>
            <a:pPr lvl="0"/>
            <a:r>
              <a:rPr lang="sk-SK" b="1" dirty="0"/>
              <a:t>Miesta mimoriadnej významnosti </a:t>
            </a:r>
            <a:endParaRPr lang="sk-SK" b="1" dirty="0" smtClean="0"/>
          </a:p>
          <a:p>
            <a:pPr lvl="1"/>
            <a:r>
              <a:rPr lang="sk-SK" dirty="0" smtClean="0"/>
              <a:t>zostali v systéme –nefunkčné, nevyužívajú sa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78216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6945" y="26357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DISKUSIA</a:t>
            </a:r>
            <a:r>
              <a:rPr lang="sk-S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sk-S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Nový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zákon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o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štátnej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službe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: </a:t>
            </a:r>
            <a:b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</a:b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ako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vybudovať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na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Slovensku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/>
            </a:r>
            <a:b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</a:b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modernú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štátnu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en-A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službu</a:t>
            </a:r>
            <a: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?</a:t>
            </a:r>
            <a:br>
              <a:rPr lang="en-A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</a:br>
            <a:endParaRPr lang="en-A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49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sz="4000" dirty="0" err="1" smtClean="0"/>
              <a:t>Štátna</a:t>
            </a:r>
            <a:r>
              <a:rPr lang="en-AU" sz="4000" dirty="0" smtClean="0"/>
              <a:t> </a:t>
            </a:r>
            <a:r>
              <a:rPr lang="en-AU" sz="4000" dirty="0" err="1" smtClean="0"/>
              <a:t>služba</a:t>
            </a:r>
            <a:r>
              <a:rPr lang="en-AU" sz="4000" dirty="0" smtClean="0"/>
              <a:t> </a:t>
            </a:r>
            <a:r>
              <a:rPr lang="en-AU" sz="4000" dirty="0" err="1" smtClean="0"/>
              <a:t>ako</a:t>
            </a:r>
            <a:r>
              <a:rPr lang="en-AU" sz="4000" dirty="0" smtClean="0"/>
              <a:t> </a:t>
            </a:r>
            <a:r>
              <a:rPr lang="en-AU" sz="4000" dirty="0" err="1" smtClean="0"/>
              <a:t>základ</a:t>
            </a:r>
            <a:r>
              <a:rPr lang="en-AU" sz="4000" dirty="0" smtClean="0"/>
              <a:t> </a:t>
            </a:r>
            <a:br>
              <a:rPr lang="en-AU" sz="4000" dirty="0" smtClean="0"/>
            </a:br>
            <a:r>
              <a:rPr lang="en-AU" sz="4000" dirty="0" err="1" smtClean="0"/>
              <a:t>fungujúceho</a:t>
            </a:r>
            <a:r>
              <a:rPr lang="en-AU" sz="4000" dirty="0" smtClean="0"/>
              <a:t> </a:t>
            </a:r>
            <a:r>
              <a:rPr lang="en-AU" sz="4000" dirty="0" err="1" smtClean="0"/>
              <a:t>štátu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dirty="0" smtClean="0"/>
              <a:t>Neatraktívna štátna služba – nepritiahne kvalitných ľudí (neistota, absencia kariérneho rastu, ohodnotenie) </a:t>
            </a:r>
          </a:p>
          <a:p>
            <a:pPr>
              <a:buFontTx/>
              <a:buChar char="-"/>
            </a:pPr>
            <a:r>
              <a:rPr lang="sk-SK" dirty="0" smtClean="0"/>
              <a:t>Nedostatočné vzdelávanie = neodbornosť</a:t>
            </a:r>
          </a:p>
          <a:p>
            <a:pPr>
              <a:buFontTx/>
              <a:buChar char="-"/>
            </a:pPr>
            <a:r>
              <a:rPr lang="sk-SK" dirty="0" smtClean="0"/>
              <a:t>Nekvalitní ľudia = korupcia, únos štátu, neefektívnosť </a:t>
            </a:r>
          </a:p>
          <a:p>
            <a:pPr>
              <a:buFontTx/>
              <a:buChar char="-"/>
            </a:pPr>
            <a:r>
              <a:rPr lang="sk-SK" dirty="0" smtClean="0"/>
              <a:t>Politizácia = neodbornosť, neefektívnosť</a:t>
            </a:r>
          </a:p>
          <a:p>
            <a:pPr>
              <a:buFontTx/>
              <a:buChar char="-"/>
            </a:pPr>
            <a:r>
              <a:rPr lang="sk-SK" dirty="0" smtClean="0"/>
              <a:t>Fluktuácia = investície do HR</a:t>
            </a:r>
          </a:p>
          <a:p>
            <a:pPr>
              <a:buFontTx/>
              <a:buChar char="-"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63082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	PLUSY </a:t>
            </a:r>
            <a:r>
              <a:rPr lang="en-AU" sz="4000" dirty="0"/>
              <a:t>- </a:t>
            </a:r>
            <a:r>
              <a:rPr lang="sk-SK" sz="4000" dirty="0" smtClean="0"/>
              <a:t>Snaha </a:t>
            </a:r>
            <a:r>
              <a:rPr lang="sk-SK" sz="4000" dirty="0"/>
              <a:t>o koordináciu</a:t>
            </a:r>
            <a:br>
              <a:rPr lang="sk-SK" sz="4000" dirty="0"/>
            </a:b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040593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nový </a:t>
            </a:r>
            <a:r>
              <a:rPr lang="sk-SK" dirty="0"/>
              <a:t>koordinačný a monitorovací </a:t>
            </a:r>
            <a:r>
              <a:rPr lang="sk-SK" dirty="0" smtClean="0"/>
              <a:t>mechanizmus – </a:t>
            </a:r>
            <a:r>
              <a:rPr lang="sk-SK" b="1" dirty="0" smtClean="0"/>
              <a:t>Rada</a:t>
            </a:r>
            <a:r>
              <a:rPr lang="sk-SK" dirty="0" smtClean="0"/>
              <a:t> </a:t>
            </a:r>
            <a:r>
              <a:rPr lang="sk-SK" b="1" dirty="0" smtClean="0"/>
              <a:t>pre </a:t>
            </a:r>
            <a:r>
              <a:rPr lang="sk-SK" b="1" dirty="0"/>
              <a:t>štátnu službu </a:t>
            </a:r>
            <a:r>
              <a:rPr lang="sk-SK" b="1" dirty="0" smtClean="0"/>
              <a:t>(§12 - 14)</a:t>
            </a:r>
          </a:p>
          <a:p>
            <a:pPr lvl="1"/>
            <a:r>
              <a:rPr lang="sk-SK" dirty="0"/>
              <a:t>5 členov</a:t>
            </a:r>
          </a:p>
          <a:p>
            <a:pPr lvl="1"/>
            <a:r>
              <a:rPr lang="sk-SK" dirty="0"/>
              <a:t>funkčné obdobie sedem rokov </a:t>
            </a:r>
            <a:r>
              <a:rPr lang="sk-SK" dirty="0" smtClean="0"/>
              <a:t>– členovia na </a:t>
            </a:r>
            <a:r>
              <a:rPr lang="sk-SK" dirty="0"/>
              <a:t>návrh </a:t>
            </a:r>
            <a:r>
              <a:rPr lang="sk-SK" dirty="0" smtClean="0"/>
              <a:t>výboru NR SR, ombudsmanky</a:t>
            </a:r>
            <a:r>
              <a:rPr lang="sk-SK" dirty="0"/>
              <a:t>, predsedu NKÚ, KOZ, Rada vlády pre MNO</a:t>
            </a:r>
            <a:endParaRPr lang="en-US" dirty="0"/>
          </a:p>
          <a:p>
            <a:endParaRPr lang="sk-SK" b="1" dirty="0" smtClean="0"/>
          </a:p>
          <a:p>
            <a:r>
              <a:rPr lang="sk-SK" b="1" dirty="0" smtClean="0"/>
              <a:t>Úrad vlády: </a:t>
            </a:r>
          </a:p>
          <a:p>
            <a:pPr lvl="1"/>
            <a:r>
              <a:rPr lang="sk-SK" dirty="0" smtClean="0"/>
              <a:t>kontrolná </a:t>
            </a:r>
            <a:r>
              <a:rPr lang="sk-SK" dirty="0"/>
              <a:t>pôsobnosť </a:t>
            </a:r>
            <a:r>
              <a:rPr lang="sk-SK" dirty="0" smtClean="0"/>
              <a:t>(§16) + vydanie Etického kódexu</a:t>
            </a:r>
          </a:p>
          <a:p>
            <a:pPr lvl="1"/>
            <a:r>
              <a:rPr lang="sk-SK" dirty="0" smtClean="0"/>
              <a:t>Prax/implementácia kľúčová</a:t>
            </a:r>
          </a:p>
          <a:p>
            <a:pPr marL="457200" lvl="1" indent="0">
              <a:buNone/>
            </a:pPr>
            <a:endParaRPr lang="sk-SK" dirty="0" smtClean="0"/>
          </a:p>
          <a:p>
            <a:r>
              <a:rPr lang="sk-SK" dirty="0"/>
              <a:t>Centrálny informačný systém štátnej služby + </a:t>
            </a:r>
            <a:r>
              <a:rPr lang="sk-SK" dirty="0" smtClean="0"/>
              <a:t>Register (§25-28):</a:t>
            </a:r>
          </a:p>
          <a:p>
            <a:pPr marL="914400" lvl="1" indent="-514350">
              <a:buFont typeface="+mj-lt"/>
              <a:buAutoNum type="alphaLcPeriod"/>
            </a:pPr>
            <a:r>
              <a:rPr lang="sk-SK" dirty="0" smtClean="0"/>
              <a:t>v</a:t>
            </a:r>
            <a:r>
              <a:rPr lang="en-US" dirty="0" err="1" smtClean="0"/>
              <a:t>ýberových</a:t>
            </a:r>
            <a:r>
              <a:rPr lang="en-US" dirty="0" smtClean="0"/>
              <a:t> </a:t>
            </a:r>
            <a:r>
              <a:rPr lang="en-US" dirty="0" err="1" smtClean="0"/>
              <a:t>konaní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úspešných</a:t>
            </a:r>
            <a:r>
              <a:rPr lang="en-US" dirty="0" smtClean="0"/>
              <a:t> </a:t>
            </a:r>
            <a:r>
              <a:rPr lang="en-US" dirty="0" err="1" smtClean="0"/>
              <a:t>absolventov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nadbytočných</a:t>
            </a:r>
            <a:r>
              <a:rPr lang="en-US" dirty="0" smtClean="0"/>
              <a:t> </a:t>
            </a:r>
            <a:r>
              <a:rPr lang="en-US" dirty="0" err="1"/>
              <a:t>štátnych</a:t>
            </a:r>
            <a:r>
              <a:rPr lang="en-US" dirty="0"/>
              <a:t> </a:t>
            </a:r>
            <a:r>
              <a:rPr lang="en-US" dirty="0" err="1" smtClean="0"/>
              <a:t>zamestnancov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štátnozamestnaneckých</a:t>
            </a:r>
            <a:r>
              <a:rPr lang="en-US" dirty="0" smtClean="0"/>
              <a:t> </a:t>
            </a:r>
            <a:r>
              <a:rPr lang="en-US" dirty="0" err="1" smtClean="0"/>
              <a:t>miest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štátnych</a:t>
            </a:r>
            <a:r>
              <a:rPr lang="en-US" dirty="0" smtClean="0"/>
              <a:t> </a:t>
            </a:r>
            <a:r>
              <a:rPr lang="en-US" dirty="0" err="1" smtClean="0"/>
              <a:t>zamestnancov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530097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4000" dirty="0" smtClean="0"/>
              <a:t>	PLUSY - </a:t>
            </a:r>
            <a:r>
              <a:rPr lang="sk-SK" sz="4000" dirty="0"/>
              <a:t>Služobné hodnotenia </a:t>
            </a:r>
            <a:r>
              <a:rPr lang="en-AU" sz="4000" dirty="0" smtClean="0"/>
              <a:t> 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 smtClean="0"/>
              <a:t>Služobné hodnotenia – šiesta časť, §122-123 </a:t>
            </a:r>
          </a:p>
          <a:p>
            <a:pPr>
              <a:buFontTx/>
              <a:buChar char="-"/>
            </a:pPr>
            <a:r>
              <a:rPr lang="sk-SK" dirty="0"/>
              <a:t>1x </a:t>
            </a:r>
            <a:r>
              <a:rPr lang="sk-SK" dirty="0" smtClean="0"/>
              <a:t>ročne </a:t>
            </a:r>
          </a:p>
          <a:p>
            <a:pPr>
              <a:buFontTx/>
              <a:buChar char="-"/>
            </a:pPr>
            <a:r>
              <a:rPr lang="sk-SK" dirty="0" smtClean="0"/>
              <a:t>hodnotia sa: o</a:t>
            </a:r>
            <a:r>
              <a:rPr lang="en-US" dirty="0" err="1" smtClean="0"/>
              <a:t>dborné</a:t>
            </a:r>
            <a:r>
              <a:rPr lang="en-US" dirty="0" smtClean="0"/>
              <a:t> </a:t>
            </a:r>
            <a:r>
              <a:rPr lang="en-US" dirty="0" err="1" smtClean="0"/>
              <a:t>vedomosti</a:t>
            </a:r>
            <a:r>
              <a:rPr lang="en-US" dirty="0" smtClean="0"/>
              <a:t>, </a:t>
            </a:r>
            <a:r>
              <a:rPr lang="en-US" dirty="0" err="1" smtClean="0"/>
              <a:t>výkonnosť</a:t>
            </a:r>
            <a:r>
              <a:rPr lang="en-US" dirty="0"/>
              <a:t>, </a:t>
            </a:r>
            <a:r>
              <a:rPr lang="en-US" dirty="0" err="1"/>
              <a:t>schopnosti</a:t>
            </a:r>
            <a:r>
              <a:rPr lang="en-US" dirty="0"/>
              <a:t> a </a:t>
            </a:r>
            <a:r>
              <a:rPr lang="en-US" dirty="0" err="1" smtClean="0"/>
              <a:t>kompetencie</a:t>
            </a:r>
            <a:r>
              <a:rPr lang="en-US" dirty="0" smtClean="0"/>
              <a:t>, </a:t>
            </a:r>
            <a:r>
              <a:rPr lang="en-US" dirty="0" err="1" smtClean="0"/>
              <a:t>prístup</a:t>
            </a:r>
            <a:r>
              <a:rPr lang="en-US" dirty="0" smtClean="0"/>
              <a:t> </a:t>
            </a:r>
            <a:r>
              <a:rPr lang="en-US" dirty="0"/>
              <a:t>k </a:t>
            </a:r>
            <a:r>
              <a:rPr lang="en-US" dirty="0" err="1"/>
              <a:t>osobnému</a:t>
            </a:r>
            <a:r>
              <a:rPr lang="en-US" dirty="0"/>
              <a:t> </a:t>
            </a:r>
            <a:r>
              <a:rPr lang="en-US" dirty="0" err="1"/>
              <a:t>rozvoju</a:t>
            </a:r>
            <a:r>
              <a:rPr lang="en-US" dirty="0"/>
              <a:t> a </a:t>
            </a:r>
            <a:r>
              <a:rPr lang="en-US" dirty="0" err="1"/>
              <a:t>prístup</a:t>
            </a:r>
            <a:r>
              <a:rPr lang="en-US" dirty="0"/>
              <a:t> k </a:t>
            </a:r>
            <a:r>
              <a:rPr lang="en-US" dirty="0" err="1"/>
              <a:t>vzdelávaniu</a:t>
            </a:r>
            <a:endParaRPr lang="sk-SK" dirty="0"/>
          </a:p>
          <a:p>
            <a:pPr lvl="0">
              <a:buFontTx/>
              <a:buChar char="-"/>
            </a:pPr>
            <a:r>
              <a:rPr lang="sk-SK" dirty="0" smtClean="0"/>
              <a:t>riziko formálnosti</a:t>
            </a:r>
            <a:endParaRPr lang="sk-SK" dirty="0"/>
          </a:p>
          <a:p>
            <a:pPr lvl="0">
              <a:buFontTx/>
              <a:buChar char="-"/>
            </a:pPr>
            <a:r>
              <a:rPr lang="sk-SK" dirty="0"/>
              <a:t>v</a:t>
            </a:r>
            <a:r>
              <a:rPr lang="sk-SK" dirty="0" smtClean="0"/>
              <a:t>zniká nutnosť zdôvodnenia pri odvolaní vedúceho pracovníka</a:t>
            </a:r>
          </a:p>
          <a:p>
            <a:pPr lvl="0">
              <a:buFontTx/>
              <a:buChar char="-"/>
            </a:pPr>
            <a:r>
              <a:rPr lang="sk-SK" dirty="0"/>
              <a:t>m</a:t>
            </a:r>
            <a:r>
              <a:rPr lang="sk-SK" dirty="0" smtClean="0"/>
              <a:t>ožnosť sa odvolať</a:t>
            </a:r>
          </a:p>
          <a:p>
            <a:pPr lvl="0">
              <a:buFontTx/>
              <a:buChar char="-"/>
            </a:pPr>
            <a:r>
              <a:rPr lang="sk-SK" dirty="0"/>
              <a:t>v</a:t>
            </a:r>
            <a:r>
              <a:rPr lang="sk-SK" dirty="0" smtClean="0"/>
              <a:t>yhláška a implementácia je kľúčová</a:t>
            </a:r>
          </a:p>
          <a:p>
            <a:pPr lvl="0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126384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PLUSY – </a:t>
            </a:r>
            <a:r>
              <a:rPr lang="sk-SK" sz="4000" dirty="0" smtClean="0"/>
              <a:t>Profesionalizácia služobného úradu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dirty="0" smtClean="0"/>
              <a:t>Generálny </a:t>
            </a:r>
            <a:r>
              <a:rPr lang="sk-SK" dirty="0"/>
              <a:t>tajomník služobného </a:t>
            </a:r>
            <a:r>
              <a:rPr lang="sk-SK" dirty="0" smtClean="0"/>
              <a:t>úradu </a:t>
            </a:r>
            <a:r>
              <a:rPr lang="sk-SK" dirty="0"/>
              <a:t>(Vedúci služobného </a:t>
            </a:r>
            <a:r>
              <a:rPr lang="sk-SK"/>
              <a:t>úradu</a:t>
            </a:r>
            <a:r>
              <a:rPr lang="sk-SK" smtClean="0"/>
              <a:t>) </a:t>
            </a:r>
            <a:endParaRPr lang="sk-SK" dirty="0"/>
          </a:p>
          <a:p>
            <a:pPr lvl="1"/>
            <a:r>
              <a:rPr lang="sk-SK" dirty="0" smtClean="0"/>
              <a:t>politická </a:t>
            </a:r>
            <a:r>
              <a:rPr lang="sk-SK" dirty="0"/>
              <a:t>funkcia (vymenúva/odvoláva vláda na základe ministrovho návrhu), </a:t>
            </a:r>
            <a:endParaRPr lang="sk-SK" dirty="0" smtClean="0"/>
          </a:p>
          <a:p>
            <a:pPr lvl="1"/>
            <a:r>
              <a:rPr lang="sk-SK" dirty="0" smtClean="0"/>
              <a:t>nutnosť </a:t>
            </a:r>
            <a:r>
              <a:rPr lang="sk-SK" dirty="0"/>
              <a:t>minimálne 3 rokov praxe z verejného sektora a 3 rokov praxe z riadiacej funkcie</a:t>
            </a:r>
            <a:endParaRPr lang="en-US" dirty="0"/>
          </a:p>
          <a:p>
            <a:pPr lvl="0"/>
            <a:r>
              <a:rPr lang="sk-SK" dirty="0"/>
              <a:t>Ruší sa možnosť odvolať vedúcich zamestnancov a vedúceho služobného úradu </a:t>
            </a:r>
            <a:r>
              <a:rPr lang="sk-SK" i="1" dirty="0"/>
              <a:t>bez udania dôvodu</a:t>
            </a:r>
            <a:endParaRPr lang="en-US" dirty="0"/>
          </a:p>
          <a:p>
            <a:pPr lvl="0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986054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PLUSY – </a:t>
            </a:r>
            <a:r>
              <a:rPr lang="sk-SK" sz="4000" dirty="0" smtClean="0"/>
              <a:t>Výberové konania bez </a:t>
            </a:r>
            <a:br>
              <a:rPr lang="sk-SK" sz="4000" dirty="0" smtClean="0"/>
            </a:br>
            <a:r>
              <a:rPr lang="sk-SK" sz="4000" dirty="0" smtClean="0"/>
              <a:t>výnimky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Plošné </a:t>
            </a:r>
            <a:r>
              <a:rPr lang="cs-CZ" dirty="0" err="1" smtClean="0"/>
              <a:t>zavedenie</a:t>
            </a:r>
            <a:r>
              <a:rPr lang="cs-CZ" dirty="0" smtClean="0"/>
              <a:t> </a:t>
            </a:r>
            <a:r>
              <a:rPr lang="cs-CZ" dirty="0" err="1" smtClean="0"/>
              <a:t>výberových</a:t>
            </a:r>
            <a:r>
              <a:rPr lang="cs-CZ" dirty="0" smtClean="0"/>
              <a:t> konaní – aj dočasná </a:t>
            </a:r>
            <a:r>
              <a:rPr lang="cs-CZ" dirty="0" err="1" smtClean="0"/>
              <a:t>št.služba</a:t>
            </a:r>
            <a:endParaRPr lang="cs-CZ" dirty="0" smtClean="0"/>
          </a:p>
          <a:p>
            <a:pPr lvl="0"/>
            <a:r>
              <a:rPr lang="cs-CZ" dirty="0" smtClean="0"/>
              <a:t>Hromadné </a:t>
            </a:r>
            <a:r>
              <a:rPr lang="cs-CZ" dirty="0" err="1" smtClean="0"/>
              <a:t>výberové</a:t>
            </a:r>
            <a:r>
              <a:rPr lang="cs-CZ" dirty="0" smtClean="0"/>
              <a:t> </a:t>
            </a:r>
            <a:r>
              <a:rPr lang="cs-CZ" dirty="0" err="1" smtClean="0"/>
              <a:t>konania</a:t>
            </a:r>
            <a:r>
              <a:rPr lang="cs-CZ" dirty="0" smtClean="0"/>
              <a:t> (§44) – </a:t>
            </a:r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absolventov</a:t>
            </a:r>
            <a:r>
              <a:rPr lang="cs-CZ" dirty="0" smtClean="0"/>
              <a:t>/</a:t>
            </a:r>
            <a:r>
              <a:rPr lang="cs-CZ" dirty="0" err="1" smtClean="0"/>
              <a:t>ky</a:t>
            </a:r>
            <a:r>
              <a:rPr lang="cs-CZ" dirty="0" smtClean="0"/>
              <a:t> – </a:t>
            </a:r>
            <a:r>
              <a:rPr lang="cs-CZ" dirty="0" err="1" smtClean="0"/>
              <a:t>dve</a:t>
            </a:r>
            <a:r>
              <a:rPr lang="cs-CZ" dirty="0" smtClean="0"/>
              <a:t> časti – </a:t>
            </a:r>
            <a:r>
              <a:rPr lang="cs-CZ" dirty="0" err="1" smtClean="0"/>
              <a:t>štandardizácia</a:t>
            </a:r>
            <a:endParaRPr lang="cs-CZ" dirty="0" smtClean="0"/>
          </a:p>
          <a:p>
            <a:pPr lvl="0"/>
            <a:r>
              <a:rPr lang="cs-CZ" dirty="0" err="1" smtClean="0"/>
              <a:t>Hodnotiace</a:t>
            </a:r>
            <a:r>
              <a:rPr lang="cs-CZ" dirty="0" smtClean="0"/>
              <a:t> centrum – </a:t>
            </a:r>
            <a:r>
              <a:rPr lang="cs-CZ" dirty="0" err="1" smtClean="0"/>
              <a:t>možnosť</a:t>
            </a:r>
            <a:r>
              <a:rPr lang="cs-CZ" dirty="0" smtClean="0"/>
              <a:t> </a:t>
            </a:r>
            <a:r>
              <a:rPr lang="cs-CZ" dirty="0" err="1" smtClean="0"/>
              <a:t>využitia</a:t>
            </a:r>
            <a:r>
              <a:rPr lang="cs-CZ" dirty="0" smtClean="0"/>
              <a:t> </a:t>
            </a:r>
            <a:r>
              <a:rPr lang="cs-CZ" dirty="0" err="1" smtClean="0"/>
              <a:t>vo</a:t>
            </a:r>
            <a:r>
              <a:rPr lang="cs-CZ" dirty="0" smtClean="0"/>
              <a:t> </a:t>
            </a:r>
            <a:r>
              <a:rPr lang="cs-CZ" dirty="0" err="1" smtClean="0"/>
              <a:t>výberovom</a:t>
            </a:r>
            <a:r>
              <a:rPr lang="cs-CZ" dirty="0" smtClean="0"/>
              <a:t> procese</a:t>
            </a:r>
          </a:p>
          <a:p>
            <a:pPr lvl="0"/>
            <a:endParaRPr lang="en-US" dirty="0"/>
          </a:p>
          <a:p>
            <a:pPr lvl="0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7108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AU" sz="4000" dirty="0" err="1" smtClean="0"/>
              <a:t>Mínusy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311"/>
          </a:xfrm>
        </p:spPr>
        <p:txBody>
          <a:bodyPr>
            <a:normAutofit/>
          </a:bodyPr>
          <a:lstStyle/>
          <a:p>
            <a:r>
              <a:rPr lang="sk-SK" dirty="0" smtClean="0"/>
              <a:t>Absencia zmien v systéme odmeňovania</a:t>
            </a:r>
          </a:p>
          <a:p>
            <a:r>
              <a:rPr lang="sk-SK" dirty="0" smtClean="0"/>
              <a:t>Pretrvávajúca politizácia služobného úradu</a:t>
            </a:r>
          </a:p>
          <a:p>
            <a:r>
              <a:rPr lang="sk-SK" dirty="0" smtClean="0"/>
              <a:t>Absencia zvýšených nárokov na pozície s osobným platom</a:t>
            </a:r>
          </a:p>
          <a:p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983017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MÍNUSY – </a:t>
            </a:r>
            <a:r>
              <a:rPr lang="en-AU" sz="4000" dirty="0" err="1" smtClean="0"/>
              <a:t>chýbajúce</a:t>
            </a:r>
            <a:r>
              <a:rPr lang="en-AU" sz="4000" dirty="0" smtClean="0"/>
              <a:t> </a:t>
            </a:r>
            <a:r>
              <a:rPr lang="en-AU" sz="4000" dirty="0" err="1" smtClean="0"/>
              <a:t>zmeny</a:t>
            </a:r>
            <a:r>
              <a:rPr lang="en-AU" sz="4000" dirty="0" smtClean="0"/>
              <a:t> v </a:t>
            </a:r>
            <a:br>
              <a:rPr lang="en-AU" sz="4000" dirty="0" smtClean="0"/>
            </a:br>
            <a:r>
              <a:rPr lang="en-AU" sz="4000" dirty="0" err="1" smtClean="0"/>
              <a:t>odmeňovaní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311"/>
          </a:xfrm>
        </p:spPr>
        <p:txBody>
          <a:bodyPr>
            <a:normAutofit/>
          </a:bodyPr>
          <a:lstStyle/>
          <a:p>
            <a:r>
              <a:rPr lang="sk-SK" dirty="0" smtClean="0"/>
              <a:t>Absencia zmien v systéme odmeňovania</a:t>
            </a:r>
          </a:p>
          <a:p>
            <a:pPr lvl="1"/>
            <a:r>
              <a:rPr lang="sk-SK" dirty="0" smtClean="0"/>
              <a:t>Nerozšírenie škály odmeňovania</a:t>
            </a:r>
          </a:p>
          <a:p>
            <a:pPr lvl="1"/>
            <a:r>
              <a:rPr lang="sk-SK" dirty="0" smtClean="0"/>
              <a:t>Stratégia počítala s jeho otvorením a zmenou</a:t>
            </a:r>
          </a:p>
          <a:p>
            <a:pPr lvl="1"/>
            <a:r>
              <a:rPr lang="sk-SK" dirty="0" smtClean="0"/>
              <a:t>Demotivujúce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497225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MÍNUSY – </a:t>
            </a:r>
            <a:r>
              <a:rPr lang="sk-SK" sz="3600" dirty="0"/>
              <a:t>Pretrvávajúca politizácia služobného úradu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31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dirty="0" smtClean="0"/>
              <a:t>Generálny tajomník (vedúci) služobného úradu </a:t>
            </a:r>
          </a:p>
          <a:p>
            <a:pPr lvl="1">
              <a:buFontTx/>
              <a:buChar char="-"/>
            </a:pPr>
            <a:r>
              <a:rPr lang="sk-SK" dirty="0" smtClean="0"/>
              <a:t>Menovaný vládou – čo je legitímne ALE</a:t>
            </a:r>
          </a:p>
          <a:p>
            <a:pPr lvl="1">
              <a:buFontTx/>
              <a:buChar char="-"/>
            </a:pPr>
            <a:r>
              <a:rPr lang="sk-SK" dirty="0" smtClean="0"/>
              <a:t>Silná kompetencia pri výbere zamestnancov</a:t>
            </a:r>
          </a:p>
          <a:p>
            <a:pPr lvl="1">
              <a:buFontTx/>
              <a:buChar char="-"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470814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282</Words>
  <Application>Microsoft Macintosh PowerPoint</Application>
  <PresentationFormat>On-screen Show (4:3)</PresentationFormat>
  <Paragraphs>70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www.governance.sk</vt:lpstr>
      <vt:lpstr>Štátna služba ako základ  fungujúceho štátu</vt:lpstr>
      <vt:lpstr> PLUSY - Snaha o koordináciu </vt:lpstr>
      <vt:lpstr> PLUSY - Služobné hodnotenia  </vt:lpstr>
      <vt:lpstr>PLUSY – Profesionalizácia služobného úradu</vt:lpstr>
      <vt:lpstr>PLUSY – Výberové konania bez  výnimky</vt:lpstr>
      <vt:lpstr>Mínusy</vt:lpstr>
      <vt:lpstr> MÍNUSY – chýbajúce zmeny v  odmeňovaní</vt:lpstr>
      <vt:lpstr> MÍNUSY – Pretrvávajúca politizácia služobného úradu</vt:lpstr>
      <vt:lpstr> MÍNUSY – Absencia zvýšených nárokov  na špeciálne pozície</vt:lpstr>
      <vt:lpstr>DISKUSIA Nový zákon o štátnej službe:  ako vybudovať na Slovensku modernú štátnu službu? </vt:lpstr>
    </vt:vector>
  </TitlesOfParts>
  <Company>Slovak Governance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Ctibor Kostal</dc:creator>
  <cp:lastModifiedBy>Ctibor Kostal</cp:lastModifiedBy>
  <cp:revision>49</cp:revision>
  <dcterms:created xsi:type="dcterms:W3CDTF">2016-10-07T15:43:54Z</dcterms:created>
  <dcterms:modified xsi:type="dcterms:W3CDTF">2016-10-17T07:43:17Z</dcterms:modified>
</cp:coreProperties>
</file>