
<file path=[Content_Types].xml><?xml version="1.0" encoding="utf-8"?>
<Types xmlns="http://schemas.openxmlformats.org/package/2006/content-types">
  <Default Extension="xml" ContentType="application/xml"/>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omments/comment1.xml" ContentType="application/vnd.openxmlformats-officedocument.presentationml.comments+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xml" ContentType="application/vnd.openxmlformats-officedocument.presentationml.notesSlide+xml"/>
  <Override PartName="/ppt/comments/comment2.xml" ContentType="application/vnd.openxmlformats-officedocument.presentationml.comments+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1"/>
  </p:notesMasterIdLst>
  <p:handoutMasterIdLst>
    <p:handoutMasterId r:id="rId52"/>
  </p:handoutMasterIdLst>
  <p:sldIdLst>
    <p:sldId id="256" r:id="rId2"/>
    <p:sldId id="314" r:id="rId3"/>
    <p:sldId id="315" r:id="rId4"/>
    <p:sldId id="316" r:id="rId5"/>
    <p:sldId id="317" r:id="rId6"/>
    <p:sldId id="318" r:id="rId7"/>
    <p:sldId id="319" r:id="rId8"/>
    <p:sldId id="320" r:id="rId9"/>
    <p:sldId id="321" r:id="rId10"/>
    <p:sldId id="322" r:id="rId11"/>
    <p:sldId id="323" r:id="rId12"/>
    <p:sldId id="324" r:id="rId13"/>
    <p:sldId id="325" r:id="rId14"/>
    <p:sldId id="326" r:id="rId15"/>
    <p:sldId id="274" r:id="rId16"/>
    <p:sldId id="302" r:id="rId17"/>
    <p:sldId id="303" r:id="rId18"/>
    <p:sldId id="304" r:id="rId19"/>
    <p:sldId id="305" r:id="rId20"/>
    <p:sldId id="306" r:id="rId21"/>
    <p:sldId id="307" r:id="rId22"/>
    <p:sldId id="308" r:id="rId23"/>
    <p:sldId id="309" r:id="rId24"/>
    <p:sldId id="310" r:id="rId25"/>
    <p:sldId id="275" r:id="rId26"/>
    <p:sldId id="327" r:id="rId27"/>
    <p:sldId id="328" r:id="rId28"/>
    <p:sldId id="329" r:id="rId29"/>
    <p:sldId id="330" r:id="rId30"/>
    <p:sldId id="331" r:id="rId31"/>
    <p:sldId id="332" r:id="rId32"/>
    <p:sldId id="333" r:id="rId33"/>
    <p:sldId id="334" r:id="rId34"/>
    <p:sldId id="335" r:id="rId35"/>
    <p:sldId id="276" r:id="rId36"/>
    <p:sldId id="263" r:id="rId37"/>
    <p:sldId id="264" r:id="rId38"/>
    <p:sldId id="267" r:id="rId39"/>
    <p:sldId id="270" r:id="rId40"/>
    <p:sldId id="265" r:id="rId41"/>
    <p:sldId id="266" r:id="rId42"/>
    <p:sldId id="273" r:id="rId43"/>
    <p:sldId id="269" r:id="rId44"/>
    <p:sldId id="272" r:id="rId45"/>
    <p:sldId id="268" r:id="rId46"/>
    <p:sldId id="271" r:id="rId47"/>
    <p:sldId id="277" r:id="rId48"/>
    <p:sldId id="278" r:id="rId49"/>
    <p:sldId id="260" r:id="rId50"/>
  </p:sldIdLst>
  <p:sldSz cx="9144000" cy="6858000" type="screen4x3"/>
  <p:notesSz cx="6858000" cy="9144000"/>
  <p:defaultTextStyle>
    <a:defPPr>
      <a:defRPr lang="sk-SK"/>
    </a:defPPr>
    <a:lvl1pPr algn="l" rtl="0" eaLnBrk="0" fontAlgn="base" hangingPunct="0">
      <a:spcBef>
        <a:spcPct val="0"/>
      </a:spcBef>
      <a:spcAft>
        <a:spcPct val="0"/>
      </a:spcAft>
      <a:defRPr kern="1200">
        <a:solidFill>
          <a:schemeClr val="tx1"/>
        </a:solidFill>
        <a:latin typeface="Arial" charset="0"/>
        <a:ea typeface="Arial" charset="0"/>
        <a:cs typeface="Arial" charset="0"/>
      </a:defRPr>
    </a:lvl1pPr>
    <a:lvl2pPr marL="457200" algn="l" rtl="0" eaLnBrk="0" fontAlgn="base" hangingPunct="0">
      <a:spcBef>
        <a:spcPct val="0"/>
      </a:spcBef>
      <a:spcAft>
        <a:spcPct val="0"/>
      </a:spcAft>
      <a:defRPr kern="1200">
        <a:solidFill>
          <a:schemeClr val="tx1"/>
        </a:solidFill>
        <a:latin typeface="Arial" charset="0"/>
        <a:ea typeface="Arial" charset="0"/>
        <a:cs typeface="Arial" charset="0"/>
      </a:defRPr>
    </a:lvl2pPr>
    <a:lvl3pPr marL="914400" algn="l" rtl="0" eaLnBrk="0" fontAlgn="base" hangingPunct="0">
      <a:spcBef>
        <a:spcPct val="0"/>
      </a:spcBef>
      <a:spcAft>
        <a:spcPct val="0"/>
      </a:spcAft>
      <a:defRPr kern="1200">
        <a:solidFill>
          <a:schemeClr val="tx1"/>
        </a:solidFill>
        <a:latin typeface="Arial" charset="0"/>
        <a:ea typeface="Arial" charset="0"/>
        <a:cs typeface="Arial" charset="0"/>
      </a:defRPr>
    </a:lvl3pPr>
    <a:lvl4pPr marL="1371600" algn="l" rtl="0" eaLnBrk="0" fontAlgn="base" hangingPunct="0">
      <a:spcBef>
        <a:spcPct val="0"/>
      </a:spcBef>
      <a:spcAft>
        <a:spcPct val="0"/>
      </a:spcAft>
      <a:defRPr kern="1200">
        <a:solidFill>
          <a:schemeClr val="tx1"/>
        </a:solidFill>
        <a:latin typeface="Arial" charset="0"/>
        <a:ea typeface="Arial" charset="0"/>
        <a:cs typeface="Arial" charset="0"/>
      </a:defRPr>
    </a:lvl4pPr>
    <a:lvl5pPr marL="1828800" algn="l" rtl="0" eaLnBrk="0" fontAlgn="base" hangingPunct="0">
      <a:spcBef>
        <a:spcPct val="0"/>
      </a:spcBef>
      <a:spcAft>
        <a:spcPct val="0"/>
      </a:spcAft>
      <a:defRPr kern="1200">
        <a:solidFill>
          <a:schemeClr val="tx1"/>
        </a:solidFill>
        <a:latin typeface="Arial" charset="0"/>
        <a:ea typeface="Arial" charset="0"/>
        <a:cs typeface="Arial" charset="0"/>
      </a:defRPr>
    </a:lvl5pPr>
    <a:lvl6pPr marL="2286000" algn="l" defTabSz="914400" rtl="0" eaLnBrk="1" latinLnBrk="0" hangingPunct="1">
      <a:defRPr kern="1200">
        <a:solidFill>
          <a:schemeClr val="tx1"/>
        </a:solidFill>
        <a:latin typeface="Arial" charset="0"/>
        <a:ea typeface="Arial" charset="0"/>
        <a:cs typeface="Arial" charset="0"/>
      </a:defRPr>
    </a:lvl6pPr>
    <a:lvl7pPr marL="2743200" algn="l" defTabSz="914400" rtl="0" eaLnBrk="1" latinLnBrk="0" hangingPunct="1">
      <a:defRPr kern="1200">
        <a:solidFill>
          <a:schemeClr val="tx1"/>
        </a:solidFill>
        <a:latin typeface="Arial" charset="0"/>
        <a:ea typeface="Arial" charset="0"/>
        <a:cs typeface="Arial" charset="0"/>
      </a:defRPr>
    </a:lvl7pPr>
    <a:lvl8pPr marL="3200400" algn="l" defTabSz="914400" rtl="0" eaLnBrk="1" latinLnBrk="0" hangingPunct="1">
      <a:defRPr kern="1200">
        <a:solidFill>
          <a:schemeClr val="tx1"/>
        </a:solidFill>
        <a:latin typeface="Arial" charset="0"/>
        <a:ea typeface="Arial" charset="0"/>
        <a:cs typeface="Arial" charset="0"/>
      </a:defRPr>
    </a:lvl8pPr>
    <a:lvl9pPr marL="3657600" algn="l" defTabSz="914400" rtl="0" eaLnBrk="1" latinLnBrk="0" hangingPunct="1">
      <a:defRPr kern="1200">
        <a:solidFill>
          <a:schemeClr val="tx1"/>
        </a:solidFill>
        <a:latin typeface="Arial" charset="0"/>
        <a:ea typeface="Arial" charset="0"/>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ucia" initials="LMK" lastIdx="4" clrIdx="0"/>
  <p:cmAuthor id="2" name="Barbora" initials="B" lastIdx="1"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923236"/>
    <a:srgbClr val="D79B93"/>
    <a:srgbClr val="8C383A"/>
    <a:srgbClr val="692020"/>
    <a:srgbClr val="BCBCBC"/>
    <a:srgbClr val="241605"/>
    <a:srgbClr val="C2893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035"/>
    <p:restoredTop sz="94624"/>
  </p:normalViewPr>
  <p:slideViewPr>
    <p:cSldViewPr>
      <p:cViewPr varScale="1">
        <p:scale>
          <a:sx n="100" d="100"/>
          <a:sy n="100" d="100"/>
        </p:scale>
        <p:origin x="568" y="16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55" d="100"/>
          <a:sy n="55" d="100"/>
        </p:scale>
        <p:origin x="-2904"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slide" Target="slides/slide49.xml"/><Relationship Id="rId51" Type="http://schemas.openxmlformats.org/officeDocument/2006/relationships/notesMaster" Target="notesMasters/notesMaster1.xml"/><Relationship Id="rId52" Type="http://schemas.openxmlformats.org/officeDocument/2006/relationships/handoutMaster" Target="handoutMasters/handoutMaster1.xml"/><Relationship Id="rId53" Type="http://schemas.openxmlformats.org/officeDocument/2006/relationships/commentAuthors" Target="commentAuthors.xml"/><Relationship Id="rId54" Type="http://schemas.openxmlformats.org/officeDocument/2006/relationships/presProps" Target="presProps.xml"/><Relationship Id="rId55" Type="http://schemas.openxmlformats.org/officeDocument/2006/relationships/viewProps" Target="viewProps.xml"/><Relationship Id="rId56" Type="http://schemas.openxmlformats.org/officeDocument/2006/relationships/theme" Target="theme/theme1.xml"/><Relationship Id="rId57" Type="http://schemas.openxmlformats.org/officeDocument/2006/relationships/tableStyles" Target="tableStyle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charts/_rels/chart1.xml.rels><?xml version="1.0" encoding="UTF-8" standalone="yes"?>
<Relationships xmlns="http://schemas.openxmlformats.org/package/2006/relationships"><Relationship Id="rId1" Type="http://schemas.microsoft.com/office/2011/relationships/chartStyle" Target="style1.xml"/><Relationship Id="rId2" Type="http://schemas.microsoft.com/office/2011/relationships/chartColorStyle" Target="colors1.xml"/><Relationship Id="rId3" Type="http://schemas.openxmlformats.org/officeDocument/2006/relationships/oleObject" Target="file:////C:\Users\lucia\Dropbox\EEA_CELSI_SGI\Data\UPSVAR\UoZ%20data.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Sheet1!$A$3</c:f>
              <c:strCache>
                <c:ptCount val="1"/>
                <c:pt idx="0">
                  <c:v>Bratislavský kraj</c:v>
                </c:pt>
              </c:strCache>
            </c:strRef>
          </c:tx>
          <c:spPr>
            <a:ln w="34925" cap="rnd">
              <a:solidFill>
                <a:srgbClr val="C00000"/>
              </a:solidFill>
              <a:round/>
            </a:ln>
            <a:effectLst>
              <a:outerShdw blurRad="40000" dist="23000" dir="5400000" rotWithShape="0">
                <a:srgbClr val="000000">
                  <a:alpha val="35000"/>
                </a:srgbClr>
              </a:outerShdw>
            </a:effectLst>
          </c:spPr>
          <c:marker>
            <c:symbol val="none"/>
          </c:marker>
          <c:dLbls>
            <c:dLbl>
              <c:idx val="0"/>
              <c:layout>
                <c:manualLayout>
                  <c:x val="0.0"/>
                  <c:y val="-0.0236511456023651"/>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9-D36A-478C-A85C-D0EB9423ACCB}"/>
                </c:ext>
                <c:ext xmlns:c15="http://schemas.microsoft.com/office/drawing/2012/chart" uri="{CE6537A1-D6FC-4f65-9D91-7224C49458BB}">
                  <c15:layout/>
                </c:ext>
              </c:extLst>
            </c:dLbl>
            <c:dLbl>
              <c:idx val="1"/>
              <c:layout>
                <c:manualLayout>
                  <c:x val="-0.00220458553791891"/>
                  <c:y val="-0.014781966001478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A-D36A-478C-A85C-D0EB9423ACCB}"/>
                </c:ext>
                <c:ext xmlns:c15="http://schemas.microsoft.com/office/drawing/2012/chart" uri="{CE6537A1-D6FC-4f65-9D91-7224C49458BB}">
                  <c15:layout/>
                </c:ext>
              </c:extLst>
            </c:dLbl>
            <c:dLbl>
              <c:idx val="3"/>
              <c:layout>
                <c:manualLayout>
                  <c:x val="-0.00220458553791895"/>
                  <c:y val="-0.00295639320029564"/>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B-D36A-478C-A85C-D0EB9423ACCB}"/>
                </c:ex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a:solidFill>
                        <a:schemeClr val="lt1">
                          <a:lumMod val="95000"/>
                          <a:alpha val="54000"/>
                        </a:schemeClr>
                      </a:solidFill>
                    </a:ln>
                    <a:effectLst/>
                  </c:spPr>
                </c15:leaderLines>
              </c:ext>
            </c:extLst>
          </c:dLbls>
          <c:cat>
            <c:numRef>
              <c:f>Sheet1!$B$2:$F$2</c:f>
              <c:numCache>
                <c:formatCode>General</c:formatCode>
                <c:ptCount val="5"/>
                <c:pt idx="0">
                  <c:v>2015.0</c:v>
                </c:pt>
                <c:pt idx="1">
                  <c:v>2016.0</c:v>
                </c:pt>
                <c:pt idx="2">
                  <c:v>2017.0</c:v>
                </c:pt>
                <c:pt idx="3">
                  <c:v>2018.0</c:v>
                </c:pt>
                <c:pt idx="4">
                  <c:v>2019.0</c:v>
                </c:pt>
              </c:numCache>
            </c:numRef>
          </c:cat>
          <c:val>
            <c:numRef>
              <c:f>Sheet1!$B$3:$F$3</c:f>
              <c:numCache>
                <c:formatCode>#,##0</c:formatCode>
                <c:ptCount val="5"/>
                <c:pt idx="0" formatCode="General">
                  <c:v>398.0</c:v>
                </c:pt>
                <c:pt idx="1">
                  <c:v>307.0</c:v>
                </c:pt>
                <c:pt idx="2">
                  <c:v>252.0</c:v>
                </c:pt>
                <c:pt idx="3" formatCode="General">
                  <c:v>197.0</c:v>
                </c:pt>
                <c:pt idx="4">
                  <c:v>209.0</c:v>
                </c:pt>
              </c:numCache>
            </c:numRef>
          </c:val>
          <c:smooth val="0"/>
          <c:extLst xmlns:c16r2="http://schemas.microsoft.com/office/drawing/2015/06/chart">
            <c:ext xmlns:c16="http://schemas.microsoft.com/office/drawing/2014/chart" uri="{C3380CC4-5D6E-409C-BE32-E72D297353CC}">
              <c16:uniqueId val="{00000000-D36A-478C-A85C-D0EB9423ACCB}"/>
            </c:ext>
          </c:extLst>
        </c:ser>
        <c:ser>
          <c:idx val="1"/>
          <c:order val="1"/>
          <c:tx>
            <c:strRef>
              <c:f>Sheet1!$A$4</c:f>
              <c:strCache>
                <c:ptCount val="1"/>
                <c:pt idx="0">
                  <c:v>Trnavský kraj</c:v>
                </c:pt>
              </c:strCache>
            </c:strRef>
          </c:tx>
          <c:spPr>
            <a:ln w="34925" cap="rnd">
              <a:solidFill>
                <a:srgbClr val="FFC000"/>
              </a:solidFill>
              <a:round/>
            </a:ln>
            <a:effectLst>
              <a:outerShdw blurRad="40000" dist="23000" dir="5400000" rotWithShape="0">
                <a:srgbClr val="000000">
                  <a:alpha val="35000"/>
                </a:srgbClr>
              </a:outerShdw>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a:solidFill>
                        <a:schemeClr val="lt1">
                          <a:lumMod val="95000"/>
                          <a:alpha val="54000"/>
                        </a:schemeClr>
                      </a:solidFill>
                    </a:ln>
                    <a:effectLst/>
                  </c:spPr>
                </c15:leaderLines>
              </c:ext>
            </c:extLst>
          </c:dLbls>
          <c:cat>
            <c:numRef>
              <c:f>Sheet1!$B$2:$F$2</c:f>
              <c:numCache>
                <c:formatCode>General</c:formatCode>
                <c:ptCount val="5"/>
                <c:pt idx="0">
                  <c:v>2015.0</c:v>
                </c:pt>
                <c:pt idx="1">
                  <c:v>2016.0</c:v>
                </c:pt>
                <c:pt idx="2">
                  <c:v>2017.0</c:v>
                </c:pt>
                <c:pt idx="3">
                  <c:v>2018.0</c:v>
                </c:pt>
                <c:pt idx="4">
                  <c:v>2019.0</c:v>
                </c:pt>
              </c:numCache>
            </c:numRef>
          </c:cat>
          <c:val>
            <c:numRef>
              <c:f>Sheet1!$B$4:$F$4</c:f>
              <c:numCache>
                <c:formatCode>#,##0</c:formatCode>
                <c:ptCount val="5"/>
                <c:pt idx="0" formatCode="General">
                  <c:v>815.0</c:v>
                </c:pt>
                <c:pt idx="1">
                  <c:v>649.0</c:v>
                </c:pt>
                <c:pt idx="2">
                  <c:v>434.0</c:v>
                </c:pt>
                <c:pt idx="3" formatCode="General">
                  <c:v>377.0</c:v>
                </c:pt>
                <c:pt idx="4">
                  <c:v>359.0</c:v>
                </c:pt>
              </c:numCache>
            </c:numRef>
          </c:val>
          <c:smooth val="0"/>
          <c:extLst xmlns:c16r2="http://schemas.microsoft.com/office/drawing/2015/06/chart">
            <c:ext xmlns:c16="http://schemas.microsoft.com/office/drawing/2014/chart" uri="{C3380CC4-5D6E-409C-BE32-E72D297353CC}">
              <c16:uniqueId val="{00000001-D36A-478C-A85C-D0EB9423ACCB}"/>
            </c:ext>
          </c:extLst>
        </c:ser>
        <c:ser>
          <c:idx val="2"/>
          <c:order val="2"/>
          <c:tx>
            <c:strRef>
              <c:f>Sheet1!$A$5</c:f>
              <c:strCache>
                <c:ptCount val="1"/>
                <c:pt idx="0">
                  <c:v>Trenčiansky kraj</c:v>
                </c:pt>
              </c:strCache>
            </c:strRef>
          </c:tx>
          <c:spPr>
            <a:ln w="34925" cap="rnd">
              <a:solidFill>
                <a:schemeClr val="accent3"/>
              </a:solidFill>
              <a:round/>
            </a:ln>
            <a:effectLst>
              <a:outerShdw blurRad="40000" dist="23000" dir="5400000" rotWithShape="0">
                <a:srgbClr val="000000">
                  <a:alpha val="35000"/>
                </a:srgbClr>
              </a:outerShdw>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a:solidFill>
                        <a:schemeClr val="lt1">
                          <a:lumMod val="95000"/>
                          <a:alpha val="54000"/>
                        </a:schemeClr>
                      </a:solidFill>
                    </a:ln>
                    <a:effectLst/>
                  </c:spPr>
                </c15:leaderLines>
              </c:ext>
            </c:extLst>
          </c:dLbls>
          <c:cat>
            <c:numRef>
              <c:f>Sheet1!$B$2:$F$2</c:f>
              <c:numCache>
                <c:formatCode>General</c:formatCode>
                <c:ptCount val="5"/>
                <c:pt idx="0">
                  <c:v>2015.0</c:v>
                </c:pt>
                <c:pt idx="1">
                  <c:v>2016.0</c:v>
                </c:pt>
                <c:pt idx="2">
                  <c:v>2017.0</c:v>
                </c:pt>
                <c:pt idx="3">
                  <c:v>2018.0</c:v>
                </c:pt>
                <c:pt idx="4">
                  <c:v>2019.0</c:v>
                </c:pt>
              </c:numCache>
            </c:numRef>
          </c:cat>
          <c:val>
            <c:numRef>
              <c:f>Sheet1!$B$5:$F$5</c:f>
              <c:numCache>
                <c:formatCode>#,##0</c:formatCode>
                <c:ptCount val="5"/>
                <c:pt idx="0" formatCode="General">
                  <c:v>1779.0</c:v>
                </c:pt>
                <c:pt idx="1">
                  <c:v>1358.0</c:v>
                </c:pt>
                <c:pt idx="2">
                  <c:v>863.0</c:v>
                </c:pt>
                <c:pt idx="3" formatCode="General">
                  <c:v>657.0</c:v>
                </c:pt>
                <c:pt idx="4">
                  <c:v>598.0</c:v>
                </c:pt>
              </c:numCache>
            </c:numRef>
          </c:val>
          <c:smooth val="0"/>
          <c:extLst xmlns:c16r2="http://schemas.microsoft.com/office/drawing/2015/06/chart">
            <c:ext xmlns:c16="http://schemas.microsoft.com/office/drawing/2014/chart" uri="{C3380CC4-5D6E-409C-BE32-E72D297353CC}">
              <c16:uniqueId val="{00000002-D36A-478C-A85C-D0EB9423ACCB}"/>
            </c:ext>
          </c:extLst>
        </c:ser>
        <c:ser>
          <c:idx val="3"/>
          <c:order val="3"/>
          <c:tx>
            <c:strRef>
              <c:f>Sheet1!$A$6</c:f>
              <c:strCache>
                <c:ptCount val="1"/>
                <c:pt idx="0">
                  <c:v>Nitriansky kraj</c:v>
                </c:pt>
              </c:strCache>
            </c:strRef>
          </c:tx>
          <c:spPr>
            <a:ln w="34925" cap="rnd">
              <a:solidFill>
                <a:schemeClr val="accent4"/>
              </a:solidFill>
              <a:round/>
            </a:ln>
            <a:effectLst>
              <a:outerShdw blurRad="40000" dist="23000" dir="5400000" rotWithShape="0">
                <a:srgbClr val="000000">
                  <a:alpha val="35000"/>
                </a:srgbClr>
              </a:outerShdw>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a:solidFill>
                        <a:schemeClr val="lt1">
                          <a:lumMod val="95000"/>
                          <a:alpha val="54000"/>
                        </a:schemeClr>
                      </a:solidFill>
                    </a:ln>
                    <a:effectLst/>
                  </c:spPr>
                </c15:leaderLines>
              </c:ext>
            </c:extLst>
          </c:dLbls>
          <c:cat>
            <c:numRef>
              <c:f>Sheet1!$B$2:$F$2</c:f>
              <c:numCache>
                <c:formatCode>General</c:formatCode>
                <c:ptCount val="5"/>
                <c:pt idx="0">
                  <c:v>2015.0</c:v>
                </c:pt>
                <c:pt idx="1">
                  <c:v>2016.0</c:v>
                </c:pt>
                <c:pt idx="2">
                  <c:v>2017.0</c:v>
                </c:pt>
                <c:pt idx="3">
                  <c:v>2018.0</c:v>
                </c:pt>
                <c:pt idx="4">
                  <c:v>2019.0</c:v>
                </c:pt>
              </c:numCache>
            </c:numRef>
          </c:cat>
          <c:val>
            <c:numRef>
              <c:f>Sheet1!$B$6:$F$6</c:f>
              <c:numCache>
                <c:formatCode>#,##0</c:formatCode>
                <c:ptCount val="5"/>
                <c:pt idx="0" formatCode="General">
                  <c:v>1099.0</c:v>
                </c:pt>
                <c:pt idx="1">
                  <c:v>880.0</c:v>
                </c:pt>
                <c:pt idx="2">
                  <c:v>566.0</c:v>
                </c:pt>
                <c:pt idx="3" formatCode="General">
                  <c:v>447.0</c:v>
                </c:pt>
                <c:pt idx="4">
                  <c:v>413.0</c:v>
                </c:pt>
              </c:numCache>
            </c:numRef>
          </c:val>
          <c:smooth val="0"/>
          <c:extLst xmlns:c16r2="http://schemas.microsoft.com/office/drawing/2015/06/chart">
            <c:ext xmlns:c16="http://schemas.microsoft.com/office/drawing/2014/chart" uri="{C3380CC4-5D6E-409C-BE32-E72D297353CC}">
              <c16:uniqueId val="{00000003-D36A-478C-A85C-D0EB9423ACCB}"/>
            </c:ext>
          </c:extLst>
        </c:ser>
        <c:ser>
          <c:idx val="4"/>
          <c:order val="4"/>
          <c:tx>
            <c:strRef>
              <c:f>Sheet1!$A$7</c:f>
              <c:strCache>
                <c:ptCount val="1"/>
                <c:pt idx="0">
                  <c:v>Žilinský kraj</c:v>
                </c:pt>
              </c:strCache>
            </c:strRef>
          </c:tx>
          <c:spPr>
            <a:ln w="34925" cap="rnd">
              <a:solidFill>
                <a:srgbClr val="92D050"/>
              </a:solidFill>
              <a:round/>
            </a:ln>
            <a:effectLst>
              <a:outerShdw blurRad="40000" dist="23000" dir="5400000" rotWithShape="0">
                <a:srgbClr val="000000">
                  <a:alpha val="35000"/>
                </a:srgbClr>
              </a:outerShdw>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a:solidFill>
                        <a:schemeClr val="lt1">
                          <a:lumMod val="95000"/>
                          <a:alpha val="54000"/>
                        </a:schemeClr>
                      </a:solidFill>
                    </a:ln>
                    <a:effectLst/>
                  </c:spPr>
                </c15:leaderLines>
              </c:ext>
            </c:extLst>
          </c:dLbls>
          <c:cat>
            <c:numRef>
              <c:f>Sheet1!$B$2:$F$2</c:f>
              <c:numCache>
                <c:formatCode>General</c:formatCode>
                <c:ptCount val="5"/>
                <c:pt idx="0">
                  <c:v>2015.0</c:v>
                </c:pt>
                <c:pt idx="1">
                  <c:v>2016.0</c:v>
                </c:pt>
                <c:pt idx="2">
                  <c:v>2017.0</c:v>
                </c:pt>
                <c:pt idx="3">
                  <c:v>2018.0</c:v>
                </c:pt>
                <c:pt idx="4">
                  <c:v>2019.0</c:v>
                </c:pt>
              </c:numCache>
            </c:numRef>
          </c:cat>
          <c:val>
            <c:numRef>
              <c:f>Sheet1!$B$7:$F$7</c:f>
              <c:numCache>
                <c:formatCode>#,##0</c:formatCode>
                <c:ptCount val="5"/>
                <c:pt idx="0">
                  <c:v>1600.0</c:v>
                </c:pt>
                <c:pt idx="1">
                  <c:v>1246.0</c:v>
                </c:pt>
                <c:pt idx="2">
                  <c:v>941.0</c:v>
                </c:pt>
                <c:pt idx="3" formatCode="General">
                  <c:v>757.0</c:v>
                </c:pt>
                <c:pt idx="4">
                  <c:v>700.0</c:v>
                </c:pt>
              </c:numCache>
            </c:numRef>
          </c:val>
          <c:smooth val="0"/>
          <c:extLst xmlns:c16r2="http://schemas.microsoft.com/office/drawing/2015/06/chart">
            <c:ext xmlns:c16="http://schemas.microsoft.com/office/drawing/2014/chart" uri="{C3380CC4-5D6E-409C-BE32-E72D297353CC}">
              <c16:uniqueId val="{00000004-D36A-478C-A85C-D0EB9423ACCB}"/>
            </c:ext>
          </c:extLst>
        </c:ser>
        <c:ser>
          <c:idx val="5"/>
          <c:order val="5"/>
          <c:tx>
            <c:strRef>
              <c:f>Sheet1!$A$8</c:f>
              <c:strCache>
                <c:ptCount val="1"/>
                <c:pt idx="0">
                  <c:v>Banskobystrický kraj</c:v>
                </c:pt>
              </c:strCache>
            </c:strRef>
          </c:tx>
          <c:spPr>
            <a:ln w="34925" cap="rnd">
              <a:solidFill>
                <a:schemeClr val="accent6"/>
              </a:solidFill>
              <a:round/>
            </a:ln>
            <a:effectLst>
              <a:outerShdw blurRad="40000" dist="23000" dir="5400000" rotWithShape="0">
                <a:srgbClr val="000000">
                  <a:alpha val="35000"/>
                </a:srgbClr>
              </a:outerShdw>
            </a:effectLst>
          </c:spPr>
          <c:marker>
            <c:symbol val="none"/>
          </c:marker>
          <c:dLbls>
            <c:dLbl>
              <c:idx val="0"/>
              <c:layout>
                <c:manualLayout>
                  <c:x val="-2.01021069600316E-17"/>
                  <c:y val="0.0177304964539007"/>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D-D36A-478C-A85C-D0EB9423ACCB}"/>
                </c:ext>
                <c:ext xmlns:c15="http://schemas.microsoft.com/office/drawing/2012/chart" uri="{CE6537A1-D6FC-4f65-9D91-7224C49458BB}">
                  <c15:layout/>
                </c:ext>
              </c:extLst>
            </c:dLbl>
            <c:dLbl>
              <c:idx val="1"/>
              <c:layout>
                <c:manualLayout>
                  <c:x val="-4.02042139200632E-17"/>
                  <c:y val="0.0227963525835866"/>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C-D36A-478C-A85C-D0EB9423ACCB}"/>
                </c:ext>
                <c:ext xmlns:c15="http://schemas.microsoft.com/office/drawing/2012/chart" uri="{CE6537A1-D6FC-4f65-9D91-7224C49458BB}">
                  <c15:layout/>
                </c:ext>
              </c:extLst>
            </c:dLbl>
            <c:dLbl>
              <c:idx val="2"/>
              <c:layout>
                <c:manualLayout>
                  <c:x val="-0.0109649122807018"/>
                  <c:y val="0.0506586610184365"/>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E-D36A-478C-A85C-D0EB9423ACCB}"/>
                </c:ext>
                <c:ext xmlns:c15="http://schemas.microsoft.com/office/drawing/2012/chart" uri="{CE6537A1-D6FC-4f65-9D91-7224C49458BB}">
                  <c15:layout/>
                </c:ext>
              </c:extLst>
            </c:dLbl>
            <c:dLbl>
              <c:idx val="4"/>
              <c:layout>
                <c:manualLayout>
                  <c:x val="-0.0153508771929825"/>
                  <c:y val="0.0303951367781154"/>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0-D36A-478C-A85C-D0EB9423ACCB}"/>
                </c:ex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a:solidFill>
                        <a:schemeClr val="lt1">
                          <a:lumMod val="95000"/>
                          <a:alpha val="54000"/>
                        </a:schemeClr>
                      </a:solidFill>
                    </a:ln>
                    <a:effectLst/>
                  </c:spPr>
                </c15:leaderLines>
              </c:ext>
            </c:extLst>
          </c:dLbls>
          <c:cat>
            <c:numRef>
              <c:f>Sheet1!$B$2:$F$2</c:f>
              <c:numCache>
                <c:formatCode>General</c:formatCode>
                <c:ptCount val="5"/>
                <c:pt idx="0">
                  <c:v>2015.0</c:v>
                </c:pt>
                <c:pt idx="1">
                  <c:v>2016.0</c:v>
                </c:pt>
                <c:pt idx="2">
                  <c:v>2017.0</c:v>
                </c:pt>
                <c:pt idx="3">
                  <c:v>2018.0</c:v>
                </c:pt>
                <c:pt idx="4">
                  <c:v>2019.0</c:v>
                </c:pt>
              </c:numCache>
            </c:numRef>
          </c:cat>
          <c:val>
            <c:numRef>
              <c:f>Sheet1!$B$8:$F$8</c:f>
              <c:numCache>
                <c:formatCode>#,##0</c:formatCode>
                <c:ptCount val="5"/>
                <c:pt idx="0">
                  <c:v>1987.0</c:v>
                </c:pt>
                <c:pt idx="1">
                  <c:v>1756.0</c:v>
                </c:pt>
                <c:pt idx="2">
                  <c:v>1415.0</c:v>
                </c:pt>
                <c:pt idx="3">
                  <c:v>1117.0</c:v>
                </c:pt>
                <c:pt idx="4">
                  <c:v>1012.0</c:v>
                </c:pt>
              </c:numCache>
            </c:numRef>
          </c:val>
          <c:smooth val="0"/>
          <c:extLst xmlns:c16r2="http://schemas.microsoft.com/office/drawing/2015/06/chart">
            <c:ext xmlns:c16="http://schemas.microsoft.com/office/drawing/2014/chart" uri="{C3380CC4-5D6E-409C-BE32-E72D297353CC}">
              <c16:uniqueId val="{00000005-D36A-478C-A85C-D0EB9423ACCB}"/>
            </c:ext>
          </c:extLst>
        </c:ser>
        <c:ser>
          <c:idx val="6"/>
          <c:order val="6"/>
          <c:tx>
            <c:strRef>
              <c:f>Sheet1!$A$9</c:f>
              <c:strCache>
                <c:ptCount val="1"/>
                <c:pt idx="0">
                  <c:v>Prešovský kraj</c:v>
                </c:pt>
              </c:strCache>
            </c:strRef>
          </c:tx>
          <c:spPr>
            <a:ln w="34925" cap="rnd">
              <a:solidFill>
                <a:schemeClr val="accent1">
                  <a:lumMod val="60000"/>
                </a:schemeClr>
              </a:solidFill>
              <a:round/>
            </a:ln>
            <a:effectLst>
              <a:outerShdw blurRad="40000" dist="23000" dir="5400000" rotWithShape="0">
                <a:srgbClr val="000000">
                  <a:alpha val="35000"/>
                </a:srgbClr>
              </a:outerShdw>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a:solidFill>
                        <a:schemeClr val="lt1">
                          <a:lumMod val="95000"/>
                          <a:alpha val="54000"/>
                        </a:schemeClr>
                      </a:solidFill>
                    </a:ln>
                    <a:effectLst/>
                  </c:spPr>
                </c15:leaderLines>
              </c:ext>
            </c:extLst>
          </c:dLbls>
          <c:cat>
            <c:numRef>
              <c:f>Sheet1!$B$2:$F$2</c:f>
              <c:numCache>
                <c:formatCode>General</c:formatCode>
                <c:ptCount val="5"/>
                <c:pt idx="0">
                  <c:v>2015.0</c:v>
                </c:pt>
                <c:pt idx="1">
                  <c:v>2016.0</c:v>
                </c:pt>
                <c:pt idx="2">
                  <c:v>2017.0</c:v>
                </c:pt>
                <c:pt idx="3">
                  <c:v>2018.0</c:v>
                </c:pt>
                <c:pt idx="4">
                  <c:v>2019.0</c:v>
                </c:pt>
              </c:numCache>
            </c:numRef>
          </c:cat>
          <c:val>
            <c:numRef>
              <c:f>Sheet1!$B$9:$F$9</c:f>
              <c:numCache>
                <c:formatCode>#,##0</c:formatCode>
                <c:ptCount val="5"/>
                <c:pt idx="0">
                  <c:v>3162.0</c:v>
                </c:pt>
                <c:pt idx="1">
                  <c:v>2791.0</c:v>
                </c:pt>
                <c:pt idx="2">
                  <c:v>2152.0</c:v>
                </c:pt>
                <c:pt idx="3">
                  <c:v>1706.0</c:v>
                </c:pt>
                <c:pt idx="4">
                  <c:v>1507.0</c:v>
                </c:pt>
              </c:numCache>
            </c:numRef>
          </c:val>
          <c:smooth val="0"/>
          <c:extLst xmlns:c16r2="http://schemas.microsoft.com/office/drawing/2015/06/chart">
            <c:ext xmlns:c16="http://schemas.microsoft.com/office/drawing/2014/chart" uri="{C3380CC4-5D6E-409C-BE32-E72D297353CC}">
              <c16:uniqueId val="{00000006-D36A-478C-A85C-D0EB9423ACCB}"/>
            </c:ext>
          </c:extLst>
        </c:ser>
        <c:ser>
          <c:idx val="7"/>
          <c:order val="7"/>
          <c:tx>
            <c:strRef>
              <c:f>Sheet1!$A$10</c:f>
              <c:strCache>
                <c:ptCount val="1"/>
                <c:pt idx="0">
                  <c:v>Košický kraj</c:v>
                </c:pt>
              </c:strCache>
            </c:strRef>
          </c:tx>
          <c:spPr>
            <a:ln w="34925" cap="rnd">
              <a:solidFill>
                <a:srgbClr val="7030A0"/>
              </a:solidFill>
              <a:round/>
            </a:ln>
            <a:effectLst>
              <a:outerShdw blurRad="40000" dist="23000" dir="5400000" rotWithShape="0">
                <a:srgbClr val="000000">
                  <a:alpha val="35000"/>
                </a:srgbClr>
              </a:outerShdw>
            </a:effectLst>
          </c:spPr>
          <c:marker>
            <c:symbol val="none"/>
          </c:marker>
          <c:dLbls>
            <c:dLbl>
              <c:idx val="2"/>
              <c:layout>
                <c:manualLayout>
                  <c:x val="-0.0109649122807018"/>
                  <c:y val="-0.0303951367781156"/>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F-D36A-478C-A85C-D0EB9423ACCB}"/>
                </c:ex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a:solidFill>
                        <a:schemeClr val="lt1">
                          <a:lumMod val="95000"/>
                          <a:alpha val="54000"/>
                        </a:schemeClr>
                      </a:solidFill>
                    </a:ln>
                    <a:effectLst/>
                  </c:spPr>
                </c15:leaderLines>
              </c:ext>
            </c:extLst>
          </c:dLbls>
          <c:cat>
            <c:numRef>
              <c:f>Sheet1!$B$2:$F$2</c:f>
              <c:numCache>
                <c:formatCode>General</c:formatCode>
                <c:ptCount val="5"/>
                <c:pt idx="0">
                  <c:v>2015.0</c:v>
                </c:pt>
                <c:pt idx="1">
                  <c:v>2016.0</c:v>
                </c:pt>
                <c:pt idx="2">
                  <c:v>2017.0</c:v>
                </c:pt>
                <c:pt idx="3">
                  <c:v>2018.0</c:v>
                </c:pt>
                <c:pt idx="4">
                  <c:v>2019.0</c:v>
                </c:pt>
              </c:numCache>
            </c:numRef>
          </c:cat>
          <c:val>
            <c:numRef>
              <c:f>Sheet1!$B$10:$F$10</c:f>
              <c:numCache>
                <c:formatCode>#,##0</c:formatCode>
                <c:ptCount val="5"/>
                <c:pt idx="0">
                  <c:v>2078.0</c:v>
                </c:pt>
                <c:pt idx="1">
                  <c:v>1813.0</c:v>
                </c:pt>
                <c:pt idx="2">
                  <c:v>1396.0</c:v>
                </c:pt>
                <c:pt idx="3">
                  <c:v>1182.0</c:v>
                </c:pt>
                <c:pt idx="4">
                  <c:v>1010.0</c:v>
                </c:pt>
              </c:numCache>
            </c:numRef>
          </c:val>
          <c:smooth val="0"/>
          <c:extLst xmlns:c16r2="http://schemas.microsoft.com/office/drawing/2015/06/chart">
            <c:ext xmlns:c16="http://schemas.microsoft.com/office/drawing/2014/chart" uri="{C3380CC4-5D6E-409C-BE32-E72D297353CC}">
              <c16:uniqueId val="{00000007-D36A-478C-A85C-D0EB9423ACCB}"/>
            </c:ext>
          </c:extLst>
        </c:ser>
        <c:dLbls>
          <c:showLegendKey val="0"/>
          <c:showVal val="0"/>
          <c:showCatName val="0"/>
          <c:showSerName val="0"/>
          <c:showPercent val="0"/>
          <c:showBubbleSize val="0"/>
        </c:dLbls>
        <c:smooth val="0"/>
        <c:axId val="-1844156368"/>
        <c:axId val="-1844124928"/>
      </c:lineChart>
      <c:catAx>
        <c:axId val="-1844156368"/>
        <c:scaling>
          <c:orientation val="minMax"/>
        </c:scaling>
        <c:delete val="0"/>
        <c:axPos val="b"/>
        <c:numFmt formatCode="General" sourceLinked="1"/>
        <c:majorTickMark val="none"/>
        <c:minorTickMark val="none"/>
        <c:tickLblPos val="nextTo"/>
        <c:spPr>
          <a:noFill/>
          <a:ln w="9525" cap="flat" cmpd="sng" algn="ctr">
            <a:solidFill>
              <a:schemeClr val="lt1">
                <a:lumMod val="95000"/>
                <a:alpha val="10000"/>
              </a:schemeClr>
            </a:solidFill>
            <a:round/>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1844124928"/>
        <c:crosses val="autoZero"/>
        <c:auto val="1"/>
        <c:lblAlgn val="ctr"/>
        <c:lblOffset val="100"/>
        <c:noMultiLvlLbl val="0"/>
      </c:catAx>
      <c:valAx>
        <c:axId val="-1844124928"/>
        <c:scaling>
          <c:orientation val="minMax"/>
        </c:scaling>
        <c:delete val="0"/>
        <c:axPos val="l"/>
        <c:majorGridlines>
          <c:spPr>
            <a:ln w="9525" cap="flat" cmpd="sng" algn="ctr">
              <a:solidFill>
                <a:schemeClr val="lt1">
                  <a:lumMod val="95000"/>
                  <a:alpha val="10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1844156368"/>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33">
  <cs:axisTitle>
    <cs:lnRef idx="0"/>
    <cs:fillRef idx="0"/>
    <cs:effectRef idx="0"/>
    <cs:fontRef idx="minor">
      <a:schemeClr val="lt1">
        <a:lumMod val="85000"/>
      </a:schemeClr>
    </cs:fontRef>
    <cs:defRPr sz="1197" b="1" kern="1200" cap="all"/>
  </cs:axisTitle>
  <cs:categoryAxis>
    <cs:lnRef idx="0"/>
    <cs:fillRef idx="0"/>
    <cs:effectRef idx="0"/>
    <cs:fontRef idx="minor">
      <a:schemeClr val="lt1">
        <a:lumMod val="85000"/>
      </a:schemeClr>
    </cs:fontRef>
    <cs:spPr>
      <a:ln w="9525" cap="flat" cmpd="sng" algn="ctr">
        <a:solidFill>
          <a:schemeClr val="lt1">
            <a:lumMod val="95000"/>
            <a:alpha val="10000"/>
          </a:schemeClr>
        </a:solidFill>
        <a:round/>
      </a:ln>
    </cs:spPr>
    <cs:defRPr sz="1197"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330" kern="1200"/>
  </cs:chartArea>
  <cs:dataLabel>
    <cs:lnRef idx="0"/>
    <cs:fillRef idx="0"/>
    <cs:effectRef idx="0"/>
    <cs:fontRef idx="minor">
      <a:schemeClr val="lt1">
        <a:lumMod val="85000"/>
      </a:schemeClr>
    </cs:fontRef>
    <cs:defRPr sz="1197" kern="1200"/>
  </cs:dataLabel>
  <cs:dataLabelCallout>
    <cs:lnRef idx="0"/>
    <cs:fillRef idx="0"/>
    <cs:effectRef idx="0"/>
    <cs:fontRef idx="minor">
      <a:schemeClr val="dk1">
        <a:lumMod val="65000"/>
        <a:lumOff val="35000"/>
      </a:schemeClr>
    </cs:fontRef>
    <cs:spPr>
      <a:solidFill>
        <a:schemeClr val="lt1"/>
      </a:solidFill>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1197"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lt1">
            <a:lumMod val="95000"/>
            <a:alpha val="10000"/>
          </a:schemeClr>
        </a:solidFill>
        <a:round/>
      </a:ln>
    </cs:spPr>
  </cs:gridlineMajor>
  <cs:gridlineMinor>
    <cs:lnRef idx="0"/>
    <cs:fillRef idx="0"/>
    <cs:effectRef idx="0"/>
    <cs:fontRef idx="minor">
      <a:schemeClr val="tx1"/>
    </cs:fontRef>
    <cs:spPr>
      <a:ln>
        <a:solidFill>
          <a:schemeClr val="lt1">
            <a:lumMod val="95000"/>
            <a:alpha val="5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1197"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2128"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1197"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1197" kern="1200"/>
  </cs:valueAxis>
  <cs:wall>
    <cs:lnRef idx="0"/>
    <cs:fillRef idx="0"/>
    <cs:effectRef idx="0"/>
    <cs:fontRef idx="minor">
      <a:schemeClr val="tx1"/>
    </cs:fontRef>
  </cs:wall>
</cs:chartStyle>
</file>

<file path=ppt/comments/comment1.xml><?xml version="1.0" encoding="utf-8"?>
<p:cmLst xmlns:a="http://schemas.openxmlformats.org/drawingml/2006/main" xmlns:r="http://schemas.openxmlformats.org/officeDocument/2006/relationships" xmlns:p="http://schemas.openxmlformats.org/presentationml/2006/main">
  <p:cm authorId="2" dt="2020-09-06T09:50:15.454" idx="1">
    <p:pos x="10" y="10"/>
    <p:text>Hlavička "Authors´workshop..." sa nedá editovať. Treba to však uričite zmeniť.</p:text>
    <p:extLst>
      <p:ext uri="{C676402C-5697-4E1C-873F-D02D1690AC5C}">
        <p15:threadingInfo xmlns:p15="http://schemas.microsoft.com/office/powerpoint/2012/main" timeZoneBias="-12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0-09-04T22:37:37.247" idx="3">
    <p:pos x="4838" y="783"/>
    <p:text>Tento slide by  mohol ist do uvodneho bloku, a v prezentacii sa sustredit uz rovno na zistenia</p:text>
    <p:extLst>
      <p:ext uri="{C676402C-5697-4E1C-873F-D02D1690AC5C}">
        <p15:threadingInfo xmlns:p15="http://schemas.microsoft.com/office/powerpoint/2012/main" timeZoneBias="-12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409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ltLang="en-US"/>
          </a:p>
        </p:txBody>
      </p:sp>
      <p:sp>
        <p:nvSpPr>
          <p:cNvPr id="410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ltLang="en-US"/>
          </a:p>
        </p:txBody>
      </p:sp>
      <p:sp>
        <p:nvSpPr>
          <p:cNvPr id="410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BA125AD0-45D2-734B-BF06-79BC296CB9C9}" type="slidenum">
              <a:rPr lang="sk-SK" altLang="en-US"/>
              <a:pPr/>
              <a:t>‹#›</a:t>
            </a:fld>
            <a:endParaRPr lang="sk-SK"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fld id="{9944533D-2A1D-B240-8974-ACF64E61DED2}" type="datetime1">
              <a:rPr lang="en-US" altLang="en-US"/>
              <a:pPr/>
              <a:t>9/6/20</a:t>
            </a:fld>
            <a:endParaRPr lang="en-US" alt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alt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sk-SK" altLang="en-US" noProof="0"/>
              <a:t>Click to edit Master text styles</a:t>
            </a:r>
          </a:p>
          <a:p>
            <a:pPr lvl="1"/>
            <a:r>
              <a:rPr lang="sk-SK" altLang="en-US" noProof="0"/>
              <a:t>Second level</a:t>
            </a:r>
          </a:p>
          <a:p>
            <a:pPr lvl="2"/>
            <a:r>
              <a:rPr lang="sk-SK" altLang="en-US" noProof="0"/>
              <a:t>Third level</a:t>
            </a:r>
          </a:p>
          <a:p>
            <a:pPr lvl="3"/>
            <a:r>
              <a:rPr lang="sk-SK" altLang="en-US" noProof="0"/>
              <a:t>Fourth level</a:t>
            </a:r>
          </a:p>
          <a:p>
            <a:pPr lvl="4"/>
            <a:r>
              <a:rPr lang="sk-SK" altLang="en-US" noProof="0"/>
              <a:t>Fifth level</a:t>
            </a:r>
            <a:endParaRPr lang="en-US" alt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eaLnBrk="1" hangingPunct="1">
              <a:defRPr sz="1200"/>
            </a:lvl1pPr>
          </a:lstStyle>
          <a:p>
            <a:endParaRPr lang="en-US" alt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584B0011-6384-6249-B63A-ED7BEA34904D}" type="slidenum">
              <a:rPr lang="en-US" altLang="en-US"/>
              <a:pPr/>
              <a:t>‹#›</a:t>
            </a:fld>
            <a:endParaRPr lang="en-US" altLang="en-US"/>
          </a:p>
        </p:txBody>
      </p:sp>
    </p:spTree>
    <p:extLst>
      <p:ext uri="{BB962C8B-B14F-4D97-AF65-F5344CB8AC3E}">
        <p14:creationId xmlns:p14="http://schemas.microsoft.com/office/powerpoint/2010/main" val="396581652"/>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pitchFamily="3" charset="-128"/>
        <a:cs typeface="ＭＳ Ｐゴシック" pitchFamily="3"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3"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3"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3"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3"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ＭＳ Ｐゴシック" pitchFamily="3" charset="-128"/>
                <a:cs typeface="ＭＳ Ｐゴシック" pitchFamily="3" charset="-128"/>
              </a:rPr>
              <a:t>has been threefold: </a:t>
            </a:r>
          </a:p>
          <a:p>
            <a:r>
              <a:rPr lang="en-US" sz="1200" kern="1200" dirty="0" smtClean="0">
                <a:solidFill>
                  <a:schemeClr val="tx1"/>
                </a:solidFill>
                <a:effectLst/>
                <a:latin typeface="+mn-lt"/>
                <a:ea typeface="ＭＳ Ｐゴシック" pitchFamily="3" charset="-128"/>
                <a:cs typeface="ＭＳ Ｐゴシック" pitchFamily="3" charset="-128"/>
              </a:rPr>
              <a:t>1) to reduce sick leave rates; </a:t>
            </a:r>
          </a:p>
          <a:p>
            <a:r>
              <a:rPr lang="en-US" sz="1200" kern="1200" dirty="0" smtClean="0">
                <a:solidFill>
                  <a:schemeClr val="tx1"/>
                </a:solidFill>
                <a:effectLst/>
                <a:latin typeface="+mn-lt"/>
                <a:ea typeface="ＭＳ Ｐゴシック" pitchFamily="3" charset="-128"/>
                <a:cs typeface="ＭＳ Ｐゴシック" pitchFamily="3" charset="-128"/>
              </a:rPr>
              <a:t>2) to include more people with disabilities in working life; and </a:t>
            </a:r>
          </a:p>
          <a:p>
            <a:r>
              <a:rPr lang="en-US" sz="1200" kern="1200" dirty="0" smtClean="0">
                <a:solidFill>
                  <a:schemeClr val="tx1"/>
                </a:solidFill>
                <a:effectLst/>
                <a:latin typeface="+mn-lt"/>
                <a:ea typeface="ＭＳ Ｐゴシック" pitchFamily="3" charset="-128"/>
                <a:cs typeface="ＭＳ Ｐゴシック" pitchFamily="3" charset="-128"/>
              </a:rPr>
              <a:t>3) to increase the average pensioning age of workers. </a:t>
            </a:r>
          </a:p>
          <a:p>
            <a:endParaRPr lang="en-US" dirty="0"/>
          </a:p>
        </p:txBody>
      </p:sp>
      <p:sp>
        <p:nvSpPr>
          <p:cNvPr id="4" name="Slide Number Placeholder 3"/>
          <p:cNvSpPr>
            <a:spLocks noGrp="1"/>
          </p:cNvSpPr>
          <p:nvPr>
            <p:ph type="sldNum" sz="quarter" idx="10"/>
          </p:nvPr>
        </p:nvSpPr>
        <p:spPr/>
        <p:txBody>
          <a:bodyPr/>
          <a:lstStyle/>
          <a:p>
            <a:fld id="{584B0011-6384-6249-B63A-ED7BEA34904D}" type="slidenum">
              <a:rPr lang="en-US" altLang="en-US" smtClean="0"/>
              <a:pPr/>
              <a:t>31</a:t>
            </a:fld>
            <a:endParaRPr lang="en-US" altLang="en-US"/>
          </a:p>
        </p:txBody>
      </p:sp>
    </p:spTree>
    <p:extLst>
      <p:ext uri="{BB962C8B-B14F-4D97-AF65-F5344CB8AC3E}">
        <p14:creationId xmlns:p14="http://schemas.microsoft.com/office/powerpoint/2010/main" val="4745101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945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spcBef>
                <a:spcPct val="0"/>
              </a:spcBef>
            </a:pPr>
            <a:endParaRPr lang="en-US" altLang="en-US">
              <a:ea typeface="ＭＳ Ｐゴシック" charset="-128"/>
            </a:endParaRPr>
          </a:p>
        </p:txBody>
      </p:sp>
      <p:sp>
        <p:nvSpPr>
          <p:cNvPr id="19459"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charset="0"/>
                <a:ea typeface="ＭＳ Ｐゴシック" charset="-128"/>
              </a:defRPr>
            </a:lvl1pPr>
            <a:lvl2pPr marL="37931725" indent="-37474525">
              <a:spcBef>
                <a:spcPct val="30000"/>
              </a:spcBef>
              <a:defRPr sz="1200">
                <a:solidFill>
                  <a:schemeClr val="tx1"/>
                </a:solidFill>
                <a:latin typeface="Calibri" charset="0"/>
                <a:ea typeface="ＭＳ Ｐゴシック" charset="-128"/>
              </a:defRPr>
            </a:lvl2pPr>
            <a:lvl3pPr marL="1143000" indent="-228600">
              <a:spcBef>
                <a:spcPct val="30000"/>
              </a:spcBef>
              <a:defRPr sz="1200">
                <a:solidFill>
                  <a:schemeClr val="tx1"/>
                </a:solidFill>
                <a:latin typeface="Calibri" charset="0"/>
                <a:ea typeface="ＭＳ Ｐゴシック" charset="-128"/>
              </a:defRPr>
            </a:lvl3pPr>
            <a:lvl4pPr marL="1600200" indent="-228600">
              <a:spcBef>
                <a:spcPct val="30000"/>
              </a:spcBef>
              <a:defRPr sz="1200">
                <a:solidFill>
                  <a:schemeClr val="tx1"/>
                </a:solidFill>
                <a:latin typeface="Calibri" charset="0"/>
                <a:ea typeface="ＭＳ Ｐゴシック" charset="-128"/>
              </a:defRPr>
            </a:lvl4pPr>
            <a:lvl5pPr marL="2057400" indent="-228600">
              <a:spcBef>
                <a:spcPct val="30000"/>
              </a:spcBef>
              <a:defRPr sz="1200">
                <a:solidFill>
                  <a:schemeClr val="tx1"/>
                </a:solidFill>
                <a:latin typeface="Calibri" charset="0"/>
                <a:ea typeface="ＭＳ Ｐゴシック" charset="-128"/>
              </a:defRPr>
            </a:lvl5pPr>
            <a:lvl6pPr marL="2514600" indent="-228600" eaLnBrk="0" fontAlgn="base" hangingPunct="0">
              <a:spcBef>
                <a:spcPct val="30000"/>
              </a:spcBef>
              <a:spcAft>
                <a:spcPct val="0"/>
              </a:spcAft>
              <a:defRPr sz="1200">
                <a:solidFill>
                  <a:schemeClr val="tx1"/>
                </a:solidFill>
                <a:latin typeface="Calibri" charset="0"/>
                <a:ea typeface="ＭＳ Ｐゴシック" charset="-128"/>
              </a:defRPr>
            </a:lvl6pPr>
            <a:lvl7pPr marL="2971800" indent="-228600" eaLnBrk="0" fontAlgn="base" hangingPunct="0">
              <a:spcBef>
                <a:spcPct val="30000"/>
              </a:spcBef>
              <a:spcAft>
                <a:spcPct val="0"/>
              </a:spcAft>
              <a:defRPr sz="1200">
                <a:solidFill>
                  <a:schemeClr val="tx1"/>
                </a:solidFill>
                <a:latin typeface="Calibri" charset="0"/>
                <a:ea typeface="ＭＳ Ｐゴシック" charset="-128"/>
              </a:defRPr>
            </a:lvl7pPr>
            <a:lvl8pPr marL="3429000" indent="-228600" eaLnBrk="0" fontAlgn="base" hangingPunct="0">
              <a:spcBef>
                <a:spcPct val="30000"/>
              </a:spcBef>
              <a:spcAft>
                <a:spcPct val="0"/>
              </a:spcAft>
              <a:defRPr sz="1200">
                <a:solidFill>
                  <a:schemeClr val="tx1"/>
                </a:solidFill>
                <a:latin typeface="Calibri" charset="0"/>
                <a:ea typeface="ＭＳ Ｐゴシック" charset="-128"/>
              </a:defRPr>
            </a:lvl8pPr>
            <a:lvl9pPr marL="3886200" indent="-228600" eaLnBrk="0" fontAlgn="base" hangingPunct="0">
              <a:spcBef>
                <a:spcPct val="30000"/>
              </a:spcBef>
              <a:spcAft>
                <a:spcPct val="0"/>
              </a:spcAft>
              <a:defRPr sz="1200">
                <a:solidFill>
                  <a:schemeClr val="tx1"/>
                </a:solidFill>
                <a:latin typeface="Calibri" charset="0"/>
                <a:ea typeface="ＭＳ Ｐゴシック" charset="-128"/>
              </a:defRPr>
            </a:lvl9pPr>
          </a:lstStyle>
          <a:p>
            <a:pPr>
              <a:spcBef>
                <a:spcPct val="0"/>
              </a:spcBef>
            </a:pPr>
            <a:fld id="{D19708E6-B443-0B4A-952C-A9548A6A94B1}" type="slidenum">
              <a:rPr lang="en-US" altLang="en-US">
                <a:latin typeface="Arial" charset="0"/>
              </a:rPr>
              <a:pPr>
                <a:spcBef>
                  <a:spcPct val="0"/>
                </a:spcBef>
              </a:pPr>
              <a:t>49</a:t>
            </a:fld>
            <a:endParaRPr lang="en-US" altLang="en-US">
              <a:latin typeface="Arial" charset="0"/>
            </a:endParaRPr>
          </a:p>
        </p:txBody>
      </p:sp>
    </p:spTree>
    <p:extLst>
      <p:ext uri="{BB962C8B-B14F-4D97-AF65-F5344CB8AC3E}">
        <p14:creationId xmlns:p14="http://schemas.microsoft.com/office/powerpoint/2010/main" val="27355952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4"/>
          <p:cNvSpPr>
            <a:spLocks noChangeArrowheads="1"/>
          </p:cNvSpPr>
          <p:nvPr userDrawn="1"/>
        </p:nvSpPr>
        <p:spPr bwMode="auto">
          <a:xfrm>
            <a:off x="3733800" y="347663"/>
            <a:ext cx="45720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Arial" charset="0"/>
                <a:cs typeface="Arial" charset="0"/>
              </a:defRPr>
            </a:lvl1pPr>
            <a:lvl2pPr marL="37931725" indent="-37474525">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altLang="en-US" sz="800">
                <a:solidFill>
                  <a:srgbClr val="7F7F7F"/>
                </a:solidFill>
                <a:ea typeface="Adobe Caslon Pro" charset="0"/>
                <a:cs typeface="Adobe Caslon Pro" charset="0"/>
              </a:rPr>
              <a:t>Authors’ workshop, July 6-7 2015, St. Petersburg</a:t>
            </a:r>
            <a:endParaRPr lang="en-US" altLang="en-US" sz="800">
              <a:solidFill>
                <a:srgbClr val="7F7F7F"/>
              </a:solidFill>
            </a:endParaRPr>
          </a:p>
        </p:txBody>
      </p:sp>
      <p:sp>
        <p:nvSpPr>
          <p:cNvPr id="2" name="Title 1"/>
          <p:cNvSpPr>
            <a:spLocks noGrp="1"/>
          </p:cNvSpPr>
          <p:nvPr>
            <p:ph type="ctrTitle"/>
          </p:nvPr>
        </p:nvSpPr>
        <p:spPr>
          <a:xfrm>
            <a:off x="685800" y="2130425"/>
            <a:ext cx="7772400" cy="1470025"/>
          </a:xfrm>
        </p:spPr>
        <p:txBody>
          <a:bodyPr/>
          <a:lstStyle/>
          <a:p>
            <a:r>
              <a:rPr lang="sk-SK"/>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sk-SK"/>
              <a:t>Click to edit Master subtitle style</a:t>
            </a:r>
            <a:endParaRPr lang="en-US"/>
          </a:p>
        </p:txBody>
      </p:sp>
      <p:sp>
        <p:nvSpPr>
          <p:cNvPr id="5" name="Rectangle 4"/>
          <p:cNvSpPr>
            <a:spLocks noGrp="1" noChangeArrowheads="1"/>
          </p:cNvSpPr>
          <p:nvPr>
            <p:ph type="dt" sz="half" idx="10"/>
          </p:nvPr>
        </p:nvSpPr>
        <p:spPr/>
        <p:txBody>
          <a:bodyPr/>
          <a:lstStyle>
            <a:lvl1pPr>
              <a:defRPr/>
            </a:lvl1pPr>
          </a:lstStyle>
          <a:p>
            <a:endParaRPr lang="en-US" altLang="en-US"/>
          </a:p>
        </p:txBody>
      </p:sp>
      <p:sp>
        <p:nvSpPr>
          <p:cNvPr id="6" name="Rectangle 5"/>
          <p:cNvSpPr>
            <a:spLocks noGrp="1" noChangeArrowheads="1"/>
          </p:cNvSpPr>
          <p:nvPr>
            <p:ph type="ftr" sz="quarter" idx="11"/>
          </p:nvPr>
        </p:nvSpPr>
        <p:spPr/>
        <p:txBody>
          <a:bodyPr/>
          <a:lstStyle>
            <a:lvl1pPr>
              <a:defRPr/>
            </a:lvl1pPr>
          </a:lstStyle>
          <a:p>
            <a:endParaRPr lang="en-US" altLang="en-US"/>
          </a:p>
        </p:txBody>
      </p:sp>
      <p:sp>
        <p:nvSpPr>
          <p:cNvPr id="7" name="Rectangle 6"/>
          <p:cNvSpPr>
            <a:spLocks noGrp="1" noChangeArrowheads="1"/>
          </p:cNvSpPr>
          <p:nvPr>
            <p:ph type="sldNum" sz="quarter" idx="12"/>
          </p:nvPr>
        </p:nvSpPr>
        <p:spPr/>
        <p:txBody>
          <a:bodyPr/>
          <a:lstStyle>
            <a:lvl1pPr>
              <a:defRPr/>
            </a:lvl1pPr>
          </a:lstStyle>
          <a:p>
            <a:fld id="{B0D81EF3-7A85-6648-A8D4-15F57F6DA952}" type="slidenum">
              <a:rPr lang="sk-SK" altLang="en-US"/>
              <a:pPr/>
              <a:t>‹#›</a:t>
            </a:fld>
            <a:endParaRPr lang="sk-SK" altLang="en-US"/>
          </a:p>
        </p:txBody>
      </p:sp>
    </p:spTree>
    <p:extLst>
      <p:ext uri="{BB962C8B-B14F-4D97-AF65-F5344CB8AC3E}">
        <p14:creationId xmlns:p14="http://schemas.microsoft.com/office/powerpoint/2010/main" val="11974456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sk-SK"/>
              <a:t>Click to edit Master text styles</a:t>
            </a:r>
          </a:p>
          <a:p>
            <a:pPr lvl="1"/>
            <a:r>
              <a:rPr lang="sk-SK"/>
              <a:t>Second level</a:t>
            </a:r>
          </a:p>
          <a:p>
            <a:pPr lvl="2"/>
            <a:r>
              <a:rPr lang="sk-SK"/>
              <a:t>Third level</a:t>
            </a:r>
          </a:p>
          <a:p>
            <a:pPr lvl="3"/>
            <a:r>
              <a:rPr lang="sk-SK"/>
              <a:t>Fourth level</a:t>
            </a:r>
          </a:p>
          <a:p>
            <a:pPr lvl="4"/>
            <a:r>
              <a:rPr lang="sk-SK"/>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altLang="en-US"/>
          </a:p>
        </p:txBody>
      </p:sp>
      <p:sp>
        <p:nvSpPr>
          <p:cNvPr id="5" name="Rectangle 5"/>
          <p:cNvSpPr>
            <a:spLocks noGrp="1" noChangeArrowheads="1"/>
          </p:cNvSpPr>
          <p:nvPr>
            <p:ph type="ftr" sz="quarter" idx="11"/>
          </p:nvPr>
        </p:nvSpPr>
        <p:spPr>
          <a:ln/>
        </p:spPr>
        <p:txBody>
          <a:bodyPr/>
          <a:lstStyle>
            <a:lvl1pPr>
              <a:defRPr/>
            </a:lvl1pPr>
          </a:lstStyle>
          <a:p>
            <a:endParaRPr lang="en-US" altLang="en-US"/>
          </a:p>
        </p:txBody>
      </p:sp>
      <p:sp>
        <p:nvSpPr>
          <p:cNvPr id="6" name="Rectangle 6"/>
          <p:cNvSpPr>
            <a:spLocks noGrp="1" noChangeArrowheads="1"/>
          </p:cNvSpPr>
          <p:nvPr>
            <p:ph type="sldNum" sz="quarter" idx="12"/>
          </p:nvPr>
        </p:nvSpPr>
        <p:spPr>
          <a:ln/>
        </p:spPr>
        <p:txBody>
          <a:bodyPr/>
          <a:lstStyle>
            <a:lvl1pPr>
              <a:defRPr/>
            </a:lvl1pPr>
          </a:lstStyle>
          <a:p>
            <a:fld id="{CA102A0E-AED9-5D4D-B96E-9688113A8D26}" type="slidenum">
              <a:rPr lang="sk-SK" altLang="en-US"/>
              <a:pPr/>
              <a:t>‹#›</a:t>
            </a:fld>
            <a:endParaRPr lang="sk-SK" altLang="en-US"/>
          </a:p>
        </p:txBody>
      </p:sp>
    </p:spTree>
    <p:extLst>
      <p:ext uri="{BB962C8B-B14F-4D97-AF65-F5344CB8AC3E}">
        <p14:creationId xmlns:p14="http://schemas.microsoft.com/office/powerpoint/2010/main" val="17276595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sk-SK"/>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sk-SK"/>
              <a:t>Click to edit Master text styles</a:t>
            </a:r>
          </a:p>
          <a:p>
            <a:pPr lvl="1"/>
            <a:r>
              <a:rPr lang="sk-SK"/>
              <a:t>Second level</a:t>
            </a:r>
          </a:p>
          <a:p>
            <a:pPr lvl="2"/>
            <a:r>
              <a:rPr lang="sk-SK"/>
              <a:t>Third level</a:t>
            </a:r>
          </a:p>
          <a:p>
            <a:pPr lvl="3"/>
            <a:r>
              <a:rPr lang="sk-SK"/>
              <a:t>Fourth level</a:t>
            </a:r>
          </a:p>
          <a:p>
            <a:pPr lvl="4"/>
            <a:r>
              <a:rPr lang="sk-SK"/>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altLang="en-US"/>
          </a:p>
        </p:txBody>
      </p:sp>
      <p:sp>
        <p:nvSpPr>
          <p:cNvPr id="5" name="Rectangle 5"/>
          <p:cNvSpPr>
            <a:spLocks noGrp="1" noChangeArrowheads="1"/>
          </p:cNvSpPr>
          <p:nvPr>
            <p:ph type="ftr" sz="quarter" idx="11"/>
          </p:nvPr>
        </p:nvSpPr>
        <p:spPr>
          <a:ln/>
        </p:spPr>
        <p:txBody>
          <a:bodyPr/>
          <a:lstStyle>
            <a:lvl1pPr>
              <a:defRPr/>
            </a:lvl1pPr>
          </a:lstStyle>
          <a:p>
            <a:endParaRPr lang="en-US" altLang="en-US"/>
          </a:p>
        </p:txBody>
      </p:sp>
      <p:sp>
        <p:nvSpPr>
          <p:cNvPr id="6" name="Rectangle 6"/>
          <p:cNvSpPr>
            <a:spLocks noGrp="1" noChangeArrowheads="1"/>
          </p:cNvSpPr>
          <p:nvPr>
            <p:ph type="sldNum" sz="quarter" idx="12"/>
          </p:nvPr>
        </p:nvSpPr>
        <p:spPr>
          <a:ln/>
        </p:spPr>
        <p:txBody>
          <a:bodyPr/>
          <a:lstStyle>
            <a:lvl1pPr>
              <a:defRPr/>
            </a:lvl1pPr>
          </a:lstStyle>
          <a:p>
            <a:fld id="{D51EFD79-8147-AF4B-843A-D89CDEEE8308}" type="slidenum">
              <a:rPr lang="sk-SK" altLang="en-US"/>
              <a:pPr/>
              <a:t>‹#›</a:t>
            </a:fld>
            <a:endParaRPr lang="sk-SK" altLang="en-US"/>
          </a:p>
        </p:txBody>
      </p:sp>
    </p:spTree>
    <p:extLst>
      <p:ext uri="{BB962C8B-B14F-4D97-AF65-F5344CB8AC3E}">
        <p14:creationId xmlns:p14="http://schemas.microsoft.com/office/powerpoint/2010/main" val="6468590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cxnSp>
        <p:nvCxnSpPr>
          <p:cNvPr id="5" name="Straight Connector 4"/>
          <p:cNvCxnSpPr/>
          <p:nvPr userDrawn="1"/>
        </p:nvCxnSpPr>
        <p:spPr>
          <a:xfrm>
            <a:off x="457200" y="1052736"/>
            <a:ext cx="8229600" cy="0"/>
          </a:xfrm>
          <a:prstGeom prst="line">
            <a:avLst/>
          </a:prstGeom>
          <a:ln w="6350">
            <a:solidFill>
              <a:schemeClr val="dk1">
                <a:shade val="95000"/>
                <a:satMod val="105000"/>
                <a:alpha val="40000"/>
              </a:schemeClr>
            </a:solidFill>
          </a:ln>
        </p:spPr>
        <p:style>
          <a:lnRef idx="1">
            <a:schemeClr val="dk1"/>
          </a:lnRef>
          <a:fillRef idx="0">
            <a:schemeClr val="dk1"/>
          </a:fillRef>
          <a:effectRef idx="0">
            <a:schemeClr val="dk1"/>
          </a:effectRef>
          <a:fontRef idx="minor">
            <a:schemeClr val="tx1"/>
          </a:fontRef>
        </p:style>
      </p:cxnSp>
      <p:sp>
        <p:nvSpPr>
          <p:cNvPr id="3" name="Content Placeholder 2"/>
          <p:cNvSpPr>
            <a:spLocks noGrp="1"/>
          </p:cNvSpPr>
          <p:nvPr>
            <p:ph idx="1"/>
          </p:nvPr>
        </p:nvSpPr>
        <p:spPr/>
        <p:txBody>
          <a:bodyPr/>
          <a:lstStyle/>
          <a:p>
            <a:pPr lvl="0"/>
            <a:r>
              <a:rPr lang="sk-SK" dirty="0" err="1"/>
              <a:t>Click</a:t>
            </a:r>
            <a:r>
              <a:rPr lang="sk-SK" dirty="0"/>
              <a:t> to </a:t>
            </a:r>
            <a:r>
              <a:rPr lang="sk-SK" dirty="0" err="1"/>
              <a:t>edit</a:t>
            </a:r>
            <a:r>
              <a:rPr lang="sk-SK" dirty="0"/>
              <a:t> </a:t>
            </a:r>
            <a:r>
              <a:rPr lang="sk-SK" dirty="0" err="1"/>
              <a:t>Master</a:t>
            </a:r>
            <a:r>
              <a:rPr lang="sk-SK" dirty="0"/>
              <a:t> text </a:t>
            </a:r>
            <a:r>
              <a:rPr lang="sk-SK" dirty="0" err="1"/>
              <a:t>styles</a:t>
            </a:r>
            <a:endParaRPr lang="sk-SK" dirty="0"/>
          </a:p>
          <a:p>
            <a:pPr lvl="1"/>
            <a:r>
              <a:rPr lang="sk-SK" dirty="0" err="1"/>
              <a:t>Second</a:t>
            </a:r>
            <a:r>
              <a:rPr lang="sk-SK" dirty="0"/>
              <a:t> level</a:t>
            </a:r>
          </a:p>
          <a:p>
            <a:pPr lvl="2"/>
            <a:r>
              <a:rPr lang="sk-SK" dirty="0" err="1"/>
              <a:t>Third</a:t>
            </a:r>
            <a:r>
              <a:rPr lang="sk-SK" dirty="0"/>
              <a:t> level</a:t>
            </a:r>
          </a:p>
          <a:p>
            <a:pPr lvl="3"/>
            <a:r>
              <a:rPr lang="sk-SK" dirty="0" err="1"/>
              <a:t>Fourth</a:t>
            </a:r>
            <a:r>
              <a:rPr lang="sk-SK" dirty="0"/>
              <a:t> level</a:t>
            </a:r>
          </a:p>
          <a:p>
            <a:pPr lvl="4"/>
            <a:r>
              <a:rPr lang="sk-SK" dirty="0" err="1"/>
              <a:t>Fifth</a:t>
            </a:r>
            <a:r>
              <a:rPr lang="sk-SK" dirty="0"/>
              <a:t> level</a:t>
            </a:r>
            <a:endParaRPr lang="en-US" dirty="0"/>
          </a:p>
        </p:txBody>
      </p:sp>
      <p:sp>
        <p:nvSpPr>
          <p:cNvPr id="6" name="Rectangle 4"/>
          <p:cNvSpPr>
            <a:spLocks noGrp="1" noChangeArrowheads="1"/>
          </p:cNvSpPr>
          <p:nvPr>
            <p:ph type="dt" sz="half" idx="10"/>
          </p:nvPr>
        </p:nvSpPr>
        <p:spPr/>
        <p:txBody>
          <a:bodyPr/>
          <a:lstStyle>
            <a:lvl1pPr>
              <a:defRPr/>
            </a:lvl1pPr>
          </a:lstStyle>
          <a:p>
            <a:endParaRPr lang="en-US" altLang="en-US"/>
          </a:p>
        </p:txBody>
      </p:sp>
      <p:sp>
        <p:nvSpPr>
          <p:cNvPr id="7" name="Rectangle 5"/>
          <p:cNvSpPr>
            <a:spLocks noGrp="1" noChangeArrowheads="1"/>
          </p:cNvSpPr>
          <p:nvPr>
            <p:ph type="ftr" sz="quarter" idx="11"/>
          </p:nvPr>
        </p:nvSpPr>
        <p:spPr/>
        <p:txBody>
          <a:bodyPr/>
          <a:lstStyle>
            <a:lvl1pPr>
              <a:defRPr/>
            </a:lvl1pPr>
          </a:lstStyle>
          <a:p>
            <a:endParaRPr lang="en-US" altLang="en-US"/>
          </a:p>
        </p:txBody>
      </p:sp>
      <p:sp>
        <p:nvSpPr>
          <p:cNvPr id="8" name="Rectangle 6"/>
          <p:cNvSpPr>
            <a:spLocks noGrp="1" noChangeArrowheads="1"/>
          </p:cNvSpPr>
          <p:nvPr>
            <p:ph type="sldNum" sz="quarter" idx="12"/>
          </p:nvPr>
        </p:nvSpPr>
        <p:spPr/>
        <p:txBody>
          <a:bodyPr/>
          <a:lstStyle>
            <a:lvl1pPr>
              <a:defRPr/>
            </a:lvl1pPr>
          </a:lstStyle>
          <a:p>
            <a:fld id="{F9357E88-3D9C-C24B-8EFF-1F44010FB12C}" type="slidenum">
              <a:rPr lang="sk-SK" altLang="en-US"/>
              <a:pPr/>
              <a:t>‹#›</a:t>
            </a:fld>
            <a:endParaRPr lang="sk-SK" altLang="en-US"/>
          </a:p>
        </p:txBody>
      </p:sp>
      <p:pic>
        <p:nvPicPr>
          <p:cNvPr id="9" name="Picture 3">
            <a:extLst>
              <a:ext uri="{FF2B5EF4-FFF2-40B4-BE49-F238E27FC236}">
                <a16:creationId xmlns:a16="http://schemas.microsoft.com/office/drawing/2014/main" xmlns="" id="{7E4CC4C1-3A4A-4AA8-8972-0D1295EB7CB6}"/>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843808" y="315120"/>
            <a:ext cx="1400175" cy="671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9">
            <a:extLst>
              <a:ext uri="{FF2B5EF4-FFF2-40B4-BE49-F238E27FC236}">
                <a16:creationId xmlns:a16="http://schemas.microsoft.com/office/drawing/2014/main" xmlns="" id="{4CCDD8BC-EA44-43B7-8958-9414C8CFC3D3}"/>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004048" y="346523"/>
            <a:ext cx="1782763"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Obrázok 26">
            <a:extLst>
              <a:ext uri="{FF2B5EF4-FFF2-40B4-BE49-F238E27FC236}">
                <a16:creationId xmlns:a16="http://schemas.microsoft.com/office/drawing/2014/main" xmlns="" id="{13F8DD14-0F4B-46B9-942B-A9E8F132D958}"/>
              </a:ext>
            </a:extLst>
          </p:cNvPr>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513774" y="325886"/>
            <a:ext cx="1732915" cy="612775"/>
          </a:xfrm>
          <a:prstGeom prst="rect">
            <a:avLst/>
          </a:prstGeom>
          <a:noFill/>
        </p:spPr>
      </p:pic>
    </p:spTree>
    <p:extLst>
      <p:ext uri="{BB962C8B-B14F-4D97-AF65-F5344CB8AC3E}">
        <p14:creationId xmlns:p14="http://schemas.microsoft.com/office/powerpoint/2010/main" val="14002036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sk-SK"/>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k-SK"/>
              <a:t>Click to edit Master text styles</a:t>
            </a:r>
          </a:p>
        </p:txBody>
      </p:sp>
      <p:sp>
        <p:nvSpPr>
          <p:cNvPr id="4" name="Rectangle 4"/>
          <p:cNvSpPr>
            <a:spLocks noGrp="1" noChangeArrowheads="1"/>
          </p:cNvSpPr>
          <p:nvPr>
            <p:ph type="dt" sz="half" idx="10"/>
          </p:nvPr>
        </p:nvSpPr>
        <p:spPr>
          <a:ln/>
        </p:spPr>
        <p:txBody>
          <a:bodyPr/>
          <a:lstStyle>
            <a:lvl1pPr>
              <a:defRPr/>
            </a:lvl1pPr>
          </a:lstStyle>
          <a:p>
            <a:endParaRPr lang="en-US" altLang="en-US"/>
          </a:p>
        </p:txBody>
      </p:sp>
      <p:sp>
        <p:nvSpPr>
          <p:cNvPr id="5" name="Rectangle 5"/>
          <p:cNvSpPr>
            <a:spLocks noGrp="1" noChangeArrowheads="1"/>
          </p:cNvSpPr>
          <p:nvPr>
            <p:ph type="ftr" sz="quarter" idx="11"/>
          </p:nvPr>
        </p:nvSpPr>
        <p:spPr>
          <a:ln/>
        </p:spPr>
        <p:txBody>
          <a:bodyPr/>
          <a:lstStyle>
            <a:lvl1pPr>
              <a:defRPr/>
            </a:lvl1pPr>
          </a:lstStyle>
          <a:p>
            <a:endParaRPr lang="en-US" altLang="en-US"/>
          </a:p>
        </p:txBody>
      </p:sp>
      <p:sp>
        <p:nvSpPr>
          <p:cNvPr id="6" name="Rectangle 6"/>
          <p:cNvSpPr>
            <a:spLocks noGrp="1" noChangeArrowheads="1"/>
          </p:cNvSpPr>
          <p:nvPr>
            <p:ph type="sldNum" sz="quarter" idx="12"/>
          </p:nvPr>
        </p:nvSpPr>
        <p:spPr>
          <a:ln/>
        </p:spPr>
        <p:txBody>
          <a:bodyPr/>
          <a:lstStyle>
            <a:lvl1pPr>
              <a:defRPr/>
            </a:lvl1pPr>
          </a:lstStyle>
          <a:p>
            <a:fld id="{34444C15-4CC6-634E-A1FA-6B5A33D9F56E}" type="slidenum">
              <a:rPr lang="sk-SK" altLang="en-US"/>
              <a:pPr/>
              <a:t>‹#›</a:t>
            </a:fld>
            <a:endParaRPr lang="sk-SK" altLang="en-US"/>
          </a:p>
        </p:txBody>
      </p:sp>
    </p:spTree>
    <p:extLst>
      <p:ext uri="{BB962C8B-B14F-4D97-AF65-F5344CB8AC3E}">
        <p14:creationId xmlns:p14="http://schemas.microsoft.com/office/powerpoint/2010/main" val="288083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a:t>Click to edit Master text styles</a:t>
            </a:r>
          </a:p>
          <a:p>
            <a:pPr lvl="1"/>
            <a:r>
              <a:rPr lang="sk-SK"/>
              <a:t>Second level</a:t>
            </a:r>
          </a:p>
          <a:p>
            <a:pPr lvl="2"/>
            <a:r>
              <a:rPr lang="sk-SK"/>
              <a:t>Third level</a:t>
            </a:r>
          </a:p>
          <a:p>
            <a:pPr lvl="3"/>
            <a:r>
              <a:rPr lang="sk-SK"/>
              <a:t>Fourth level</a:t>
            </a:r>
          </a:p>
          <a:p>
            <a:pPr lvl="4"/>
            <a:r>
              <a:rPr lang="sk-SK"/>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a:t>Click to edit Master text styles</a:t>
            </a:r>
          </a:p>
          <a:p>
            <a:pPr lvl="1"/>
            <a:r>
              <a:rPr lang="sk-SK"/>
              <a:t>Second level</a:t>
            </a:r>
          </a:p>
          <a:p>
            <a:pPr lvl="2"/>
            <a:r>
              <a:rPr lang="sk-SK"/>
              <a:t>Third level</a:t>
            </a:r>
          </a:p>
          <a:p>
            <a:pPr lvl="3"/>
            <a:r>
              <a:rPr lang="sk-SK"/>
              <a:t>Fourth level</a:t>
            </a:r>
          </a:p>
          <a:p>
            <a:pPr lvl="4"/>
            <a:r>
              <a:rPr lang="sk-SK"/>
              <a:t>Fifth level</a:t>
            </a:r>
            <a:endParaRPr lang="en-US"/>
          </a:p>
        </p:txBody>
      </p:sp>
      <p:sp>
        <p:nvSpPr>
          <p:cNvPr id="5" name="Rectangle 4"/>
          <p:cNvSpPr>
            <a:spLocks noGrp="1" noChangeArrowheads="1"/>
          </p:cNvSpPr>
          <p:nvPr>
            <p:ph type="dt" sz="half" idx="10"/>
          </p:nvPr>
        </p:nvSpPr>
        <p:spPr>
          <a:ln/>
        </p:spPr>
        <p:txBody>
          <a:bodyPr/>
          <a:lstStyle>
            <a:lvl1pPr>
              <a:defRPr/>
            </a:lvl1pPr>
          </a:lstStyle>
          <a:p>
            <a:endParaRPr lang="en-US" altLang="en-US"/>
          </a:p>
        </p:txBody>
      </p:sp>
      <p:sp>
        <p:nvSpPr>
          <p:cNvPr id="6" name="Rectangle 5"/>
          <p:cNvSpPr>
            <a:spLocks noGrp="1" noChangeArrowheads="1"/>
          </p:cNvSpPr>
          <p:nvPr>
            <p:ph type="ftr" sz="quarter" idx="11"/>
          </p:nvPr>
        </p:nvSpPr>
        <p:spPr>
          <a:ln/>
        </p:spPr>
        <p:txBody>
          <a:bodyPr/>
          <a:lstStyle>
            <a:lvl1pPr>
              <a:defRPr/>
            </a:lvl1pPr>
          </a:lstStyle>
          <a:p>
            <a:endParaRPr lang="en-US" altLang="en-US"/>
          </a:p>
        </p:txBody>
      </p:sp>
      <p:sp>
        <p:nvSpPr>
          <p:cNvPr id="7" name="Rectangle 6"/>
          <p:cNvSpPr>
            <a:spLocks noGrp="1" noChangeArrowheads="1"/>
          </p:cNvSpPr>
          <p:nvPr>
            <p:ph type="sldNum" sz="quarter" idx="12"/>
          </p:nvPr>
        </p:nvSpPr>
        <p:spPr>
          <a:ln/>
        </p:spPr>
        <p:txBody>
          <a:bodyPr/>
          <a:lstStyle>
            <a:lvl1pPr>
              <a:defRPr/>
            </a:lvl1pPr>
          </a:lstStyle>
          <a:p>
            <a:fld id="{48EF8A02-ABF1-A446-BF15-8478A1F8D30D}" type="slidenum">
              <a:rPr lang="sk-SK" altLang="en-US"/>
              <a:pPr/>
              <a:t>‹#›</a:t>
            </a:fld>
            <a:endParaRPr lang="sk-SK" altLang="en-US"/>
          </a:p>
        </p:txBody>
      </p:sp>
    </p:spTree>
    <p:extLst>
      <p:ext uri="{BB962C8B-B14F-4D97-AF65-F5344CB8AC3E}">
        <p14:creationId xmlns:p14="http://schemas.microsoft.com/office/powerpoint/2010/main" val="9984876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sk-SK"/>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a:t>Click to edit Master text styles</a:t>
            </a:r>
          </a:p>
          <a:p>
            <a:pPr lvl="1"/>
            <a:r>
              <a:rPr lang="sk-SK"/>
              <a:t>Second level</a:t>
            </a:r>
          </a:p>
          <a:p>
            <a:pPr lvl="2"/>
            <a:r>
              <a:rPr lang="sk-SK"/>
              <a:t>Third level</a:t>
            </a:r>
          </a:p>
          <a:p>
            <a:pPr lvl="3"/>
            <a:r>
              <a:rPr lang="sk-SK"/>
              <a:t>Fourth level</a:t>
            </a:r>
          </a:p>
          <a:p>
            <a:pPr lvl="4"/>
            <a:r>
              <a:rPr lang="sk-SK"/>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a:t>Click to edit Master text styles</a:t>
            </a:r>
          </a:p>
          <a:p>
            <a:pPr lvl="1"/>
            <a:r>
              <a:rPr lang="sk-SK"/>
              <a:t>Second level</a:t>
            </a:r>
          </a:p>
          <a:p>
            <a:pPr lvl="2"/>
            <a:r>
              <a:rPr lang="sk-SK"/>
              <a:t>Third level</a:t>
            </a:r>
          </a:p>
          <a:p>
            <a:pPr lvl="3"/>
            <a:r>
              <a:rPr lang="sk-SK"/>
              <a:t>Fourth level</a:t>
            </a:r>
          </a:p>
          <a:p>
            <a:pPr lvl="4"/>
            <a:r>
              <a:rPr lang="sk-SK"/>
              <a:t>Fifth level</a:t>
            </a:r>
            <a:endParaRPr lang="en-US"/>
          </a:p>
        </p:txBody>
      </p:sp>
      <p:sp>
        <p:nvSpPr>
          <p:cNvPr id="7" name="Rectangle 4"/>
          <p:cNvSpPr>
            <a:spLocks noGrp="1" noChangeArrowheads="1"/>
          </p:cNvSpPr>
          <p:nvPr>
            <p:ph type="dt" sz="half" idx="10"/>
          </p:nvPr>
        </p:nvSpPr>
        <p:spPr>
          <a:ln/>
        </p:spPr>
        <p:txBody>
          <a:bodyPr/>
          <a:lstStyle>
            <a:lvl1pPr>
              <a:defRPr/>
            </a:lvl1pPr>
          </a:lstStyle>
          <a:p>
            <a:endParaRPr lang="en-US" altLang="en-US"/>
          </a:p>
        </p:txBody>
      </p:sp>
      <p:sp>
        <p:nvSpPr>
          <p:cNvPr id="8" name="Rectangle 5"/>
          <p:cNvSpPr>
            <a:spLocks noGrp="1" noChangeArrowheads="1"/>
          </p:cNvSpPr>
          <p:nvPr>
            <p:ph type="ftr" sz="quarter" idx="11"/>
          </p:nvPr>
        </p:nvSpPr>
        <p:spPr>
          <a:ln/>
        </p:spPr>
        <p:txBody>
          <a:bodyPr/>
          <a:lstStyle>
            <a:lvl1pPr>
              <a:defRPr/>
            </a:lvl1pPr>
          </a:lstStyle>
          <a:p>
            <a:endParaRPr lang="en-US" altLang="en-US"/>
          </a:p>
        </p:txBody>
      </p:sp>
      <p:sp>
        <p:nvSpPr>
          <p:cNvPr id="9" name="Rectangle 6"/>
          <p:cNvSpPr>
            <a:spLocks noGrp="1" noChangeArrowheads="1"/>
          </p:cNvSpPr>
          <p:nvPr>
            <p:ph type="sldNum" sz="quarter" idx="12"/>
          </p:nvPr>
        </p:nvSpPr>
        <p:spPr>
          <a:ln/>
        </p:spPr>
        <p:txBody>
          <a:bodyPr/>
          <a:lstStyle>
            <a:lvl1pPr>
              <a:defRPr/>
            </a:lvl1pPr>
          </a:lstStyle>
          <a:p>
            <a:fld id="{A1A6C3CE-C21A-8945-8080-9F62EB29F605}" type="slidenum">
              <a:rPr lang="sk-SK" altLang="en-US"/>
              <a:pPr/>
              <a:t>‹#›</a:t>
            </a:fld>
            <a:endParaRPr lang="sk-SK" altLang="en-US"/>
          </a:p>
        </p:txBody>
      </p:sp>
    </p:spTree>
    <p:extLst>
      <p:ext uri="{BB962C8B-B14F-4D97-AF65-F5344CB8AC3E}">
        <p14:creationId xmlns:p14="http://schemas.microsoft.com/office/powerpoint/2010/main" val="11443629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endParaRPr lang="en-US" altLang="en-US"/>
          </a:p>
        </p:txBody>
      </p:sp>
      <p:sp>
        <p:nvSpPr>
          <p:cNvPr id="4" name="Rectangle 5"/>
          <p:cNvSpPr>
            <a:spLocks noGrp="1" noChangeArrowheads="1"/>
          </p:cNvSpPr>
          <p:nvPr>
            <p:ph type="ftr" sz="quarter" idx="11"/>
          </p:nvPr>
        </p:nvSpPr>
        <p:spPr>
          <a:ln/>
        </p:spPr>
        <p:txBody>
          <a:bodyPr/>
          <a:lstStyle>
            <a:lvl1pPr>
              <a:defRPr/>
            </a:lvl1pPr>
          </a:lstStyle>
          <a:p>
            <a:endParaRPr lang="en-US" altLang="en-US"/>
          </a:p>
        </p:txBody>
      </p:sp>
      <p:sp>
        <p:nvSpPr>
          <p:cNvPr id="5" name="Rectangle 6"/>
          <p:cNvSpPr>
            <a:spLocks noGrp="1" noChangeArrowheads="1"/>
          </p:cNvSpPr>
          <p:nvPr>
            <p:ph type="sldNum" sz="quarter" idx="12"/>
          </p:nvPr>
        </p:nvSpPr>
        <p:spPr>
          <a:ln/>
        </p:spPr>
        <p:txBody>
          <a:bodyPr/>
          <a:lstStyle>
            <a:lvl1pPr>
              <a:defRPr/>
            </a:lvl1pPr>
          </a:lstStyle>
          <a:p>
            <a:fld id="{849F3EA7-2D39-ED46-92B0-F568970FE90F}" type="slidenum">
              <a:rPr lang="sk-SK" altLang="en-US"/>
              <a:pPr/>
              <a:t>‹#›</a:t>
            </a:fld>
            <a:endParaRPr lang="sk-SK" altLang="en-US"/>
          </a:p>
        </p:txBody>
      </p:sp>
    </p:spTree>
    <p:extLst>
      <p:ext uri="{BB962C8B-B14F-4D97-AF65-F5344CB8AC3E}">
        <p14:creationId xmlns:p14="http://schemas.microsoft.com/office/powerpoint/2010/main" val="4444740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endParaRPr lang="en-US" altLang="en-US"/>
          </a:p>
        </p:txBody>
      </p:sp>
      <p:sp>
        <p:nvSpPr>
          <p:cNvPr id="3" name="Rectangle 5"/>
          <p:cNvSpPr>
            <a:spLocks noGrp="1" noChangeArrowheads="1"/>
          </p:cNvSpPr>
          <p:nvPr>
            <p:ph type="ftr" sz="quarter" idx="11"/>
          </p:nvPr>
        </p:nvSpPr>
        <p:spPr>
          <a:ln/>
        </p:spPr>
        <p:txBody>
          <a:bodyPr/>
          <a:lstStyle>
            <a:lvl1pPr>
              <a:defRPr/>
            </a:lvl1pPr>
          </a:lstStyle>
          <a:p>
            <a:endParaRPr lang="en-US" altLang="en-US"/>
          </a:p>
        </p:txBody>
      </p:sp>
      <p:sp>
        <p:nvSpPr>
          <p:cNvPr id="4" name="Rectangle 6"/>
          <p:cNvSpPr>
            <a:spLocks noGrp="1" noChangeArrowheads="1"/>
          </p:cNvSpPr>
          <p:nvPr>
            <p:ph type="sldNum" sz="quarter" idx="12"/>
          </p:nvPr>
        </p:nvSpPr>
        <p:spPr>
          <a:ln/>
        </p:spPr>
        <p:txBody>
          <a:bodyPr/>
          <a:lstStyle>
            <a:lvl1pPr>
              <a:defRPr/>
            </a:lvl1pPr>
          </a:lstStyle>
          <a:p>
            <a:fld id="{5639ED9F-B379-6F44-9BCD-B59AE6FE41E3}" type="slidenum">
              <a:rPr lang="sk-SK" altLang="en-US"/>
              <a:pPr/>
              <a:t>‹#›</a:t>
            </a:fld>
            <a:endParaRPr lang="sk-SK" altLang="en-US"/>
          </a:p>
        </p:txBody>
      </p:sp>
    </p:spTree>
    <p:extLst>
      <p:ext uri="{BB962C8B-B14F-4D97-AF65-F5344CB8AC3E}">
        <p14:creationId xmlns:p14="http://schemas.microsoft.com/office/powerpoint/2010/main" val="13277887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sk-SK"/>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a:t>Click to edit Master text styles</a:t>
            </a:r>
          </a:p>
          <a:p>
            <a:pPr lvl="1"/>
            <a:r>
              <a:rPr lang="sk-SK"/>
              <a:t>Second level</a:t>
            </a:r>
          </a:p>
          <a:p>
            <a:pPr lvl="2"/>
            <a:r>
              <a:rPr lang="sk-SK"/>
              <a:t>Third level</a:t>
            </a:r>
          </a:p>
          <a:p>
            <a:pPr lvl="3"/>
            <a:r>
              <a:rPr lang="sk-SK"/>
              <a:t>Fourth level</a:t>
            </a:r>
          </a:p>
          <a:p>
            <a:pPr lvl="4"/>
            <a:r>
              <a:rPr lang="sk-SK"/>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ltLang="en-US"/>
          </a:p>
        </p:txBody>
      </p:sp>
      <p:sp>
        <p:nvSpPr>
          <p:cNvPr id="6" name="Rectangle 5"/>
          <p:cNvSpPr>
            <a:spLocks noGrp="1" noChangeArrowheads="1"/>
          </p:cNvSpPr>
          <p:nvPr>
            <p:ph type="ftr" sz="quarter" idx="11"/>
          </p:nvPr>
        </p:nvSpPr>
        <p:spPr>
          <a:ln/>
        </p:spPr>
        <p:txBody>
          <a:bodyPr/>
          <a:lstStyle>
            <a:lvl1pPr>
              <a:defRPr/>
            </a:lvl1pPr>
          </a:lstStyle>
          <a:p>
            <a:endParaRPr lang="en-US" altLang="en-US"/>
          </a:p>
        </p:txBody>
      </p:sp>
      <p:sp>
        <p:nvSpPr>
          <p:cNvPr id="7" name="Rectangle 6"/>
          <p:cNvSpPr>
            <a:spLocks noGrp="1" noChangeArrowheads="1"/>
          </p:cNvSpPr>
          <p:nvPr>
            <p:ph type="sldNum" sz="quarter" idx="12"/>
          </p:nvPr>
        </p:nvSpPr>
        <p:spPr>
          <a:ln/>
        </p:spPr>
        <p:txBody>
          <a:bodyPr/>
          <a:lstStyle>
            <a:lvl1pPr>
              <a:defRPr/>
            </a:lvl1pPr>
          </a:lstStyle>
          <a:p>
            <a:fld id="{0F5A391E-92EB-D44B-B3E2-EDFCFBB28D53}" type="slidenum">
              <a:rPr lang="sk-SK" altLang="en-US"/>
              <a:pPr/>
              <a:t>‹#›</a:t>
            </a:fld>
            <a:endParaRPr lang="sk-SK" altLang="en-US"/>
          </a:p>
        </p:txBody>
      </p:sp>
    </p:spTree>
    <p:extLst>
      <p:ext uri="{BB962C8B-B14F-4D97-AF65-F5344CB8AC3E}">
        <p14:creationId xmlns:p14="http://schemas.microsoft.com/office/powerpoint/2010/main" val="16423570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sk-SK"/>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ltLang="en-US"/>
          </a:p>
        </p:txBody>
      </p:sp>
      <p:sp>
        <p:nvSpPr>
          <p:cNvPr id="6" name="Rectangle 5"/>
          <p:cNvSpPr>
            <a:spLocks noGrp="1" noChangeArrowheads="1"/>
          </p:cNvSpPr>
          <p:nvPr>
            <p:ph type="ftr" sz="quarter" idx="11"/>
          </p:nvPr>
        </p:nvSpPr>
        <p:spPr>
          <a:ln/>
        </p:spPr>
        <p:txBody>
          <a:bodyPr/>
          <a:lstStyle>
            <a:lvl1pPr>
              <a:defRPr/>
            </a:lvl1pPr>
          </a:lstStyle>
          <a:p>
            <a:endParaRPr lang="en-US" altLang="en-US"/>
          </a:p>
        </p:txBody>
      </p:sp>
      <p:sp>
        <p:nvSpPr>
          <p:cNvPr id="7" name="Rectangle 6"/>
          <p:cNvSpPr>
            <a:spLocks noGrp="1" noChangeArrowheads="1"/>
          </p:cNvSpPr>
          <p:nvPr>
            <p:ph type="sldNum" sz="quarter" idx="12"/>
          </p:nvPr>
        </p:nvSpPr>
        <p:spPr>
          <a:ln/>
        </p:spPr>
        <p:txBody>
          <a:bodyPr/>
          <a:lstStyle>
            <a:lvl1pPr>
              <a:defRPr/>
            </a:lvl1pPr>
          </a:lstStyle>
          <a:p>
            <a:fld id="{3BB224F6-25C9-D440-9555-47379A4DB3FE}" type="slidenum">
              <a:rPr lang="sk-SK" altLang="en-US"/>
              <a:pPr/>
              <a:t>‹#›</a:t>
            </a:fld>
            <a:endParaRPr lang="sk-SK" altLang="en-US"/>
          </a:p>
        </p:txBody>
      </p:sp>
    </p:spTree>
    <p:extLst>
      <p:ext uri="{BB962C8B-B14F-4D97-AF65-F5344CB8AC3E}">
        <p14:creationId xmlns:p14="http://schemas.microsoft.com/office/powerpoint/2010/main" val="148725470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sk-SK" altLang="en-US"/>
              <a:t>Kliknite sem a upravte štýl predlohy nadpisov.</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sk-SK" altLang="en-US"/>
              <a:t>Kliknite sem a upravte štýly predlohy textu.</a:t>
            </a:r>
          </a:p>
          <a:p>
            <a:pPr lvl="1"/>
            <a:r>
              <a:rPr lang="sk-SK" altLang="en-US"/>
              <a:t>Druhá úroveň</a:t>
            </a:r>
          </a:p>
          <a:p>
            <a:pPr lvl="2"/>
            <a:r>
              <a:rPr lang="sk-SK" altLang="en-US"/>
              <a:t>Tretia úroveň</a:t>
            </a:r>
          </a:p>
          <a:p>
            <a:pPr lvl="3"/>
            <a:r>
              <a:rPr lang="sk-SK" altLang="en-US"/>
              <a:t>Štvrtá úroveň</a:t>
            </a:r>
          </a:p>
          <a:p>
            <a:pPr lvl="4"/>
            <a:r>
              <a:rPr lang="sk-SK" altLang="en-US"/>
              <a:t>Piata úroveň</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vl1pPr>
          </a:lstStyle>
          <a:p>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vl1pPr>
          </a:lstStyle>
          <a:p>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fld id="{6E4D9909-091C-864B-A8F4-BA83F1185105}" type="slidenum">
              <a:rPr lang="sk-SK" altLang="en-US"/>
              <a:pPr/>
              <a:t>‹#›</a:t>
            </a:fld>
            <a:endParaRPr lang="sk-SK" altLang="en-US"/>
          </a:p>
        </p:txBody>
      </p:sp>
    </p:spTree>
  </p:cSld>
  <p:clrMap bg1="lt1" tx1="dk1" bg2="lt2" tx2="dk2" accent1="accent1" accent2="accent2" accent3="accent3" accent4="accent4" accent5="accent5" accent6="accent6" hlink="hlink" folHlink="folHlink"/>
  <p:sldLayoutIdLst>
    <p:sldLayoutId id="2147483710" r:id="rId1"/>
    <p:sldLayoutId id="2147483711"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84" charset="0"/>
          <a:ea typeface="Arial" pitchFamily="-84" charset="0"/>
          <a:cs typeface="Arial" pitchFamily="-84" charset="0"/>
        </a:defRPr>
      </a:lvl2pPr>
      <a:lvl3pPr algn="ctr" rtl="0" eaLnBrk="0" fontAlgn="base" hangingPunct="0">
        <a:spcBef>
          <a:spcPct val="0"/>
        </a:spcBef>
        <a:spcAft>
          <a:spcPct val="0"/>
        </a:spcAft>
        <a:defRPr sz="4400">
          <a:solidFill>
            <a:schemeClr val="tx2"/>
          </a:solidFill>
          <a:latin typeface="Arial" pitchFamily="-84" charset="0"/>
          <a:ea typeface="Arial" pitchFamily="-84" charset="0"/>
          <a:cs typeface="Arial" pitchFamily="-84" charset="0"/>
        </a:defRPr>
      </a:lvl3pPr>
      <a:lvl4pPr algn="ctr" rtl="0" eaLnBrk="0" fontAlgn="base" hangingPunct="0">
        <a:spcBef>
          <a:spcPct val="0"/>
        </a:spcBef>
        <a:spcAft>
          <a:spcPct val="0"/>
        </a:spcAft>
        <a:defRPr sz="4400">
          <a:solidFill>
            <a:schemeClr val="tx2"/>
          </a:solidFill>
          <a:latin typeface="Arial" pitchFamily="-84" charset="0"/>
          <a:ea typeface="Arial" pitchFamily="-84" charset="0"/>
          <a:cs typeface="Arial" pitchFamily="-84" charset="0"/>
        </a:defRPr>
      </a:lvl4pPr>
      <a:lvl5pPr algn="ctr" rtl="0" eaLnBrk="0" fontAlgn="base" hangingPunct="0">
        <a:spcBef>
          <a:spcPct val="0"/>
        </a:spcBef>
        <a:spcAft>
          <a:spcPct val="0"/>
        </a:spcAft>
        <a:defRPr sz="4400">
          <a:solidFill>
            <a:schemeClr val="tx2"/>
          </a:solidFill>
          <a:latin typeface="Arial" pitchFamily="-84" charset="0"/>
          <a:ea typeface="Arial" pitchFamily="-84" charset="0"/>
          <a:cs typeface="Arial" pitchFamily="-84" charset="0"/>
        </a:defRPr>
      </a:lvl5pPr>
      <a:lvl6pPr marL="457200" algn="ctr" rtl="0" fontAlgn="base">
        <a:spcBef>
          <a:spcPct val="0"/>
        </a:spcBef>
        <a:spcAft>
          <a:spcPct val="0"/>
        </a:spcAft>
        <a:defRPr sz="4400">
          <a:solidFill>
            <a:schemeClr val="tx2"/>
          </a:solidFill>
          <a:latin typeface="Arial" pitchFamily="-84" charset="0"/>
          <a:ea typeface="Arial" pitchFamily="-84" charset="0"/>
          <a:cs typeface="Arial" pitchFamily="-84" charset="0"/>
        </a:defRPr>
      </a:lvl6pPr>
      <a:lvl7pPr marL="914400" algn="ctr" rtl="0" fontAlgn="base">
        <a:spcBef>
          <a:spcPct val="0"/>
        </a:spcBef>
        <a:spcAft>
          <a:spcPct val="0"/>
        </a:spcAft>
        <a:defRPr sz="4400">
          <a:solidFill>
            <a:schemeClr val="tx2"/>
          </a:solidFill>
          <a:latin typeface="Arial" pitchFamily="-84" charset="0"/>
          <a:ea typeface="Arial" pitchFamily="-84" charset="0"/>
          <a:cs typeface="Arial" pitchFamily="-84" charset="0"/>
        </a:defRPr>
      </a:lvl7pPr>
      <a:lvl8pPr marL="1371600" algn="ctr" rtl="0" fontAlgn="base">
        <a:spcBef>
          <a:spcPct val="0"/>
        </a:spcBef>
        <a:spcAft>
          <a:spcPct val="0"/>
        </a:spcAft>
        <a:defRPr sz="4400">
          <a:solidFill>
            <a:schemeClr val="tx2"/>
          </a:solidFill>
          <a:latin typeface="Arial" pitchFamily="-84" charset="0"/>
          <a:ea typeface="Arial" pitchFamily="-84" charset="0"/>
          <a:cs typeface="Arial" pitchFamily="-84" charset="0"/>
        </a:defRPr>
      </a:lvl8pPr>
      <a:lvl9pPr marL="1828800" algn="ctr" rtl="0" fontAlgn="base">
        <a:spcBef>
          <a:spcPct val="0"/>
        </a:spcBef>
        <a:spcAft>
          <a:spcPct val="0"/>
        </a:spcAft>
        <a:defRPr sz="4400">
          <a:solidFill>
            <a:schemeClr val="tx2"/>
          </a:solidFill>
          <a:latin typeface="Arial" pitchFamily="-84" charset="0"/>
          <a:ea typeface="Arial" pitchFamily="-84" charset="0"/>
          <a:cs typeface="Arial" pitchFamily="-8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4.png"/><Relationship Id="rId1" Type="http://schemas.openxmlformats.org/officeDocument/2006/relationships/slideLayout" Target="../slideLayouts/slideLayout3.xml"/><Relationship Id="rId2" Type="http://schemas.openxmlformats.org/officeDocument/2006/relationships/image" Target="../media/image5.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omments" Target="../comments/commen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omments" Target="../comments/commen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8.png"/><Relationship Id="rId4" Type="http://schemas.openxmlformats.org/officeDocument/2006/relationships/hyperlink" Target="mailto:barbora.holubova@celsi.sk" TargetMode="External"/><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7" name="Nadpis 1"/>
          <p:cNvSpPr txBox="1">
            <a:spLocks noChangeArrowheads="1"/>
          </p:cNvSpPr>
          <p:nvPr/>
        </p:nvSpPr>
        <p:spPr bwMode="auto">
          <a:xfrm>
            <a:off x="1143000" y="1782761"/>
            <a:ext cx="6669360" cy="2521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4000" b="1" cap="all">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84" charset="0"/>
                <a:ea typeface="Arial" pitchFamily="-84" charset="0"/>
                <a:cs typeface="Arial" pitchFamily="-84" charset="0"/>
              </a:defRPr>
            </a:lvl2pPr>
            <a:lvl3pPr algn="ctr" rtl="0" eaLnBrk="0" fontAlgn="base" hangingPunct="0">
              <a:spcBef>
                <a:spcPct val="0"/>
              </a:spcBef>
              <a:spcAft>
                <a:spcPct val="0"/>
              </a:spcAft>
              <a:defRPr sz="4400">
                <a:solidFill>
                  <a:schemeClr val="tx2"/>
                </a:solidFill>
                <a:latin typeface="Arial" pitchFamily="-84" charset="0"/>
                <a:ea typeface="Arial" pitchFamily="-84" charset="0"/>
                <a:cs typeface="Arial" pitchFamily="-84" charset="0"/>
              </a:defRPr>
            </a:lvl3pPr>
            <a:lvl4pPr algn="ctr" rtl="0" eaLnBrk="0" fontAlgn="base" hangingPunct="0">
              <a:spcBef>
                <a:spcPct val="0"/>
              </a:spcBef>
              <a:spcAft>
                <a:spcPct val="0"/>
              </a:spcAft>
              <a:defRPr sz="4400">
                <a:solidFill>
                  <a:schemeClr val="tx2"/>
                </a:solidFill>
                <a:latin typeface="Arial" pitchFamily="-84" charset="0"/>
                <a:ea typeface="Arial" pitchFamily="-84" charset="0"/>
                <a:cs typeface="Arial" pitchFamily="-84" charset="0"/>
              </a:defRPr>
            </a:lvl4pPr>
            <a:lvl5pPr algn="ctr" rtl="0" eaLnBrk="0" fontAlgn="base" hangingPunct="0">
              <a:spcBef>
                <a:spcPct val="0"/>
              </a:spcBef>
              <a:spcAft>
                <a:spcPct val="0"/>
              </a:spcAft>
              <a:defRPr sz="4400">
                <a:solidFill>
                  <a:schemeClr val="tx2"/>
                </a:solidFill>
                <a:latin typeface="Arial" pitchFamily="-84" charset="0"/>
                <a:ea typeface="Arial" pitchFamily="-84" charset="0"/>
                <a:cs typeface="Arial" pitchFamily="-84" charset="0"/>
              </a:defRPr>
            </a:lvl5pPr>
            <a:lvl6pPr marL="457200" algn="ctr" rtl="0" fontAlgn="base">
              <a:spcBef>
                <a:spcPct val="0"/>
              </a:spcBef>
              <a:spcAft>
                <a:spcPct val="0"/>
              </a:spcAft>
              <a:defRPr sz="4400">
                <a:solidFill>
                  <a:schemeClr val="tx2"/>
                </a:solidFill>
                <a:latin typeface="Arial" pitchFamily="-84" charset="0"/>
                <a:ea typeface="Arial" pitchFamily="-84" charset="0"/>
                <a:cs typeface="Arial" pitchFamily="-84" charset="0"/>
              </a:defRPr>
            </a:lvl6pPr>
            <a:lvl7pPr marL="914400" algn="ctr" rtl="0" fontAlgn="base">
              <a:spcBef>
                <a:spcPct val="0"/>
              </a:spcBef>
              <a:spcAft>
                <a:spcPct val="0"/>
              </a:spcAft>
              <a:defRPr sz="4400">
                <a:solidFill>
                  <a:schemeClr val="tx2"/>
                </a:solidFill>
                <a:latin typeface="Arial" pitchFamily="-84" charset="0"/>
                <a:ea typeface="Arial" pitchFamily="-84" charset="0"/>
                <a:cs typeface="Arial" pitchFamily="-84" charset="0"/>
              </a:defRPr>
            </a:lvl7pPr>
            <a:lvl8pPr marL="1371600" algn="ctr" rtl="0" fontAlgn="base">
              <a:spcBef>
                <a:spcPct val="0"/>
              </a:spcBef>
              <a:spcAft>
                <a:spcPct val="0"/>
              </a:spcAft>
              <a:defRPr sz="4400">
                <a:solidFill>
                  <a:schemeClr val="tx2"/>
                </a:solidFill>
                <a:latin typeface="Arial" pitchFamily="-84" charset="0"/>
                <a:ea typeface="Arial" pitchFamily="-84" charset="0"/>
                <a:cs typeface="Arial" pitchFamily="-84" charset="0"/>
              </a:defRPr>
            </a:lvl8pPr>
            <a:lvl9pPr marL="1828800" algn="ctr" rtl="0" fontAlgn="base">
              <a:spcBef>
                <a:spcPct val="0"/>
              </a:spcBef>
              <a:spcAft>
                <a:spcPct val="0"/>
              </a:spcAft>
              <a:defRPr sz="4400">
                <a:solidFill>
                  <a:schemeClr val="tx2"/>
                </a:solidFill>
                <a:latin typeface="Arial" pitchFamily="-84" charset="0"/>
                <a:ea typeface="Arial" pitchFamily="-84" charset="0"/>
                <a:cs typeface="Arial" pitchFamily="-84" charset="0"/>
              </a:defRPr>
            </a:lvl9pPr>
          </a:lstStyle>
          <a:p>
            <a:r>
              <a:rPr lang="en-GB" altLang="en-US" sz="2700" kern="0" dirty="0" err="1">
                <a:solidFill>
                  <a:schemeClr val="bg1"/>
                </a:solidFill>
              </a:rPr>
              <a:t>Chcem</a:t>
            </a:r>
            <a:r>
              <a:rPr lang="en-GB" altLang="en-US" sz="2700" kern="0" dirty="0">
                <a:solidFill>
                  <a:schemeClr val="bg1"/>
                </a:solidFill>
              </a:rPr>
              <a:t> </a:t>
            </a:r>
            <a:r>
              <a:rPr lang="en-GB" altLang="en-US" sz="2700" kern="0" dirty="0" err="1">
                <a:solidFill>
                  <a:schemeClr val="bg1"/>
                </a:solidFill>
              </a:rPr>
              <a:t>pracovať</a:t>
            </a:r>
            <a:r>
              <a:rPr lang="en-GB" altLang="en-US" sz="2700" kern="0" dirty="0">
                <a:solidFill>
                  <a:schemeClr val="bg1"/>
                </a:solidFill>
              </a:rPr>
              <a:t>, </a:t>
            </a:r>
            <a:r>
              <a:rPr lang="en-GB" altLang="en-US" sz="2700" kern="0" dirty="0" err="1">
                <a:solidFill>
                  <a:schemeClr val="bg1"/>
                </a:solidFill>
              </a:rPr>
              <a:t>kto</a:t>
            </a:r>
            <a:r>
              <a:rPr lang="en-GB" altLang="en-US" sz="2700" kern="0" dirty="0">
                <a:solidFill>
                  <a:schemeClr val="bg1"/>
                </a:solidFill>
              </a:rPr>
              <a:t> mi </a:t>
            </a:r>
            <a:r>
              <a:rPr lang="en-GB" altLang="en-US" sz="2700" kern="0" dirty="0" err="1">
                <a:solidFill>
                  <a:schemeClr val="bg1"/>
                </a:solidFill>
              </a:rPr>
              <a:t>pomôže</a:t>
            </a:r>
            <a:r>
              <a:rPr lang="en-GB" altLang="en-US" sz="2700" kern="0" dirty="0">
                <a:solidFill>
                  <a:schemeClr val="bg1"/>
                </a:solidFill>
              </a:rPr>
              <a:t>?</a:t>
            </a:r>
            <a:br>
              <a:rPr lang="en-GB" altLang="en-US" sz="2700" kern="0" dirty="0">
                <a:solidFill>
                  <a:schemeClr val="bg1"/>
                </a:solidFill>
              </a:rPr>
            </a:br>
            <a:r>
              <a:rPr lang="en-GB" altLang="en-US" sz="2700" kern="0" dirty="0">
                <a:solidFill>
                  <a:schemeClr val="bg1"/>
                </a:solidFill>
              </a:rPr>
              <a:t/>
            </a:r>
            <a:br>
              <a:rPr lang="en-GB" altLang="en-US" sz="2700" kern="0" dirty="0">
                <a:solidFill>
                  <a:schemeClr val="bg1"/>
                </a:solidFill>
              </a:rPr>
            </a:br>
            <a:r>
              <a:rPr lang="en-GB" altLang="en-US" sz="2000" kern="0" dirty="0" err="1">
                <a:solidFill>
                  <a:schemeClr val="bg1"/>
                </a:solidFill>
              </a:rPr>
              <a:t>Posilnenie</a:t>
            </a:r>
            <a:r>
              <a:rPr lang="en-GB" altLang="en-US" sz="2000" kern="0" dirty="0">
                <a:solidFill>
                  <a:schemeClr val="bg1"/>
                </a:solidFill>
              </a:rPr>
              <a:t> </a:t>
            </a:r>
            <a:r>
              <a:rPr lang="en-GB" altLang="en-US" sz="2000" kern="0" dirty="0" err="1">
                <a:solidFill>
                  <a:schemeClr val="bg1"/>
                </a:solidFill>
              </a:rPr>
              <a:t>spolupráce</a:t>
            </a:r>
            <a:r>
              <a:rPr lang="en-GB" altLang="en-US" sz="2000" kern="0" dirty="0">
                <a:solidFill>
                  <a:schemeClr val="bg1"/>
                </a:solidFill>
              </a:rPr>
              <a:t> </a:t>
            </a:r>
            <a:r>
              <a:rPr lang="en-GB" altLang="en-US" sz="2000" kern="0" dirty="0" err="1">
                <a:solidFill>
                  <a:schemeClr val="bg1"/>
                </a:solidFill>
              </a:rPr>
              <a:t>medzi</a:t>
            </a:r>
            <a:r>
              <a:rPr lang="en-GB" altLang="en-US" sz="2000" kern="0" dirty="0">
                <a:solidFill>
                  <a:schemeClr val="bg1"/>
                </a:solidFill>
              </a:rPr>
              <a:t> </a:t>
            </a:r>
            <a:r>
              <a:rPr lang="en-GB" altLang="en-US" sz="2000" kern="0" dirty="0" err="1">
                <a:solidFill>
                  <a:schemeClr val="bg1"/>
                </a:solidFill>
              </a:rPr>
              <a:t>tvorcami</a:t>
            </a:r>
            <a:r>
              <a:rPr lang="en-GB" altLang="en-US" sz="2000" kern="0" dirty="0">
                <a:solidFill>
                  <a:schemeClr val="bg1"/>
                </a:solidFill>
              </a:rPr>
              <a:t> </a:t>
            </a:r>
            <a:r>
              <a:rPr lang="en-GB" altLang="en-US" sz="2000" kern="0" dirty="0" err="1">
                <a:solidFill>
                  <a:schemeClr val="bg1"/>
                </a:solidFill>
              </a:rPr>
              <a:t>politík</a:t>
            </a:r>
            <a:r>
              <a:rPr lang="en-GB" altLang="en-US" sz="2000" kern="0" dirty="0">
                <a:solidFill>
                  <a:schemeClr val="bg1"/>
                </a:solidFill>
              </a:rPr>
              <a:t> a </a:t>
            </a:r>
            <a:r>
              <a:rPr lang="en-GB" altLang="en-US" sz="2000" kern="0" dirty="0" err="1">
                <a:solidFill>
                  <a:schemeClr val="bg1"/>
                </a:solidFill>
              </a:rPr>
              <a:t>neziskovým</a:t>
            </a:r>
            <a:r>
              <a:rPr lang="en-GB" altLang="en-US" sz="2000" kern="0" dirty="0">
                <a:solidFill>
                  <a:schemeClr val="bg1"/>
                </a:solidFill>
              </a:rPr>
              <a:t> </a:t>
            </a:r>
            <a:r>
              <a:rPr lang="en-GB" altLang="en-US" sz="2000" kern="0" dirty="0" err="1">
                <a:solidFill>
                  <a:schemeClr val="bg1"/>
                </a:solidFill>
              </a:rPr>
              <a:t>sektorom</a:t>
            </a:r>
            <a:r>
              <a:rPr lang="en-GB" altLang="en-US" sz="2000" kern="0" dirty="0">
                <a:solidFill>
                  <a:schemeClr val="bg1"/>
                </a:solidFill>
              </a:rPr>
              <a:t> </a:t>
            </a:r>
            <a:r>
              <a:rPr lang="en-GB" altLang="en-US" sz="2000" kern="0" dirty="0" err="1">
                <a:solidFill>
                  <a:schemeClr val="bg1"/>
                </a:solidFill>
              </a:rPr>
              <a:t>pri</a:t>
            </a:r>
            <a:r>
              <a:rPr lang="en-GB" altLang="en-US" sz="2000" kern="0" dirty="0">
                <a:solidFill>
                  <a:schemeClr val="bg1"/>
                </a:solidFill>
              </a:rPr>
              <a:t> </a:t>
            </a:r>
            <a:r>
              <a:rPr lang="en-GB" altLang="en-US" sz="2000" kern="0" dirty="0" err="1">
                <a:solidFill>
                  <a:schemeClr val="bg1"/>
                </a:solidFill>
              </a:rPr>
              <a:t>integrácii</a:t>
            </a:r>
            <a:r>
              <a:rPr lang="en-GB" altLang="en-US" sz="2000" kern="0" dirty="0">
                <a:solidFill>
                  <a:schemeClr val="bg1"/>
                </a:solidFill>
              </a:rPr>
              <a:t> </a:t>
            </a:r>
            <a:r>
              <a:rPr lang="en-GB" altLang="en-US" sz="2000" kern="0" dirty="0" err="1">
                <a:solidFill>
                  <a:schemeClr val="bg1"/>
                </a:solidFill>
              </a:rPr>
              <a:t>zdravotne</a:t>
            </a:r>
            <a:r>
              <a:rPr lang="en-GB" altLang="en-US" sz="2000" kern="0" dirty="0">
                <a:solidFill>
                  <a:schemeClr val="bg1"/>
                </a:solidFill>
              </a:rPr>
              <a:t> </a:t>
            </a:r>
            <a:r>
              <a:rPr lang="en-GB" altLang="en-US" sz="2000" kern="0" dirty="0" err="1">
                <a:solidFill>
                  <a:schemeClr val="bg1"/>
                </a:solidFill>
              </a:rPr>
              <a:t>znevýhodnených</a:t>
            </a:r>
            <a:r>
              <a:rPr lang="en-GB" altLang="en-US" sz="2000" kern="0" dirty="0">
                <a:solidFill>
                  <a:schemeClr val="bg1"/>
                </a:solidFill>
              </a:rPr>
              <a:t> </a:t>
            </a:r>
            <a:r>
              <a:rPr lang="en-GB" altLang="en-US" sz="2000" kern="0" dirty="0" err="1">
                <a:solidFill>
                  <a:schemeClr val="bg1"/>
                </a:solidFill>
              </a:rPr>
              <a:t>ľudí</a:t>
            </a:r>
            <a:r>
              <a:rPr lang="en-GB" altLang="en-US" sz="2000" kern="0" dirty="0">
                <a:solidFill>
                  <a:schemeClr val="bg1"/>
                </a:solidFill>
              </a:rPr>
              <a:t> </a:t>
            </a:r>
            <a:r>
              <a:rPr lang="en-GB" altLang="en-US" sz="2000" kern="0" dirty="0" err="1">
                <a:solidFill>
                  <a:schemeClr val="bg1"/>
                </a:solidFill>
              </a:rPr>
              <a:t>na</a:t>
            </a:r>
            <a:r>
              <a:rPr lang="en-GB" altLang="en-US" sz="2000" kern="0" dirty="0">
                <a:solidFill>
                  <a:schemeClr val="bg1"/>
                </a:solidFill>
              </a:rPr>
              <a:t> </a:t>
            </a:r>
            <a:r>
              <a:rPr lang="en-GB" altLang="en-US" sz="2000" kern="0" dirty="0" err="1">
                <a:solidFill>
                  <a:schemeClr val="bg1"/>
                </a:solidFill>
              </a:rPr>
              <a:t>trhu</a:t>
            </a:r>
            <a:r>
              <a:rPr lang="en-GB" altLang="en-US" sz="2000" kern="0" dirty="0">
                <a:solidFill>
                  <a:schemeClr val="bg1"/>
                </a:solidFill>
              </a:rPr>
              <a:t> </a:t>
            </a:r>
            <a:r>
              <a:rPr lang="en-GB" altLang="en-US" sz="2000" kern="0" dirty="0" err="1">
                <a:solidFill>
                  <a:schemeClr val="bg1"/>
                </a:solidFill>
              </a:rPr>
              <a:t>práce</a:t>
            </a:r>
            <a:endParaRPr lang="en-GB" altLang="en-US" sz="2000" kern="0" dirty="0">
              <a:solidFill>
                <a:schemeClr val="bg1"/>
              </a:solidFill>
            </a:endParaRPr>
          </a:p>
          <a:p>
            <a:endParaRPr lang="en-GB" altLang="en-US" sz="2000" kern="0" dirty="0">
              <a:solidFill>
                <a:schemeClr val="bg1"/>
              </a:solidFill>
            </a:endParaRPr>
          </a:p>
        </p:txBody>
      </p:sp>
      <p:sp>
        <p:nvSpPr>
          <p:cNvPr id="8" name="Podnadpis 2"/>
          <p:cNvSpPr txBox="1">
            <a:spLocks noChangeArrowheads="1"/>
          </p:cNvSpPr>
          <p:nvPr/>
        </p:nvSpPr>
        <p:spPr bwMode="auto">
          <a:xfrm>
            <a:off x="1048680" y="4653136"/>
            <a:ext cx="6858000" cy="1603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b" anchorCtr="0" compatLnSpc="1">
            <a:prstTxWarp prst="textNoShape">
              <a:avLst/>
            </a:prstTxWarp>
          </a:bodyPr>
          <a:lstStyle>
            <a:lvl1pPr marL="0" indent="0" algn="l" rtl="0" eaLnBrk="0" fontAlgn="base" hangingPunct="0">
              <a:spcBef>
                <a:spcPct val="20000"/>
              </a:spcBef>
              <a:spcAft>
                <a:spcPct val="0"/>
              </a:spcAft>
              <a:buNone/>
              <a:defRPr sz="2000">
                <a:solidFill>
                  <a:schemeClr val="tx1"/>
                </a:solidFill>
                <a:latin typeface="+mn-lt"/>
                <a:ea typeface="+mn-ea"/>
                <a:cs typeface="+mn-cs"/>
              </a:defRPr>
            </a:lvl1pPr>
            <a:lvl2pPr marL="457200" indent="0" algn="l" rtl="0" eaLnBrk="0" fontAlgn="base" hangingPunct="0">
              <a:spcBef>
                <a:spcPct val="20000"/>
              </a:spcBef>
              <a:spcAft>
                <a:spcPct val="0"/>
              </a:spcAft>
              <a:buNone/>
              <a:defRPr sz="1800">
                <a:solidFill>
                  <a:schemeClr val="tx1"/>
                </a:solidFill>
                <a:latin typeface="+mn-lt"/>
                <a:ea typeface="+mn-ea"/>
                <a:cs typeface="+mn-cs"/>
              </a:defRPr>
            </a:lvl2pPr>
            <a:lvl3pPr marL="914400" indent="0" algn="l" rtl="0" eaLnBrk="0" fontAlgn="base" hangingPunct="0">
              <a:spcBef>
                <a:spcPct val="20000"/>
              </a:spcBef>
              <a:spcAft>
                <a:spcPct val="0"/>
              </a:spcAft>
              <a:buNone/>
              <a:defRPr sz="1600">
                <a:solidFill>
                  <a:schemeClr val="tx1"/>
                </a:solidFill>
                <a:latin typeface="+mn-lt"/>
                <a:ea typeface="+mn-ea"/>
                <a:cs typeface="+mn-cs"/>
              </a:defRPr>
            </a:lvl3pPr>
            <a:lvl4pPr marL="1371600" indent="0" algn="l" rtl="0" eaLnBrk="0" fontAlgn="base" hangingPunct="0">
              <a:spcBef>
                <a:spcPct val="20000"/>
              </a:spcBef>
              <a:spcAft>
                <a:spcPct val="0"/>
              </a:spcAft>
              <a:buNone/>
              <a:defRPr sz="1400">
                <a:solidFill>
                  <a:schemeClr val="tx1"/>
                </a:solidFill>
                <a:latin typeface="+mn-lt"/>
                <a:ea typeface="+mn-ea"/>
                <a:cs typeface="+mn-cs"/>
              </a:defRPr>
            </a:lvl4pPr>
            <a:lvl5pPr marL="1828800" indent="0" algn="l" rtl="0" eaLnBrk="0" fontAlgn="base" hangingPunct="0">
              <a:spcBef>
                <a:spcPct val="20000"/>
              </a:spcBef>
              <a:spcAft>
                <a:spcPct val="0"/>
              </a:spcAft>
              <a:buNone/>
              <a:defRPr sz="1400">
                <a:solidFill>
                  <a:schemeClr val="tx1"/>
                </a:solidFill>
                <a:latin typeface="+mn-lt"/>
                <a:ea typeface="+mn-ea"/>
                <a:cs typeface="+mn-cs"/>
              </a:defRPr>
            </a:lvl5pPr>
            <a:lvl6pPr marL="2286000" indent="0" algn="l" rtl="0" fontAlgn="base">
              <a:spcBef>
                <a:spcPct val="20000"/>
              </a:spcBef>
              <a:spcAft>
                <a:spcPct val="0"/>
              </a:spcAft>
              <a:buNone/>
              <a:defRPr sz="1400">
                <a:solidFill>
                  <a:schemeClr val="tx1"/>
                </a:solidFill>
                <a:latin typeface="+mn-lt"/>
                <a:ea typeface="+mn-ea"/>
                <a:cs typeface="+mn-cs"/>
              </a:defRPr>
            </a:lvl6pPr>
            <a:lvl7pPr marL="2743200" indent="0" algn="l" rtl="0" fontAlgn="base">
              <a:spcBef>
                <a:spcPct val="20000"/>
              </a:spcBef>
              <a:spcAft>
                <a:spcPct val="0"/>
              </a:spcAft>
              <a:buNone/>
              <a:defRPr sz="1400">
                <a:solidFill>
                  <a:schemeClr val="tx1"/>
                </a:solidFill>
                <a:latin typeface="+mn-lt"/>
                <a:ea typeface="+mn-ea"/>
                <a:cs typeface="+mn-cs"/>
              </a:defRPr>
            </a:lvl7pPr>
            <a:lvl8pPr marL="3200400" indent="0" algn="l" rtl="0" fontAlgn="base">
              <a:spcBef>
                <a:spcPct val="20000"/>
              </a:spcBef>
              <a:spcAft>
                <a:spcPct val="0"/>
              </a:spcAft>
              <a:buNone/>
              <a:defRPr sz="1400">
                <a:solidFill>
                  <a:schemeClr val="tx1"/>
                </a:solidFill>
                <a:latin typeface="+mn-lt"/>
                <a:ea typeface="+mn-ea"/>
                <a:cs typeface="+mn-cs"/>
              </a:defRPr>
            </a:lvl8pPr>
            <a:lvl9pPr marL="3657600" indent="0" algn="l" rtl="0" fontAlgn="base">
              <a:spcBef>
                <a:spcPct val="20000"/>
              </a:spcBef>
              <a:spcAft>
                <a:spcPct val="0"/>
              </a:spcAft>
              <a:buNone/>
              <a:defRPr sz="1400">
                <a:solidFill>
                  <a:schemeClr val="tx1"/>
                </a:solidFill>
                <a:latin typeface="+mn-lt"/>
                <a:ea typeface="+mn-ea"/>
                <a:cs typeface="+mn-cs"/>
              </a:defRPr>
            </a:lvl9pPr>
          </a:lstStyle>
          <a:p>
            <a:endParaRPr lang="en-GB" altLang="en-US" kern="0" dirty="0">
              <a:solidFill>
                <a:schemeClr val="bg1"/>
              </a:solidFill>
            </a:endParaRPr>
          </a:p>
          <a:p>
            <a:endParaRPr lang="en-GB" altLang="en-US" kern="0" dirty="0">
              <a:solidFill>
                <a:schemeClr val="bg1"/>
              </a:solidFill>
            </a:endParaRPr>
          </a:p>
          <a:p>
            <a:endParaRPr lang="en-GB" altLang="en-US" kern="0" dirty="0">
              <a:solidFill>
                <a:schemeClr val="bg1"/>
              </a:solidFill>
            </a:endParaRPr>
          </a:p>
          <a:p>
            <a:endParaRPr lang="en-GB" altLang="en-US" kern="0" dirty="0">
              <a:solidFill>
                <a:schemeClr val="bg1"/>
              </a:solidFill>
            </a:endParaRPr>
          </a:p>
          <a:p>
            <a:endParaRPr lang="en-GB" altLang="en-US" kern="0" dirty="0">
              <a:solidFill>
                <a:schemeClr val="bg1"/>
              </a:solidFill>
            </a:endParaRPr>
          </a:p>
          <a:p>
            <a:endParaRPr lang="en-GB" altLang="en-US" kern="0" dirty="0">
              <a:solidFill>
                <a:schemeClr val="bg1"/>
              </a:solidFill>
            </a:endParaRPr>
          </a:p>
          <a:p>
            <a:endParaRPr lang="en-GB" altLang="en-US" kern="0" dirty="0">
              <a:solidFill>
                <a:schemeClr val="bg1"/>
              </a:solidFill>
            </a:endParaRPr>
          </a:p>
          <a:p>
            <a:endParaRPr lang="en-GB" altLang="en-US" kern="0" dirty="0">
              <a:solidFill>
                <a:schemeClr val="bg1"/>
              </a:solidFill>
            </a:endParaRPr>
          </a:p>
          <a:p>
            <a:endParaRPr lang="en-GB" altLang="en-US" kern="0" dirty="0">
              <a:solidFill>
                <a:schemeClr val="bg1"/>
              </a:solidFill>
            </a:endParaRPr>
          </a:p>
          <a:p>
            <a:endParaRPr lang="en-GB" altLang="en-US" kern="0" dirty="0">
              <a:solidFill>
                <a:schemeClr val="bg1"/>
              </a:solidFill>
            </a:endParaRPr>
          </a:p>
          <a:p>
            <a:endParaRPr lang="en-GB" altLang="en-US" kern="0" dirty="0">
              <a:solidFill>
                <a:schemeClr val="bg1"/>
              </a:solidFill>
            </a:endParaRPr>
          </a:p>
          <a:p>
            <a:endParaRPr lang="en-GB" altLang="en-US" kern="0" dirty="0">
              <a:solidFill>
                <a:schemeClr val="bg1"/>
              </a:solidFill>
            </a:endParaRPr>
          </a:p>
          <a:p>
            <a:endParaRPr lang="en-GB" altLang="en-US" kern="0" dirty="0">
              <a:solidFill>
                <a:schemeClr val="bg1"/>
              </a:solidFill>
            </a:endParaRPr>
          </a:p>
          <a:p>
            <a:endParaRPr lang="en-GB" altLang="en-US" kern="0" dirty="0">
              <a:solidFill>
                <a:schemeClr val="bg1"/>
              </a:solidFill>
            </a:endParaRPr>
          </a:p>
          <a:p>
            <a:endParaRPr lang="en-GB" altLang="en-US" kern="0" dirty="0">
              <a:solidFill>
                <a:schemeClr val="bg1"/>
              </a:solidFill>
            </a:endParaRPr>
          </a:p>
          <a:p>
            <a:endParaRPr lang="en-GB" altLang="en-US" kern="0" dirty="0">
              <a:solidFill>
                <a:schemeClr val="bg1"/>
              </a:solidFill>
            </a:endParaRPr>
          </a:p>
          <a:p>
            <a:endParaRPr lang="en-GB" altLang="en-US" kern="0" dirty="0">
              <a:solidFill>
                <a:schemeClr val="bg1"/>
              </a:solidFill>
            </a:endParaRPr>
          </a:p>
          <a:p>
            <a:endParaRPr lang="en-GB" altLang="en-US" kern="0" dirty="0">
              <a:solidFill>
                <a:schemeClr val="bg1"/>
              </a:solidFill>
            </a:endParaRPr>
          </a:p>
          <a:p>
            <a:endParaRPr lang="en-GB" altLang="en-US" kern="0" dirty="0">
              <a:solidFill>
                <a:schemeClr val="bg1"/>
              </a:solidFill>
            </a:endParaRPr>
          </a:p>
          <a:p>
            <a:r>
              <a:rPr lang="en-GB" altLang="en-US" kern="0" dirty="0">
                <a:solidFill>
                  <a:schemeClr val="bg1"/>
                </a:solidFill>
              </a:rPr>
              <a:t>                      </a:t>
            </a:r>
          </a:p>
          <a:p>
            <a:endParaRPr lang="en-GB" altLang="en-US" kern="0" dirty="0">
              <a:solidFill>
                <a:schemeClr val="bg1"/>
              </a:solidFill>
            </a:endParaRPr>
          </a:p>
          <a:p>
            <a:endParaRPr lang="en-GB" altLang="en-US" kern="0" dirty="0">
              <a:solidFill>
                <a:schemeClr val="bg1"/>
              </a:solidFill>
            </a:endParaRPr>
          </a:p>
          <a:p>
            <a:endParaRPr lang="sk-SK" altLang="en-US" kern="0" dirty="0">
              <a:solidFill>
                <a:schemeClr val="bg1"/>
              </a:solidFill>
            </a:endParaRPr>
          </a:p>
          <a:p>
            <a:r>
              <a:rPr lang="sk-SK" altLang="en-US" kern="0" dirty="0">
                <a:solidFill>
                  <a:schemeClr val="bg1"/>
                </a:solidFill>
              </a:rPr>
              <a:t>Stredoeurópsky inštitút pre výskum práce (CELSI)</a:t>
            </a:r>
          </a:p>
          <a:p>
            <a:r>
              <a:rPr lang="sk-SK" altLang="en-US" kern="0" dirty="0">
                <a:solidFill>
                  <a:schemeClr val="bg1"/>
                </a:solidFill>
              </a:rPr>
              <a:t>Inštitút pre dobre spravovanú spoločnosť (SGI)</a:t>
            </a:r>
          </a:p>
          <a:p>
            <a:r>
              <a:rPr lang="sk-SK" altLang="en-US" kern="0" dirty="0" err="1">
                <a:solidFill>
                  <a:schemeClr val="bg1"/>
                </a:solidFill>
              </a:rPr>
              <a:t>University</a:t>
            </a:r>
            <a:r>
              <a:rPr lang="sk-SK" altLang="en-US" kern="0" dirty="0">
                <a:solidFill>
                  <a:schemeClr val="bg1"/>
                </a:solidFill>
              </a:rPr>
              <a:t> of South-</a:t>
            </a:r>
            <a:r>
              <a:rPr lang="sk-SK" altLang="en-US" kern="0" dirty="0" err="1">
                <a:solidFill>
                  <a:schemeClr val="bg1"/>
                </a:solidFill>
              </a:rPr>
              <a:t>Eastern</a:t>
            </a:r>
            <a:r>
              <a:rPr lang="sk-SK" altLang="en-US" kern="0" dirty="0">
                <a:solidFill>
                  <a:schemeClr val="bg1"/>
                </a:solidFill>
              </a:rPr>
              <a:t> </a:t>
            </a:r>
            <a:r>
              <a:rPr lang="sk-SK" altLang="en-US" kern="0" dirty="0" err="1">
                <a:solidFill>
                  <a:schemeClr val="bg1"/>
                </a:solidFill>
              </a:rPr>
              <a:t>Norway</a:t>
            </a:r>
            <a:r>
              <a:rPr lang="sk-SK" altLang="en-US" kern="0" dirty="0">
                <a:solidFill>
                  <a:schemeClr val="bg1"/>
                </a:solidFill>
              </a:rPr>
              <a:t> (USN) </a:t>
            </a:r>
          </a:p>
          <a:p>
            <a:endParaRPr lang="en-GB" altLang="en-US" kern="0" dirty="0">
              <a:solidFill>
                <a:schemeClr val="bg1"/>
              </a:solidFill>
            </a:endParaRPr>
          </a:p>
        </p:txBody>
      </p:sp>
      <p:pic>
        <p:nvPicPr>
          <p:cNvPr id="3" name="Picture 3">
            <a:extLst>
              <a:ext uri="{FF2B5EF4-FFF2-40B4-BE49-F238E27FC236}">
                <a16:creationId xmlns:a16="http://schemas.microsoft.com/office/drawing/2014/main" xmlns="" id="{7E4CC4C1-3A4A-4AA8-8972-0D1295EB7CB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9552" y="345709"/>
            <a:ext cx="1400175" cy="671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1">
            <a:extLst>
              <a:ext uri="{FF2B5EF4-FFF2-40B4-BE49-F238E27FC236}">
                <a16:creationId xmlns:a16="http://schemas.microsoft.com/office/drawing/2014/main" xmlns="" id="{4CCDD8BC-EA44-43B7-8958-9414C8CFC3D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25078" y="395715"/>
            <a:ext cx="1782763"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Obrázok 26">
            <a:extLst>
              <a:ext uri="{FF2B5EF4-FFF2-40B4-BE49-F238E27FC236}">
                <a16:creationId xmlns:a16="http://schemas.microsoft.com/office/drawing/2014/main" xmlns="" id="{13F8DD14-0F4B-46B9-942B-A9E8F132D958}"/>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4851134" y="271424"/>
            <a:ext cx="1732915" cy="612775"/>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sahu 1"/>
          <p:cNvSpPr>
            <a:spLocks noGrp="1"/>
          </p:cNvSpPr>
          <p:nvPr>
            <p:ph idx="1"/>
          </p:nvPr>
        </p:nvSpPr>
        <p:spPr>
          <a:xfrm>
            <a:off x="251520" y="1241376"/>
            <a:ext cx="8686800" cy="4275856"/>
          </a:xfrm>
        </p:spPr>
        <p:txBody>
          <a:bodyPr/>
          <a:lstStyle/>
          <a:p>
            <a:pPr marL="0" lvl="0" indent="0">
              <a:buNone/>
            </a:pPr>
            <a:r>
              <a:rPr lang="sk-SK" sz="2400" b="1" dirty="0">
                <a:solidFill>
                  <a:srgbClr val="C00000"/>
                </a:solidFill>
              </a:rPr>
              <a:t>Medzery vo výskume/analýzach</a:t>
            </a:r>
          </a:p>
          <a:p>
            <a:pPr marL="320675" lvl="1" indent="-269875">
              <a:buFont typeface="Arial" panose="020B0604020202020204" pitchFamily="34" charset="0"/>
              <a:buChar char="•"/>
            </a:pPr>
            <a:r>
              <a:rPr lang="sk-SK" sz="2000" dirty="0"/>
              <a:t>Aspekt spolupráce a sieťovania aktérov je pomerne málo zmapovaný</a:t>
            </a:r>
          </a:p>
          <a:p>
            <a:pPr marL="320675" lvl="1" indent="-269875">
              <a:buFont typeface="Arial" panose="020B0604020202020204" pitchFamily="34" charset="0"/>
              <a:buChar char="•"/>
            </a:pPr>
            <a:r>
              <a:rPr lang="sk-SK" sz="2000" dirty="0"/>
              <a:t>Absentuje zameranie na osoby po </a:t>
            </a:r>
            <a:r>
              <a:rPr lang="sk-SK" sz="2000" dirty="0" err="1"/>
              <a:t>dlhobobej</a:t>
            </a:r>
            <a:r>
              <a:rPr lang="sk-SK" sz="2000" dirty="0"/>
              <a:t> PN, ich návrat a reintegrácia na trh práce </a:t>
            </a:r>
          </a:p>
          <a:p>
            <a:pPr marL="320675" lvl="1" indent="-269875">
              <a:buFont typeface="Arial" panose="020B0604020202020204" pitchFamily="34" charset="0"/>
              <a:buChar char="•"/>
            </a:pPr>
            <a:r>
              <a:rPr lang="sk-SK" sz="2000" dirty="0"/>
              <a:t>Relatívne málo výskumných štúdií zameraných na mapovanie postojov a bariér zamestnávania OZZ medzi zamestnávateľmi, ako aj samotnými OZZ</a:t>
            </a:r>
            <a:endParaRPr lang="en-GB" sz="2000" dirty="0"/>
          </a:p>
          <a:p>
            <a:pPr marL="320675" lvl="1" indent="-269875">
              <a:buFont typeface="Arial" panose="020B0604020202020204" pitchFamily="34" charset="0"/>
              <a:buChar char="•"/>
            </a:pPr>
            <a:r>
              <a:rPr lang="sk-SK" sz="2000" dirty="0"/>
              <a:t>Málo štúdií, ktoré by mapovali postavenia a vývoj OZZ na trhu práce v čase (s výnimkou </a:t>
            </a:r>
            <a:r>
              <a:rPr lang="sk-SK" sz="2000" dirty="0" err="1"/>
              <a:t>Polačkovej</a:t>
            </a:r>
            <a:r>
              <a:rPr lang="sk-SK" sz="2000" dirty="0"/>
              <a:t> 2018)</a:t>
            </a:r>
          </a:p>
          <a:p>
            <a:pPr marL="320675" lvl="1" indent="-269875">
              <a:buFont typeface="Arial" panose="020B0604020202020204" pitchFamily="34" charset="0"/>
              <a:buChar char="•"/>
            </a:pPr>
            <a:r>
              <a:rPr lang="sk-SK" sz="2000" dirty="0"/>
              <a:t>Absentuje výskum zameraný na </a:t>
            </a:r>
            <a:r>
              <a:rPr lang="sk-SK" sz="2000" dirty="0" err="1"/>
              <a:t>tranzície</a:t>
            </a:r>
            <a:r>
              <a:rPr lang="sk-SK" sz="2000" dirty="0"/>
              <a:t> na trhu práce, hoci viaceré štúdie poukazujú na úzke miesta špeciálne vo vzdelávaní detí so ZZ a ich pracovnú integráciu</a:t>
            </a:r>
          </a:p>
          <a:p>
            <a:pPr marL="457200" lvl="1" indent="0">
              <a:buNone/>
            </a:pPr>
            <a:endParaRPr lang="sk-SK" sz="2400" dirty="0"/>
          </a:p>
          <a:p>
            <a:endParaRPr lang="en-GB" dirty="0"/>
          </a:p>
        </p:txBody>
      </p:sp>
    </p:spTree>
    <p:extLst>
      <p:ext uri="{BB962C8B-B14F-4D97-AF65-F5344CB8AC3E}">
        <p14:creationId xmlns:p14="http://schemas.microsoft.com/office/powerpoint/2010/main" val="12820845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sahu 1"/>
          <p:cNvSpPr>
            <a:spLocks noGrp="1"/>
          </p:cNvSpPr>
          <p:nvPr>
            <p:ph idx="1"/>
          </p:nvPr>
        </p:nvSpPr>
        <p:spPr>
          <a:xfrm>
            <a:off x="457200" y="1268760"/>
            <a:ext cx="8229600" cy="5400600"/>
          </a:xfrm>
        </p:spPr>
        <p:txBody>
          <a:bodyPr/>
          <a:lstStyle/>
          <a:p>
            <a:pPr marL="0" indent="0">
              <a:buNone/>
            </a:pPr>
            <a:r>
              <a:rPr lang="sk-SK" sz="2000" b="1" dirty="0">
                <a:solidFill>
                  <a:srgbClr val="C00000"/>
                </a:solidFill>
              </a:rPr>
              <a:t>Základné údaje o OZZ</a:t>
            </a:r>
          </a:p>
          <a:p>
            <a:endParaRPr lang="en-GB" dirty="0"/>
          </a:p>
        </p:txBody>
      </p:sp>
      <p:graphicFrame>
        <p:nvGraphicFramePr>
          <p:cNvPr id="4" name="Tabuľka 3"/>
          <p:cNvGraphicFramePr>
            <a:graphicFrameLocks noGrp="1"/>
          </p:cNvGraphicFramePr>
          <p:nvPr>
            <p:extLst/>
          </p:nvPr>
        </p:nvGraphicFramePr>
        <p:xfrm>
          <a:off x="539552" y="1775312"/>
          <a:ext cx="8147248" cy="4387496"/>
        </p:xfrm>
        <a:graphic>
          <a:graphicData uri="http://schemas.openxmlformats.org/drawingml/2006/table">
            <a:tbl>
              <a:tblPr firstRow="1" firstCol="1" bandRow="1"/>
              <a:tblGrid>
                <a:gridCol w="1882552">
                  <a:extLst>
                    <a:ext uri="{9D8B030D-6E8A-4147-A177-3AD203B41FA5}">
                      <a16:colId xmlns:a16="http://schemas.microsoft.com/office/drawing/2014/main" xmlns="" val="20000"/>
                    </a:ext>
                  </a:extLst>
                </a:gridCol>
                <a:gridCol w="1013629">
                  <a:extLst>
                    <a:ext uri="{9D8B030D-6E8A-4147-A177-3AD203B41FA5}">
                      <a16:colId xmlns:a16="http://schemas.microsoft.com/office/drawing/2014/main" xmlns="" val="20001"/>
                    </a:ext>
                  </a:extLst>
                </a:gridCol>
                <a:gridCol w="1592951">
                  <a:extLst>
                    <a:ext uri="{9D8B030D-6E8A-4147-A177-3AD203B41FA5}">
                      <a16:colId xmlns:a16="http://schemas.microsoft.com/office/drawing/2014/main" xmlns="" val="20002"/>
                    </a:ext>
                  </a:extLst>
                </a:gridCol>
                <a:gridCol w="1299105">
                  <a:extLst>
                    <a:ext uri="{9D8B030D-6E8A-4147-A177-3AD203B41FA5}">
                      <a16:colId xmlns:a16="http://schemas.microsoft.com/office/drawing/2014/main" xmlns="" val="20003"/>
                    </a:ext>
                  </a:extLst>
                </a:gridCol>
                <a:gridCol w="1175381">
                  <a:extLst>
                    <a:ext uri="{9D8B030D-6E8A-4147-A177-3AD203B41FA5}">
                      <a16:colId xmlns:a16="http://schemas.microsoft.com/office/drawing/2014/main" xmlns="" val="20004"/>
                    </a:ext>
                  </a:extLst>
                </a:gridCol>
                <a:gridCol w="1183630">
                  <a:extLst>
                    <a:ext uri="{9D8B030D-6E8A-4147-A177-3AD203B41FA5}">
                      <a16:colId xmlns:a16="http://schemas.microsoft.com/office/drawing/2014/main" xmlns="" val="20005"/>
                    </a:ext>
                  </a:extLst>
                </a:gridCol>
              </a:tblGrid>
              <a:tr h="289904">
                <a:tc>
                  <a:txBody>
                    <a:bodyPr/>
                    <a:lstStyle/>
                    <a:p>
                      <a:pPr>
                        <a:lnSpc>
                          <a:spcPct val="107000"/>
                        </a:lnSpc>
                        <a:spcAft>
                          <a:spcPts val="0"/>
                        </a:spcAft>
                      </a:pPr>
                      <a:r>
                        <a:rPr lang="cs-CZ" sz="11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B9BD5"/>
                    </a:solidFill>
                  </a:tcPr>
                </a:tc>
                <a:tc>
                  <a:txBody>
                    <a:bodyPr/>
                    <a:lstStyle/>
                    <a:p>
                      <a:pPr algn="ctr">
                        <a:lnSpc>
                          <a:spcPct val="107000"/>
                        </a:lnSpc>
                        <a:spcAft>
                          <a:spcPts val="0"/>
                        </a:spcAft>
                      </a:pPr>
                      <a:r>
                        <a:rPr lang="cs-CZ" sz="18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2015</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B9BD5"/>
                    </a:solidFill>
                  </a:tcPr>
                </a:tc>
                <a:tc>
                  <a:txBody>
                    <a:bodyPr/>
                    <a:lstStyle/>
                    <a:p>
                      <a:pPr algn="ctr">
                        <a:lnSpc>
                          <a:spcPct val="107000"/>
                        </a:lnSpc>
                        <a:spcAft>
                          <a:spcPts val="0"/>
                        </a:spcAft>
                      </a:pPr>
                      <a:r>
                        <a:rPr lang="cs-CZ" sz="18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2016</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B9BD5"/>
                    </a:solidFill>
                  </a:tcPr>
                </a:tc>
                <a:tc>
                  <a:txBody>
                    <a:bodyPr/>
                    <a:lstStyle/>
                    <a:p>
                      <a:pPr algn="ctr">
                        <a:lnSpc>
                          <a:spcPct val="107000"/>
                        </a:lnSpc>
                        <a:spcAft>
                          <a:spcPts val="0"/>
                        </a:spcAft>
                      </a:pPr>
                      <a:r>
                        <a:rPr lang="cs-CZ" sz="18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2017</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B9BD5"/>
                    </a:solidFill>
                  </a:tcPr>
                </a:tc>
                <a:tc>
                  <a:txBody>
                    <a:bodyPr/>
                    <a:lstStyle/>
                    <a:p>
                      <a:pPr algn="ctr">
                        <a:lnSpc>
                          <a:spcPct val="107000"/>
                        </a:lnSpc>
                        <a:spcAft>
                          <a:spcPts val="0"/>
                        </a:spcAft>
                      </a:pPr>
                      <a:r>
                        <a:rPr lang="cs-CZ" sz="18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2018</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B9BD5"/>
                    </a:solidFill>
                  </a:tcPr>
                </a:tc>
                <a:tc>
                  <a:txBody>
                    <a:bodyPr/>
                    <a:lstStyle/>
                    <a:p>
                      <a:pPr algn="ctr">
                        <a:lnSpc>
                          <a:spcPct val="107000"/>
                        </a:lnSpc>
                        <a:spcAft>
                          <a:spcPts val="0"/>
                        </a:spcAft>
                      </a:pPr>
                      <a:r>
                        <a:rPr lang="cs-CZ" sz="18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2019</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B9BD5"/>
                    </a:solidFill>
                  </a:tcPr>
                </a:tc>
                <a:extLst>
                  <a:ext uri="{0D108BD9-81ED-4DB2-BD59-A6C34878D82A}">
                    <a16:rowId xmlns:a16="http://schemas.microsoft.com/office/drawing/2014/main" xmlns="" val="10000"/>
                  </a:ext>
                </a:extLst>
              </a:tr>
              <a:tr h="464338">
                <a:tc>
                  <a:txBody>
                    <a:bodyPr/>
                    <a:lstStyle/>
                    <a:p>
                      <a:pPr>
                        <a:lnSpc>
                          <a:spcPct val="107000"/>
                        </a:lnSpc>
                        <a:spcAft>
                          <a:spcPts val="0"/>
                        </a:spcAft>
                      </a:pPr>
                      <a:r>
                        <a:rPr lang="sk-SK" sz="14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Poberatelia s poklesom 40-70%</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B9BD5"/>
                    </a:solidFill>
                  </a:tcPr>
                </a:tc>
                <a:tc>
                  <a:txBody>
                    <a:bodyPr/>
                    <a:lstStyle/>
                    <a:p>
                      <a:pPr algn="ctr">
                        <a:lnSpc>
                          <a:spcPct val="107000"/>
                        </a:lnSpc>
                        <a:spcAft>
                          <a:spcPts val="0"/>
                        </a:spcAft>
                      </a:pPr>
                      <a:r>
                        <a:rPr lang="cs-CZ" sz="1600" b="1" dirty="0">
                          <a:effectLst/>
                          <a:latin typeface="Calibri" panose="020F0502020204030204" pitchFamily="34" charset="0"/>
                          <a:ea typeface="Calibri" panose="020F0502020204030204" pitchFamily="34" charset="0"/>
                          <a:cs typeface="Calibri" panose="020F0502020204030204" pitchFamily="34" charset="0"/>
                        </a:rPr>
                        <a:t>130 784</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6EE"/>
                    </a:solidFill>
                  </a:tcPr>
                </a:tc>
                <a:tc>
                  <a:txBody>
                    <a:bodyPr/>
                    <a:lstStyle/>
                    <a:p>
                      <a:pPr algn="ctr">
                        <a:lnSpc>
                          <a:spcPct val="107000"/>
                        </a:lnSpc>
                        <a:spcAft>
                          <a:spcPts val="0"/>
                        </a:spcAft>
                      </a:pPr>
                      <a:r>
                        <a:rPr lang="cs-CZ" sz="1600" b="1">
                          <a:effectLst/>
                          <a:latin typeface="Calibri" panose="020F0502020204030204" pitchFamily="34" charset="0"/>
                          <a:ea typeface="Calibri" panose="020F0502020204030204" pitchFamily="34" charset="0"/>
                          <a:cs typeface="Calibri" panose="020F0502020204030204" pitchFamily="34" charset="0"/>
                        </a:rPr>
                        <a:t>135 148</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6EE"/>
                    </a:solidFill>
                  </a:tcPr>
                </a:tc>
                <a:tc>
                  <a:txBody>
                    <a:bodyPr/>
                    <a:lstStyle/>
                    <a:p>
                      <a:pPr algn="ctr">
                        <a:lnSpc>
                          <a:spcPct val="107000"/>
                        </a:lnSpc>
                        <a:spcAft>
                          <a:spcPts val="0"/>
                        </a:spcAft>
                      </a:pPr>
                      <a:r>
                        <a:rPr lang="cs-CZ" sz="1600" b="1">
                          <a:effectLst/>
                          <a:latin typeface="Calibri" panose="020F0502020204030204" pitchFamily="34" charset="0"/>
                          <a:ea typeface="Calibri" panose="020F0502020204030204" pitchFamily="34" charset="0"/>
                          <a:cs typeface="Calibri" panose="020F0502020204030204" pitchFamily="34" charset="0"/>
                        </a:rPr>
                        <a:t>138 937</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6EE"/>
                    </a:solidFill>
                  </a:tcPr>
                </a:tc>
                <a:tc>
                  <a:txBody>
                    <a:bodyPr/>
                    <a:lstStyle/>
                    <a:p>
                      <a:pPr algn="ctr">
                        <a:lnSpc>
                          <a:spcPct val="107000"/>
                        </a:lnSpc>
                        <a:spcAft>
                          <a:spcPts val="0"/>
                        </a:spcAft>
                      </a:pPr>
                      <a:r>
                        <a:rPr lang="en-GB" sz="1600" b="1" dirty="0">
                          <a:solidFill>
                            <a:schemeClr val="tx2"/>
                          </a:solidFill>
                          <a:effectLst/>
                          <a:latin typeface="Calibri" panose="020F0502020204030204" pitchFamily="34" charset="0"/>
                          <a:ea typeface="Calibri" panose="020F0502020204030204" pitchFamily="34" charset="0"/>
                          <a:cs typeface="Calibri" panose="020F0502020204030204" pitchFamily="34" charset="0"/>
                        </a:rPr>
                        <a:t>143 231</a:t>
                      </a:r>
                      <a:endParaRPr lang="en-GB" sz="1600" b="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6EE"/>
                    </a:solidFill>
                  </a:tcPr>
                </a:tc>
                <a:tc>
                  <a:txBody>
                    <a:bodyPr/>
                    <a:lstStyle/>
                    <a:p>
                      <a:pPr algn="ctr">
                        <a:lnSpc>
                          <a:spcPct val="107000"/>
                        </a:lnSpc>
                        <a:spcAft>
                          <a:spcPts val="0"/>
                        </a:spcAft>
                      </a:pPr>
                      <a:r>
                        <a:rPr lang="en-GB" sz="1600" b="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143 793</a:t>
                      </a: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6EE"/>
                    </a:solidFill>
                  </a:tcPr>
                </a:tc>
                <a:extLst>
                  <a:ext uri="{0D108BD9-81ED-4DB2-BD59-A6C34878D82A}">
                    <a16:rowId xmlns:a16="http://schemas.microsoft.com/office/drawing/2014/main" xmlns="" val="10001"/>
                  </a:ext>
                </a:extLst>
              </a:tr>
              <a:tr h="597923">
                <a:tc>
                  <a:txBody>
                    <a:bodyPr/>
                    <a:lstStyle/>
                    <a:p>
                      <a:pPr>
                        <a:lnSpc>
                          <a:spcPct val="107000"/>
                        </a:lnSpc>
                        <a:spcAft>
                          <a:spcPts val="0"/>
                        </a:spcAft>
                      </a:pPr>
                      <a:r>
                        <a:rPr lang="sk-SK" sz="14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Poberatelia s poklesom nad 70%</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B9BD5"/>
                    </a:solidFill>
                  </a:tcPr>
                </a:tc>
                <a:tc>
                  <a:txBody>
                    <a:bodyPr/>
                    <a:lstStyle/>
                    <a:p>
                      <a:pPr algn="ctr">
                        <a:lnSpc>
                          <a:spcPct val="107000"/>
                        </a:lnSpc>
                        <a:spcAft>
                          <a:spcPts val="0"/>
                        </a:spcAft>
                      </a:pPr>
                      <a:r>
                        <a:rPr lang="cs-CZ" sz="1600" b="1">
                          <a:effectLst/>
                          <a:latin typeface="Calibri" panose="020F0502020204030204" pitchFamily="34" charset="0"/>
                          <a:ea typeface="Calibri" panose="020F0502020204030204" pitchFamily="34" charset="0"/>
                          <a:cs typeface="Calibri" panose="020F0502020204030204" pitchFamily="34" charset="0"/>
                        </a:rPr>
                        <a:t>103 667</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EEAF6"/>
                    </a:solidFill>
                  </a:tcPr>
                </a:tc>
                <a:tc>
                  <a:txBody>
                    <a:bodyPr/>
                    <a:lstStyle/>
                    <a:p>
                      <a:pPr algn="ctr">
                        <a:lnSpc>
                          <a:spcPct val="107000"/>
                        </a:lnSpc>
                        <a:spcAft>
                          <a:spcPts val="0"/>
                        </a:spcAft>
                      </a:pPr>
                      <a:r>
                        <a:rPr lang="cs-CZ" sz="1600" b="1" dirty="0">
                          <a:effectLst/>
                          <a:latin typeface="Calibri" panose="020F0502020204030204" pitchFamily="34" charset="0"/>
                          <a:ea typeface="Calibri" panose="020F0502020204030204" pitchFamily="34" charset="0"/>
                          <a:cs typeface="Calibri" panose="020F0502020204030204" pitchFamily="34" charset="0"/>
                        </a:rPr>
                        <a:t>99 983</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EEAF6"/>
                    </a:solidFill>
                  </a:tcPr>
                </a:tc>
                <a:tc>
                  <a:txBody>
                    <a:bodyPr/>
                    <a:lstStyle/>
                    <a:p>
                      <a:pPr algn="ctr">
                        <a:lnSpc>
                          <a:spcPct val="107000"/>
                        </a:lnSpc>
                        <a:spcAft>
                          <a:spcPts val="0"/>
                        </a:spcAft>
                      </a:pPr>
                      <a:r>
                        <a:rPr lang="cs-CZ" sz="1600" b="1" dirty="0">
                          <a:effectLst/>
                          <a:latin typeface="Calibri" panose="020F0502020204030204" pitchFamily="34" charset="0"/>
                          <a:ea typeface="Calibri" panose="020F0502020204030204" pitchFamily="34" charset="0"/>
                          <a:cs typeface="Calibri" panose="020F0502020204030204" pitchFamily="34" charset="0"/>
                        </a:rPr>
                        <a:t>96 769</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EEAF6"/>
                    </a:solidFill>
                  </a:tcPr>
                </a:tc>
                <a:tc>
                  <a:txBody>
                    <a:bodyPr/>
                    <a:lstStyle/>
                    <a:p>
                      <a:pPr algn="ctr">
                        <a:lnSpc>
                          <a:spcPct val="107000"/>
                        </a:lnSpc>
                        <a:spcAft>
                          <a:spcPts val="0"/>
                        </a:spcAft>
                      </a:pPr>
                      <a:r>
                        <a:rPr lang="en-GB" sz="1600" b="1" dirty="0">
                          <a:solidFill>
                            <a:schemeClr val="tx2"/>
                          </a:solidFill>
                          <a:effectLst/>
                          <a:latin typeface="Calibri" panose="020F0502020204030204" pitchFamily="34" charset="0"/>
                          <a:ea typeface="Calibri" panose="020F0502020204030204" pitchFamily="34" charset="0"/>
                          <a:cs typeface="Calibri" panose="020F0502020204030204" pitchFamily="34" charset="0"/>
                        </a:rPr>
                        <a:t>94 385</a:t>
                      </a:r>
                      <a:endParaRPr lang="en-GB" sz="1600" b="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EEAF6"/>
                    </a:solidFill>
                  </a:tcPr>
                </a:tc>
                <a:tc>
                  <a:txBody>
                    <a:bodyPr/>
                    <a:lstStyle/>
                    <a:p>
                      <a:pPr algn="ctr">
                        <a:lnSpc>
                          <a:spcPct val="107000"/>
                        </a:lnSpc>
                        <a:spcAft>
                          <a:spcPts val="0"/>
                        </a:spcAft>
                      </a:pPr>
                      <a:r>
                        <a:rPr lang="en-GB" sz="1600" b="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90 553</a:t>
                      </a: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EEAF6"/>
                    </a:solidFill>
                  </a:tcPr>
                </a:tc>
                <a:extLst>
                  <a:ext uri="{0D108BD9-81ED-4DB2-BD59-A6C34878D82A}">
                    <a16:rowId xmlns:a16="http://schemas.microsoft.com/office/drawing/2014/main" xmlns="" val="10002"/>
                  </a:ext>
                </a:extLst>
              </a:tr>
              <a:tr h="464338">
                <a:tc>
                  <a:txBody>
                    <a:bodyPr/>
                    <a:lstStyle/>
                    <a:p>
                      <a:pPr>
                        <a:lnSpc>
                          <a:spcPct val="107000"/>
                        </a:lnSpc>
                        <a:spcAft>
                          <a:spcPts val="0"/>
                        </a:spcAft>
                      </a:pPr>
                      <a:r>
                        <a:rPr lang="sk-SK" sz="14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Invalidný dôchodok z mladosti</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B9BD5"/>
                    </a:solidFill>
                  </a:tcPr>
                </a:tc>
                <a:tc>
                  <a:txBody>
                    <a:bodyPr/>
                    <a:lstStyle/>
                    <a:p>
                      <a:pPr algn="ctr">
                        <a:lnSpc>
                          <a:spcPct val="107000"/>
                        </a:lnSpc>
                        <a:spcAft>
                          <a:spcPts val="0"/>
                        </a:spcAft>
                      </a:pPr>
                      <a:r>
                        <a:rPr lang="cs-CZ" sz="1600" b="1">
                          <a:effectLst/>
                          <a:latin typeface="Calibri" panose="020F0502020204030204" pitchFamily="34" charset="0"/>
                          <a:ea typeface="Calibri" panose="020F0502020204030204" pitchFamily="34" charset="0"/>
                          <a:cs typeface="Calibri" panose="020F0502020204030204" pitchFamily="34" charset="0"/>
                        </a:rPr>
                        <a:t>11 681</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6EE"/>
                    </a:solidFill>
                  </a:tcPr>
                </a:tc>
                <a:tc>
                  <a:txBody>
                    <a:bodyPr/>
                    <a:lstStyle/>
                    <a:p>
                      <a:pPr algn="ctr">
                        <a:lnSpc>
                          <a:spcPct val="107000"/>
                        </a:lnSpc>
                        <a:spcAft>
                          <a:spcPts val="0"/>
                        </a:spcAft>
                      </a:pPr>
                      <a:r>
                        <a:rPr lang="cs-CZ" sz="1600" b="1">
                          <a:effectLst/>
                          <a:latin typeface="Calibri" panose="020F0502020204030204" pitchFamily="34" charset="0"/>
                          <a:ea typeface="Calibri" panose="020F0502020204030204" pitchFamily="34" charset="0"/>
                          <a:cs typeface="Calibri" panose="020F0502020204030204" pitchFamily="34" charset="0"/>
                        </a:rPr>
                        <a:t>13 029</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6EE"/>
                    </a:solidFill>
                  </a:tcPr>
                </a:tc>
                <a:tc>
                  <a:txBody>
                    <a:bodyPr/>
                    <a:lstStyle/>
                    <a:p>
                      <a:pPr algn="ctr">
                        <a:lnSpc>
                          <a:spcPct val="107000"/>
                        </a:lnSpc>
                        <a:spcAft>
                          <a:spcPts val="0"/>
                        </a:spcAft>
                      </a:pPr>
                      <a:r>
                        <a:rPr lang="cs-CZ" sz="1600" b="1" dirty="0">
                          <a:effectLst/>
                          <a:latin typeface="Calibri" panose="020F0502020204030204" pitchFamily="34" charset="0"/>
                          <a:ea typeface="Calibri" panose="020F0502020204030204" pitchFamily="34" charset="0"/>
                          <a:cs typeface="Calibri" panose="020F0502020204030204" pitchFamily="34" charset="0"/>
                        </a:rPr>
                        <a:t>14 260</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6EE"/>
                    </a:solidFill>
                  </a:tcPr>
                </a:tc>
                <a:tc>
                  <a:txBody>
                    <a:bodyPr/>
                    <a:lstStyle/>
                    <a:p>
                      <a:pPr algn="ctr">
                        <a:lnSpc>
                          <a:spcPct val="107000"/>
                        </a:lnSpc>
                        <a:spcAft>
                          <a:spcPts val="0"/>
                        </a:spcAft>
                      </a:pPr>
                      <a:r>
                        <a:rPr lang="en-GB" sz="1600" b="1" dirty="0">
                          <a:solidFill>
                            <a:schemeClr val="tx2"/>
                          </a:solidFill>
                          <a:effectLst/>
                          <a:latin typeface="Calibri" panose="020F0502020204030204" pitchFamily="34" charset="0"/>
                          <a:ea typeface="Calibri" panose="020F0502020204030204" pitchFamily="34" charset="0"/>
                          <a:cs typeface="Calibri" panose="020F0502020204030204" pitchFamily="34" charset="0"/>
                        </a:rPr>
                        <a:t>15 553</a:t>
                      </a:r>
                      <a:endParaRPr lang="en-GB" sz="1600" b="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6EE"/>
                    </a:solidFill>
                  </a:tcPr>
                </a:tc>
                <a:tc>
                  <a:txBody>
                    <a:bodyPr/>
                    <a:lstStyle/>
                    <a:p>
                      <a:pPr algn="ctr">
                        <a:lnSpc>
                          <a:spcPct val="107000"/>
                        </a:lnSpc>
                        <a:spcAft>
                          <a:spcPts val="0"/>
                        </a:spcAft>
                      </a:pPr>
                      <a:r>
                        <a:rPr lang="en-GB" sz="1600" b="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16 782</a:t>
                      </a: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6EE"/>
                    </a:solidFill>
                  </a:tcPr>
                </a:tc>
                <a:extLst>
                  <a:ext uri="{0D108BD9-81ED-4DB2-BD59-A6C34878D82A}">
                    <a16:rowId xmlns:a16="http://schemas.microsoft.com/office/drawing/2014/main" xmlns="" val="10003"/>
                  </a:ext>
                </a:extLst>
              </a:tr>
              <a:tr h="928676">
                <a:tc>
                  <a:txBody>
                    <a:bodyPr/>
                    <a:lstStyle/>
                    <a:p>
                      <a:pPr>
                        <a:lnSpc>
                          <a:spcPct val="107000"/>
                        </a:lnSpc>
                        <a:spcAft>
                          <a:spcPts val="0"/>
                        </a:spcAft>
                      </a:pPr>
                      <a:r>
                        <a:rPr lang="sk-SK" sz="14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Celkový počet poberateľov invalidných dôchodkov</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B9BD5"/>
                    </a:solidFill>
                  </a:tcPr>
                </a:tc>
                <a:tc>
                  <a:txBody>
                    <a:bodyPr/>
                    <a:lstStyle/>
                    <a:p>
                      <a:pPr algn="ctr">
                        <a:lnSpc>
                          <a:spcPct val="107000"/>
                        </a:lnSpc>
                        <a:spcAft>
                          <a:spcPts val="0"/>
                        </a:spcAft>
                      </a:pPr>
                      <a:r>
                        <a:rPr lang="cs-CZ" sz="1600" b="1">
                          <a:effectLst/>
                          <a:latin typeface="Calibri" panose="020F0502020204030204" pitchFamily="34" charset="0"/>
                          <a:ea typeface="Calibri" panose="020F0502020204030204" pitchFamily="34" charset="0"/>
                          <a:cs typeface="Calibri" panose="020F0502020204030204" pitchFamily="34" charset="0"/>
                        </a:rPr>
                        <a:t>246 132</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EEAF6"/>
                    </a:solidFill>
                  </a:tcPr>
                </a:tc>
                <a:tc>
                  <a:txBody>
                    <a:bodyPr/>
                    <a:lstStyle/>
                    <a:p>
                      <a:pPr algn="ctr">
                        <a:lnSpc>
                          <a:spcPct val="107000"/>
                        </a:lnSpc>
                        <a:spcAft>
                          <a:spcPts val="0"/>
                        </a:spcAft>
                      </a:pPr>
                      <a:r>
                        <a:rPr lang="cs-CZ" sz="1600" b="1">
                          <a:effectLst/>
                          <a:latin typeface="Calibri" panose="020F0502020204030204" pitchFamily="34" charset="0"/>
                          <a:ea typeface="Calibri" panose="020F0502020204030204" pitchFamily="34" charset="0"/>
                          <a:cs typeface="Calibri" panose="020F0502020204030204" pitchFamily="34" charset="0"/>
                        </a:rPr>
                        <a:t>248 160</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EEAF6"/>
                    </a:solidFill>
                  </a:tcPr>
                </a:tc>
                <a:tc>
                  <a:txBody>
                    <a:bodyPr/>
                    <a:lstStyle/>
                    <a:p>
                      <a:pPr algn="ctr">
                        <a:lnSpc>
                          <a:spcPct val="107000"/>
                        </a:lnSpc>
                        <a:spcAft>
                          <a:spcPts val="0"/>
                        </a:spcAft>
                      </a:pPr>
                      <a:r>
                        <a:rPr lang="cs-CZ" sz="1600" b="1" dirty="0">
                          <a:effectLst/>
                          <a:latin typeface="Calibri" panose="020F0502020204030204" pitchFamily="34" charset="0"/>
                          <a:ea typeface="Calibri" panose="020F0502020204030204" pitchFamily="34" charset="0"/>
                          <a:cs typeface="Calibri" panose="020F0502020204030204" pitchFamily="34" charset="0"/>
                        </a:rPr>
                        <a:t>249 966</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EEAF6"/>
                    </a:solidFill>
                  </a:tcPr>
                </a:tc>
                <a:tc>
                  <a:txBody>
                    <a:bodyPr/>
                    <a:lstStyle/>
                    <a:p>
                      <a:pPr algn="ctr">
                        <a:lnSpc>
                          <a:spcPct val="107000"/>
                        </a:lnSpc>
                        <a:spcAft>
                          <a:spcPts val="0"/>
                        </a:spcAft>
                      </a:pPr>
                      <a:r>
                        <a:rPr lang="en-GB" sz="1600" b="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237 616</a:t>
                      </a: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EEAF6"/>
                    </a:solidFill>
                  </a:tcPr>
                </a:tc>
                <a:tc>
                  <a:txBody>
                    <a:bodyPr/>
                    <a:lstStyle/>
                    <a:p>
                      <a:pPr algn="ctr">
                        <a:lnSpc>
                          <a:spcPct val="107000"/>
                        </a:lnSpc>
                        <a:spcAft>
                          <a:spcPts val="0"/>
                        </a:spcAft>
                      </a:pPr>
                      <a:r>
                        <a:rPr lang="en-GB" sz="1600" b="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234 346</a:t>
                      </a: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EEAF6"/>
                    </a:solidFill>
                  </a:tcPr>
                </a:tc>
                <a:extLst>
                  <a:ext uri="{0D108BD9-81ED-4DB2-BD59-A6C34878D82A}">
                    <a16:rowId xmlns:a16="http://schemas.microsoft.com/office/drawing/2014/main" xmlns="" val="10004"/>
                  </a:ext>
                </a:extLst>
              </a:tr>
              <a:tr h="696508">
                <a:tc>
                  <a:txBody>
                    <a:bodyPr/>
                    <a:lstStyle/>
                    <a:p>
                      <a:pPr>
                        <a:lnSpc>
                          <a:spcPct val="107000"/>
                        </a:lnSpc>
                        <a:spcAft>
                          <a:spcPts val="0"/>
                        </a:spcAft>
                      </a:pPr>
                      <a:r>
                        <a:rPr lang="sk-SK" sz="14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Počet UoZ so zdravotným postihnutím</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B9BD5"/>
                    </a:solidFill>
                  </a:tcPr>
                </a:tc>
                <a:tc>
                  <a:txBody>
                    <a:bodyPr/>
                    <a:lstStyle/>
                    <a:p>
                      <a:pPr algn="ctr">
                        <a:lnSpc>
                          <a:spcPct val="107000"/>
                        </a:lnSpc>
                        <a:spcAft>
                          <a:spcPts val="0"/>
                        </a:spcAft>
                      </a:pPr>
                      <a:r>
                        <a:rPr lang="cs-CZ" sz="16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12 917</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6EE"/>
                    </a:solidFill>
                  </a:tcPr>
                </a:tc>
                <a:tc>
                  <a:txBody>
                    <a:bodyPr/>
                    <a:lstStyle/>
                    <a:p>
                      <a:pPr algn="ctr">
                        <a:lnSpc>
                          <a:spcPct val="107000"/>
                        </a:lnSpc>
                        <a:spcAft>
                          <a:spcPts val="0"/>
                        </a:spcAft>
                      </a:pPr>
                      <a:r>
                        <a:rPr lang="cs-CZ" sz="1600" b="1">
                          <a:solidFill>
                            <a:srgbClr val="000000"/>
                          </a:solidFill>
                          <a:effectLst/>
                          <a:latin typeface="Calibri" panose="020F0502020204030204" pitchFamily="34" charset="0"/>
                          <a:ea typeface="Calibri" panose="020F0502020204030204" pitchFamily="34" charset="0"/>
                          <a:cs typeface="Calibri" panose="020F0502020204030204" pitchFamily="34" charset="0"/>
                        </a:rPr>
                        <a:t>10 800</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6EE"/>
                    </a:solidFill>
                  </a:tcPr>
                </a:tc>
                <a:tc>
                  <a:txBody>
                    <a:bodyPr/>
                    <a:lstStyle/>
                    <a:p>
                      <a:pPr algn="ctr">
                        <a:lnSpc>
                          <a:spcPct val="107000"/>
                        </a:lnSpc>
                        <a:spcAft>
                          <a:spcPts val="0"/>
                        </a:spcAft>
                      </a:pPr>
                      <a:r>
                        <a:rPr lang="cs-CZ" sz="1600" b="1">
                          <a:solidFill>
                            <a:srgbClr val="000000"/>
                          </a:solidFill>
                          <a:effectLst/>
                          <a:latin typeface="Calibri" panose="020F0502020204030204" pitchFamily="34" charset="0"/>
                          <a:ea typeface="Calibri" panose="020F0502020204030204" pitchFamily="34" charset="0"/>
                          <a:cs typeface="Calibri" panose="020F0502020204030204" pitchFamily="34" charset="0"/>
                        </a:rPr>
                        <a:t>8 018</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6EE"/>
                    </a:solidFill>
                  </a:tcPr>
                </a:tc>
                <a:tc>
                  <a:txBody>
                    <a:bodyPr/>
                    <a:lstStyle/>
                    <a:p>
                      <a:pPr algn="ctr">
                        <a:lnSpc>
                          <a:spcPct val="107000"/>
                        </a:lnSpc>
                        <a:spcAft>
                          <a:spcPts val="0"/>
                        </a:spcAft>
                      </a:pPr>
                      <a:r>
                        <a:rPr lang="cs-CZ" sz="16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6 439</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6EE"/>
                    </a:solidFill>
                  </a:tcPr>
                </a:tc>
                <a:tc>
                  <a:txBody>
                    <a:bodyPr/>
                    <a:lstStyle/>
                    <a:p>
                      <a:pPr algn="ctr">
                        <a:lnSpc>
                          <a:spcPct val="107000"/>
                        </a:lnSpc>
                        <a:spcAft>
                          <a:spcPts val="0"/>
                        </a:spcAft>
                      </a:pPr>
                      <a:r>
                        <a:rPr lang="cs-CZ" sz="16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5 808</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6EE"/>
                    </a:solidFill>
                  </a:tcPr>
                </a:tc>
                <a:extLst>
                  <a:ext uri="{0D108BD9-81ED-4DB2-BD59-A6C34878D82A}">
                    <a16:rowId xmlns:a16="http://schemas.microsoft.com/office/drawing/2014/main" xmlns="" val="10005"/>
                  </a:ext>
                </a:extLst>
              </a:tr>
              <a:tr h="232170">
                <a:tc>
                  <a:txBody>
                    <a:bodyPr/>
                    <a:lstStyle/>
                    <a:p>
                      <a:pPr>
                        <a:lnSpc>
                          <a:spcPct val="107000"/>
                        </a:lnSpc>
                        <a:spcAft>
                          <a:spcPts val="0"/>
                        </a:spcAft>
                      </a:pPr>
                      <a:r>
                        <a:rPr lang="sk-SK" sz="14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Celkový počet UoZ</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B9BD5"/>
                    </a:solidFill>
                  </a:tcPr>
                </a:tc>
                <a:tc>
                  <a:txBody>
                    <a:bodyPr/>
                    <a:lstStyle/>
                    <a:p>
                      <a:pPr algn="ctr">
                        <a:lnSpc>
                          <a:spcPct val="107000"/>
                        </a:lnSpc>
                        <a:spcAft>
                          <a:spcPts val="0"/>
                        </a:spcAft>
                      </a:pPr>
                      <a:r>
                        <a:rPr lang="cs-CZ" sz="1600" b="1">
                          <a:solidFill>
                            <a:srgbClr val="000000"/>
                          </a:solidFill>
                          <a:effectLst/>
                          <a:latin typeface="Calibri" panose="020F0502020204030204" pitchFamily="34" charset="0"/>
                          <a:ea typeface="Calibri" panose="020F0502020204030204" pitchFamily="34" charset="0"/>
                          <a:cs typeface="Calibri" panose="020F0502020204030204" pitchFamily="34" charset="0"/>
                        </a:rPr>
                        <a:t>354 582</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EEAF6"/>
                    </a:solidFill>
                  </a:tcPr>
                </a:tc>
                <a:tc>
                  <a:txBody>
                    <a:bodyPr/>
                    <a:lstStyle/>
                    <a:p>
                      <a:pPr algn="ctr">
                        <a:lnSpc>
                          <a:spcPct val="107000"/>
                        </a:lnSpc>
                        <a:spcAft>
                          <a:spcPts val="0"/>
                        </a:spcAft>
                      </a:pPr>
                      <a:r>
                        <a:rPr lang="cs-CZ" sz="1600" b="1">
                          <a:solidFill>
                            <a:srgbClr val="000000"/>
                          </a:solidFill>
                          <a:effectLst/>
                          <a:latin typeface="Calibri" panose="020F0502020204030204" pitchFamily="34" charset="0"/>
                          <a:ea typeface="Calibri" panose="020F0502020204030204" pitchFamily="34" charset="0"/>
                          <a:cs typeface="Calibri" panose="020F0502020204030204" pitchFamily="34" charset="0"/>
                        </a:rPr>
                        <a:t>300 988</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EEAF6"/>
                    </a:solidFill>
                  </a:tcPr>
                </a:tc>
                <a:tc>
                  <a:txBody>
                    <a:bodyPr/>
                    <a:lstStyle/>
                    <a:p>
                      <a:pPr algn="ctr">
                        <a:lnSpc>
                          <a:spcPct val="107000"/>
                        </a:lnSpc>
                        <a:spcAft>
                          <a:spcPts val="0"/>
                        </a:spcAft>
                      </a:pPr>
                      <a:r>
                        <a:rPr lang="cs-CZ" sz="1600" b="1">
                          <a:solidFill>
                            <a:srgbClr val="000000"/>
                          </a:solidFill>
                          <a:effectLst/>
                          <a:latin typeface="Calibri" panose="020F0502020204030204" pitchFamily="34" charset="0"/>
                          <a:ea typeface="Calibri" panose="020F0502020204030204" pitchFamily="34" charset="0"/>
                          <a:cs typeface="Calibri" panose="020F0502020204030204" pitchFamily="34" charset="0"/>
                        </a:rPr>
                        <a:t>227 542</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EEAF6"/>
                    </a:solidFill>
                  </a:tcPr>
                </a:tc>
                <a:tc>
                  <a:txBody>
                    <a:bodyPr/>
                    <a:lstStyle/>
                    <a:p>
                      <a:pPr algn="ctr">
                        <a:lnSpc>
                          <a:spcPct val="107000"/>
                        </a:lnSpc>
                        <a:spcAft>
                          <a:spcPts val="0"/>
                        </a:spcAft>
                      </a:pPr>
                      <a:r>
                        <a:rPr lang="cs-CZ" sz="1600" b="1">
                          <a:solidFill>
                            <a:srgbClr val="000000"/>
                          </a:solidFill>
                          <a:effectLst/>
                          <a:latin typeface="Calibri" panose="020F0502020204030204" pitchFamily="34" charset="0"/>
                          <a:ea typeface="Calibri" panose="020F0502020204030204" pitchFamily="34" charset="0"/>
                          <a:cs typeface="Calibri" panose="020F0502020204030204" pitchFamily="34" charset="0"/>
                        </a:rPr>
                        <a:t>181 703</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EEAF6"/>
                    </a:solidFill>
                  </a:tcPr>
                </a:tc>
                <a:tc>
                  <a:txBody>
                    <a:bodyPr/>
                    <a:lstStyle/>
                    <a:p>
                      <a:pPr algn="ctr">
                        <a:lnSpc>
                          <a:spcPct val="107000"/>
                        </a:lnSpc>
                        <a:spcAft>
                          <a:spcPts val="0"/>
                        </a:spcAft>
                      </a:pPr>
                      <a:r>
                        <a:rPr lang="cs-CZ" sz="16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168 030</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EEAF6"/>
                    </a:solidFill>
                  </a:tcPr>
                </a:tc>
                <a:extLst>
                  <a:ext uri="{0D108BD9-81ED-4DB2-BD59-A6C34878D82A}">
                    <a16:rowId xmlns:a16="http://schemas.microsoft.com/office/drawing/2014/main" xmlns="" val="10006"/>
                  </a:ext>
                </a:extLst>
              </a:tr>
              <a:tr h="696508">
                <a:tc>
                  <a:txBody>
                    <a:bodyPr/>
                    <a:lstStyle/>
                    <a:p>
                      <a:pPr>
                        <a:lnSpc>
                          <a:spcPct val="107000"/>
                        </a:lnSpc>
                        <a:spcAft>
                          <a:spcPts val="0"/>
                        </a:spcAft>
                      </a:pPr>
                      <a:r>
                        <a:rPr lang="sk-SK" sz="14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Percentuálny podiel </a:t>
                      </a:r>
                      <a:r>
                        <a:rPr lang="sk-SK" sz="1400" b="1"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UoZ</a:t>
                      </a:r>
                      <a:r>
                        <a:rPr lang="sk-SK" sz="14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so ZP na celkovom počte </a:t>
                      </a:r>
                      <a:r>
                        <a:rPr lang="sk-SK" sz="1400" b="1"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UoZ</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B9BD5"/>
                    </a:solidFill>
                  </a:tcPr>
                </a:tc>
                <a:tc>
                  <a:txBody>
                    <a:bodyPr/>
                    <a:lstStyle/>
                    <a:p>
                      <a:pPr algn="ctr">
                        <a:lnSpc>
                          <a:spcPct val="107000"/>
                        </a:lnSpc>
                        <a:spcAft>
                          <a:spcPts val="0"/>
                        </a:spcAft>
                      </a:pPr>
                      <a:r>
                        <a:rPr lang="cs-CZ" sz="1600" b="1">
                          <a:solidFill>
                            <a:srgbClr val="000000"/>
                          </a:solidFill>
                          <a:effectLst/>
                          <a:latin typeface="Calibri" panose="020F0502020204030204" pitchFamily="34" charset="0"/>
                          <a:ea typeface="Calibri" panose="020F0502020204030204" pitchFamily="34" charset="0"/>
                          <a:cs typeface="Calibri" panose="020F0502020204030204" pitchFamily="34" charset="0"/>
                        </a:rPr>
                        <a:t>3,64%</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6EE"/>
                    </a:solidFill>
                  </a:tcPr>
                </a:tc>
                <a:tc>
                  <a:txBody>
                    <a:bodyPr/>
                    <a:lstStyle/>
                    <a:p>
                      <a:pPr algn="ctr">
                        <a:lnSpc>
                          <a:spcPct val="107000"/>
                        </a:lnSpc>
                        <a:spcAft>
                          <a:spcPts val="0"/>
                        </a:spcAft>
                      </a:pPr>
                      <a:r>
                        <a:rPr lang="cs-CZ" sz="1600" b="1">
                          <a:solidFill>
                            <a:srgbClr val="000000"/>
                          </a:solidFill>
                          <a:effectLst/>
                          <a:latin typeface="Calibri" panose="020F0502020204030204" pitchFamily="34" charset="0"/>
                          <a:ea typeface="Calibri" panose="020F0502020204030204" pitchFamily="34" charset="0"/>
                          <a:cs typeface="Calibri" panose="020F0502020204030204" pitchFamily="34" charset="0"/>
                        </a:rPr>
                        <a:t>3,59%</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6EE"/>
                    </a:solidFill>
                  </a:tcPr>
                </a:tc>
                <a:tc>
                  <a:txBody>
                    <a:bodyPr/>
                    <a:lstStyle/>
                    <a:p>
                      <a:pPr algn="ctr">
                        <a:lnSpc>
                          <a:spcPct val="107000"/>
                        </a:lnSpc>
                        <a:spcAft>
                          <a:spcPts val="0"/>
                        </a:spcAft>
                      </a:pPr>
                      <a:r>
                        <a:rPr lang="cs-CZ" sz="1600" b="1">
                          <a:solidFill>
                            <a:srgbClr val="000000"/>
                          </a:solidFill>
                          <a:effectLst/>
                          <a:latin typeface="Calibri" panose="020F0502020204030204" pitchFamily="34" charset="0"/>
                          <a:ea typeface="Calibri" panose="020F0502020204030204" pitchFamily="34" charset="0"/>
                          <a:cs typeface="Calibri" panose="020F0502020204030204" pitchFamily="34" charset="0"/>
                        </a:rPr>
                        <a:t>3,52%</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6EE"/>
                    </a:solidFill>
                  </a:tcPr>
                </a:tc>
                <a:tc>
                  <a:txBody>
                    <a:bodyPr/>
                    <a:lstStyle/>
                    <a:p>
                      <a:pPr algn="ctr">
                        <a:lnSpc>
                          <a:spcPct val="107000"/>
                        </a:lnSpc>
                        <a:spcAft>
                          <a:spcPts val="0"/>
                        </a:spcAft>
                      </a:pPr>
                      <a:r>
                        <a:rPr lang="cs-CZ" sz="1600" b="1">
                          <a:solidFill>
                            <a:srgbClr val="000000"/>
                          </a:solidFill>
                          <a:effectLst/>
                          <a:latin typeface="Calibri" panose="020F0502020204030204" pitchFamily="34" charset="0"/>
                          <a:ea typeface="Calibri" panose="020F0502020204030204" pitchFamily="34" charset="0"/>
                          <a:cs typeface="Calibri" panose="020F0502020204030204" pitchFamily="34" charset="0"/>
                        </a:rPr>
                        <a:t>3,54%</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6EE"/>
                    </a:solidFill>
                  </a:tcPr>
                </a:tc>
                <a:tc>
                  <a:txBody>
                    <a:bodyPr/>
                    <a:lstStyle/>
                    <a:p>
                      <a:pPr algn="ctr">
                        <a:lnSpc>
                          <a:spcPct val="107000"/>
                        </a:lnSpc>
                        <a:spcAft>
                          <a:spcPts val="0"/>
                        </a:spcAft>
                      </a:pPr>
                      <a:r>
                        <a:rPr lang="cs-CZ" sz="16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3,46%</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6EE"/>
                    </a:solidFill>
                  </a:tcPr>
                </a:tc>
                <a:extLst>
                  <a:ext uri="{0D108BD9-81ED-4DB2-BD59-A6C34878D82A}">
                    <a16:rowId xmlns:a16="http://schemas.microsoft.com/office/drawing/2014/main" xmlns="" val="10007"/>
                  </a:ext>
                </a:extLst>
              </a:tr>
            </a:tbl>
          </a:graphicData>
        </a:graphic>
      </p:graphicFrame>
      <p:sp>
        <p:nvSpPr>
          <p:cNvPr id="3" name="TextovéPole 2">
            <a:extLst>
              <a:ext uri="{FF2B5EF4-FFF2-40B4-BE49-F238E27FC236}">
                <a16:creationId xmlns:a16="http://schemas.microsoft.com/office/drawing/2014/main" xmlns="" id="{60FF31D6-B6F6-4721-9561-03C576EDF3CE}"/>
              </a:ext>
            </a:extLst>
          </p:cNvPr>
          <p:cNvSpPr txBox="1"/>
          <p:nvPr/>
        </p:nvSpPr>
        <p:spPr>
          <a:xfrm>
            <a:off x="638462" y="6162190"/>
            <a:ext cx="4005545" cy="307777"/>
          </a:xfrm>
          <a:prstGeom prst="rect">
            <a:avLst/>
          </a:prstGeom>
          <a:noFill/>
        </p:spPr>
        <p:txBody>
          <a:bodyPr wrap="square" rtlCol="0">
            <a:spAutoFit/>
          </a:bodyPr>
          <a:lstStyle/>
          <a:p>
            <a:r>
              <a:rPr lang="en-GB" sz="1400" dirty="0" err="1"/>
              <a:t>Zdroj</a:t>
            </a:r>
            <a:r>
              <a:rPr lang="en-GB" sz="1400" dirty="0"/>
              <a:t>: </a:t>
            </a:r>
            <a:r>
              <a:rPr lang="en-GB" sz="1400" dirty="0" err="1" smtClean="0"/>
              <a:t>Sociálna</a:t>
            </a:r>
            <a:r>
              <a:rPr lang="en-GB" sz="1400" dirty="0" smtClean="0"/>
              <a:t> </a:t>
            </a:r>
            <a:r>
              <a:rPr lang="en-GB" sz="1400" dirty="0" err="1" smtClean="0"/>
              <a:t>poisťovňa</a:t>
            </a:r>
            <a:r>
              <a:rPr lang="en-GB" sz="1400" dirty="0" smtClean="0"/>
              <a:t>, </a:t>
            </a:r>
            <a:r>
              <a:rPr lang="en-GB" sz="1400" dirty="0" err="1" smtClean="0"/>
              <a:t>Ú</a:t>
            </a:r>
            <a:r>
              <a:rPr lang="en-GB" sz="1400" dirty="0" err="1" smtClean="0"/>
              <a:t>PSVaR</a:t>
            </a:r>
            <a:endParaRPr lang="cs-CZ" sz="1400" dirty="0"/>
          </a:p>
        </p:txBody>
      </p:sp>
    </p:spTree>
    <p:extLst>
      <p:ext uri="{BB962C8B-B14F-4D97-AF65-F5344CB8AC3E}">
        <p14:creationId xmlns:p14="http://schemas.microsoft.com/office/powerpoint/2010/main" val="1447397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sahu 1"/>
          <p:cNvSpPr>
            <a:spLocks noGrp="1"/>
          </p:cNvSpPr>
          <p:nvPr>
            <p:ph idx="1"/>
          </p:nvPr>
        </p:nvSpPr>
        <p:spPr>
          <a:xfrm>
            <a:off x="457200" y="1268760"/>
            <a:ext cx="8229600" cy="792088"/>
          </a:xfrm>
        </p:spPr>
        <p:txBody>
          <a:bodyPr/>
          <a:lstStyle/>
          <a:p>
            <a:pPr marL="0" indent="0">
              <a:buNone/>
            </a:pPr>
            <a:r>
              <a:rPr lang="sk-SK" sz="2400" b="1">
                <a:solidFill>
                  <a:srgbClr val="C00000"/>
                </a:solidFill>
              </a:rPr>
              <a:t>Vývoj počtu evidovaných uchádzačov o zamestnanie so zdravotným znevýhodnením podľa krajov</a:t>
            </a:r>
            <a:endParaRPr lang="en-GB" dirty="0">
              <a:solidFill>
                <a:srgbClr val="C00000"/>
              </a:solidFill>
            </a:endParaRPr>
          </a:p>
        </p:txBody>
      </p:sp>
      <p:graphicFrame>
        <p:nvGraphicFramePr>
          <p:cNvPr id="5" name="Graf 1">
            <a:extLst>
              <a:ext uri="{FF2B5EF4-FFF2-40B4-BE49-F238E27FC236}">
                <a16:creationId xmlns:a16="http://schemas.microsoft.com/office/drawing/2014/main" xmlns="" id="{56A707CB-84B3-46F6-9F18-8B9C0C9AC911}"/>
              </a:ext>
            </a:extLst>
          </p:cNvPr>
          <p:cNvGraphicFramePr/>
          <p:nvPr>
            <p:extLst/>
          </p:nvPr>
        </p:nvGraphicFramePr>
        <p:xfrm>
          <a:off x="611560" y="2060848"/>
          <a:ext cx="7992888" cy="4392488"/>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ovéPole 5">
            <a:extLst>
              <a:ext uri="{FF2B5EF4-FFF2-40B4-BE49-F238E27FC236}">
                <a16:creationId xmlns:a16="http://schemas.microsoft.com/office/drawing/2014/main" xmlns="" id="{E6400033-F8F8-4F8C-8243-0D77C025ABB7}"/>
              </a:ext>
            </a:extLst>
          </p:cNvPr>
          <p:cNvSpPr txBox="1"/>
          <p:nvPr/>
        </p:nvSpPr>
        <p:spPr>
          <a:xfrm>
            <a:off x="611560" y="6453336"/>
            <a:ext cx="4572000" cy="307777"/>
          </a:xfrm>
          <a:prstGeom prst="rect">
            <a:avLst/>
          </a:prstGeom>
          <a:noFill/>
        </p:spPr>
        <p:txBody>
          <a:bodyPr wrap="square">
            <a:spAutoFit/>
          </a:bodyPr>
          <a:lstStyle/>
          <a:p>
            <a:r>
              <a:rPr lang="en-GB" sz="1400" dirty="0" err="1"/>
              <a:t>Zdroj</a:t>
            </a:r>
            <a:r>
              <a:rPr lang="en-GB" sz="1400" dirty="0"/>
              <a:t>: SP, UPSVAR</a:t>
            </a:r>
            <a:endParaRPr lang="cs-CZ" sz="1400" dirty="0"/>
          </a:p>
        </p:txBody>
      </p:sp>
    </p:spTree>
    <p:extLst>
      <p:ext uri="{BB962C8B-B14F-4D97-AF65-F5344CB8AC3E}">
        <p14:creationId xmlns:p14="http://schemas.microsoft.com/office/powerpoint/2010/main" val="16888343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Zástupný symbol obsahu 2"/>
          <p:cNvGraphicFramePr>
            <a:graphicFrameLocks noGrp="1"/>
          </p:cNvGraphicFramePr>
          <p:nvPr>
            <p:ph idx="1"/>
            <p:extLst/>
          </p:nvPr>
        </p:nvGraphicFramePr>
        <p:xfrm>
          <a:off x="395536" y="1778917"/>
          <a:ext cx="8496944" cy="4906092"/>
        </p:xfrm>
        <a:graphic>
          <a:graphicData uri="http://schemas.openxmlformats.org/drawingml/2006/table">
            <a:tbl>
              <a:tblPr firstRow="1" firstCol="1" bandRow="1"/>
              <a:tblGrid>
                <a:gridCol w="2156070">
                  <a:extLst>
                    <a:ext uri="{9D8B030D-6E8A-4147-A177-3AD203B41FA5}">
                      <a16:colId xmlns:a16="http://schemas.microsoft.com/office/drawing/2014/main" xmlns="" val="20000"/>
                    </a:ext>
                  </a:extLst>
                </a:gridCol>
                <a:gridCol w="3419972">
                  <a:extLst>
                    <a:ext uri="{9D8B030D-6E8A-4147-A177-3AD203B41FA5}">
                      <a16:colId xmlns:a16="http://schemas.microsoft.com/office/drawing/2014/main" xmlns="" val="20001"/>
                    </a:ext>
                  </a:extLst>
                </a:gridCol>
                <a:gridCol w="2920902">
                  <a:extLst>
                    <a:ext uri="{9D8B030D-6E8A-4147-A177-3AD203B41FA5}">
                      <a16:colId xmlns:a16="http://schemas.microsoft.com/office/drawing/2014/main" xmlns="" val="20002"/>
                    </a:ext>
                  </a:extLst>
                </a:gridCol>
              </a:tblGrid>
              <a:tr h="641971">
                <a:tc>
                  <a:txBody>
                    <a:bodyPr/>
                    <a:lstStyle/>
                    <a:p>
                      <a:pPr marL="457200" indent="-619125" algn="ctr">
                        <a:lnSpc>
                          <a:spcPct val="107000"/>
                        </a:lnSpc>
                        <a:spcAft>
                          <a:spcPts val="0"/>
                        </a:spcAft>
                      </a:pPr>
                      <a:r>
                        <a:rPr lang="sk-SK" sz="1100" b="1" dirty="0">
                          <a:effectLst/>
                          <a:latin typeface="Calibri" panose="020F0502020204030204" pitchFamily="34"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4C6E7"/>
                      </a:solidFill>
                      <a:prstDash val="solid"/>
                      <a:round/>
                      <a:headEnd type="none" w="med" len="med"/>
                      <a:tailEnd type="none" w="med" len="med"/>
                    </a:lnL>
                    <a:lnR w="12700" cap="flat" cmpd="sng" algn="ctr">
                      <a:solidFill>
                        <a:srgbClr val="B4C6E7"/>
                      </a:solidFill>
                      <a:prstDash val="solid"/>
                      <a:round/>
                      <a:headEnd type="none" w="med" len="med"/>
                      <a:tailEnd type="none" w="med" len="med"/>
                    </a:lnR>
                    <a:lnT w="12700" cap="flat" cmpd="sng" algn="ctr">
                      <a:solidFill>
                        <a:srgbClr val="B4C6E7"/>
                      </a:solidFill>
                      <a:prstDash val="solid"/>
                      <a:round/>
                      <a:headEnd type="none" w="med" len="med"/>
                      <a:tailEnd type="none" w="med" len="med"/>
                    </a:lnT>
                    <a:lnB w="19050" cap="flat" cmpd="sng" algn="ctr">
                      <a:solidFill>
                        <a:srgbClr val="8EAADB"/>
                      </a:solidFill>
                      <a:prstDash val="solid"/>
                      <a:round/>
                      <a:headEnd type="none" w="med" len="med"/>
                      <a:tailEnd type="none" w="med" len="med"/>
                    </a:lnB>
                    <a:solidFill>
                      <a:srgbClr val="DEEAF6"/>
                    </a:solidFill>
                  </a:tcPr>
                </a:tc>
                <a:tc>
                  <a:txBody>
                    <a:bodyPr/>
                    <a:lstStyle/>
                    <a:p>
                      <a:pPr marL="457200" algn="ctr">
                        <a:lnSpc>
                          <a:spcPct val="107000"/>
                        </a:lnSpc>
                        <a:spcAft>
                          <a:spcPts val="0"/>
                        </a:spcAft>
                      </a:pPr>
                      <a:r>
                        <a:rPr lang="sk-SK" sz="1800" b="1" dirty="0">
                          <a:effectLst/>
                          <a:latin typeface="Calibri" panose="020F0502020204030204" pitchFamily="34" charset="0"/>
                          <a:ea typeface="Calibri" panose="020F0502020204030204" pitchFamily="34" charset="0"/>
                          <a:cs typeface="Times New Roman" panose="02020603050405020304" pitchFamily="18" charset="0"/>
                        </a:rPr>
                        <a:t>Inklúzia/integrácia </a:t>
                      </a:r>
                    </a:p>
                    <a:p>
                      <a:pPr marL="457200" algn="ctr">
                        <a:lnSpc>
                          <a:spcPct val="107000"/>
                        </a:lnSpc>
                        <a:spcAft>
                          <a:spcPts val="0"/>
                        </a:spcAft>
                      </a:pPr>
                      <a:r>
                        <a:rPr lang="sk-SK" sz="1800" b="1" dirty="0">
                          <a:effectLst/>
                          <a:latin typeface="Calibri" panose="020F0502020204030204" pitchFamily="34" charset="0"/>
                          <a:ea typeface="Calibri" panose="020F0502020204030204" pitchFamily="34" charset="0"/>
                          <a:cs typeface="Times New Roman" panose="02020603050405020304" pitchFamily="18" charset="0"/>
                        </a:rPr>
                        <a:t>na trh práce</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4C6E7"/>
                      </a:solidFill>
                      <a:prstDash val="solid"/>
                      <a:round/>
                      <a:headEnd type="none" w="med" len="med"/>
                      <a:tailEnd type="none" w="med" len="med"/>
                    </a:lnL>
                    <a:lnR w="12700" cap="flat" cmpd="sng" algn="ctr">
                      <a:solidFill>
                        <a:srgbClr val="B4C6E7"/>
                      </a:solidFill>
                      <a:prstDash val="solid"/>
                      <a:round/>
                      <a:headEnd type="none" w="med" len="med"/>
                      <a:tailEnd type="none" w="med" len="med"/>
                    </a:lnR>
                    <a:lnT w="12700" cap="flat" cmpd="sng" algn="ctr">
                      <a:solidFill>
                        <a:srgbClr val="B4C6E7"/>
                      </a:solidFill>
                      <a:prstDash val="solid"/>
                      <a:round/>
                      <a:headEnd type="none" w="med" len="med"/>
                      <a:tailEnd type="none" w="med" len="med"/>
                    </a:lnT>
                    <a:lnB w="19050" cap="flat" cmpd="sng" algn="ctr">
                      <a:solidFill>
                        <a:srgbClr val="8EAADB"/>
                      </a:solidFill>
                      <a:prstDash val="solid"/>
                      <a:round/>
                      <a:headEnd type="none" w="med" len="med"/>
                      <a:tailEnd type="none" w="med" len="med"/>
                    </a:lnB>
                    <a:solidFill>
                      <a:srgbClr val="DEEAF6"/>
                    </a:solidFill>
                  </a:tcPr>
                </a:tc>
                <a:tc>
                  <a:txBody>
                    <a:bodyPr/>
                    <a:lstStyle/>
                    <a:p>
                      <a:pPr marL="457200" algn="ctr">
                        <a:lnSpc>
                          <a:spcPct val="107000"/>
                        </a:lnSpc>
                        <a:spcAft>
                          <a:spcPts val="0"/>
                        </a:spcAft>
                      </a:pPr>
                      <a:r>
                        <a:rPr lang="sk-SK" sz="1800" b="1" dirty="0">
                          <a:effectLst/>
                          <a:latin typeface="Calibri" panose="020F0502020204030204" pitchFamily="34" charset="0"/>
                          <a:ea typeface="Calibri" panose="020F0502020204030204" pitchFamily="34" charset="0"/>
                          <a:cs typeface="Times New Roman" panose="02020603050405020304" pitchFamily="18" charset="0"/>
                        </a:rPr>
                        <a:t>Návrat na trh práce po</a:t>
                      </a:r>
                      <a:r>
                        <a:rPr lang="sk-SK" sz="1800" b="1" baseline="0" dirty="0">
                          <a:effectLst/>
                          <a:latin typeface="Calibri" panose="020F0502020204030204" pitchFamily="34" charset="0"/>
                          <a:ea typeface="Calibri" panose="020F0502020204030204" pitchFamily="34" charset="0"/>
                          <a:cs typeface="Times New Roman" panose="02020603050405020304" pitchFamily="18" charset="0"/>
                        </a:rPr>
                        <a:t> dlhodobej PN</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4C6E7"/>
                      </a:solidFill>
                      <a:prstDash val="solid"/>
                      <a:round/>
                      <a:headEnd type="none" w="med" len="med"/>
                      <a:tailEnd type="none" w="med" len="med"/>
                    </a:lnL>
                    <a:lnR w="12700" cap="flat" cmpd="sng" algn="ctr">
                      <a:solidFill>
                        <a:srgbClr val="B4C6E7"/>
                      </a:solidFill>
                      <a:prstDash val="solid"/>
                      <a:round/>
                      <a:headEnd type="none" w="med" len="med"/>
                      <a:tailEnd type="none" w="med" len="med"/>
                    </a:lnR>
                    <a:lnT w="12700" cap="flat" cmpd="sng" algn="ctr">
                      <a:solidFill>
                        <a:srgbClr val="B4C6E7"/>
                      </a:solidFill>
                      <a:prstDash val="solid"/>
                      <a:round/>
                      <a:headEnd type="none" w="med" len="med"/>
                      <a:tailEnd type="none" w="med" len="med"/>
                    </a:lnT>
                    <a:lnB w="19050" cap="flat" cmpd="sng" algn="ctr">
                      <a:solidFill>
                        <a:srgbClr val="8EAADB"/>
                      </a:solidFill>
                      <a:prstDash val="solid"/>
                      <a:round/>
                      <a:headEnd type="none" w="med" len="med"/>
                      <a:tailEnd type="none" w="med" len="med"/>
                    </a:lnB>
                    <a:solidFill>
                      <a:srgbClr val="DEEAF6"/>
                    </a:solidFill>
                  </a:tcPr>
                </a:tc>
                <a:extLst>
                  <a:ext uri="{0D108BD9-81ED-4DB2-BD59-A6C34878D82A}">
                    <a16:rowId xmlns:a16="http://schemas.microsoft.com/office/drawing/2014/main" xmlns="" val="10000"/>
                  </a:ext>
                </a:extLst>
              </a:tr>
              <a:tr h="2188369">
                <a:tc>
                  <a:txBody>
                    <a:bodyPr/>
                    <a:lstStyle/>
                    <a:p>
                      <a:pPr marL="457200" algn="ctr">
                        <a:lnSpc>
                          <a:spcPct val="107000"/>
                        </a:lnSpc>
                        <a:spcAft>
                          <a:spcPts val="0"/>
                        </a:spcAft>
                      </a:pPr>
                      <a:r>
                        <a:rPr lang="sk-SK" sz="1600" dirty="0">
                          <a:effectLst/>
                          <a:latin typeface="Calibri" panose="020F0502020204030204" pitchFamily="34" charset="0"/>
                          <a:ea typeface="Calibri" panose="020F0502020204030204" pitchFamily="34" charset="0"/>
                          <a:cs typeface="Times New Roman" panose="02020603050405020304" pitchFamily="18" charset="0"/>
                        </a:rPr>
                        <a:t>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marL="139700" indent="0" algn="l">
                        <a:lnSpc>
                          <a:spcPct val="107000"/>
                        </a:lnSpc>
                        <a:spcAft>
                          <a:spcPts val="0"/>
                        </a:spcAft>
                        <a:tabLst/>
                      </a:pPr>
                      <a:r>
                        <a:rPr lang="sk-SK" sz="1600" b="1" dirty="0">
                          <a:effectLst/>
                          <a:latin typeface="Calibri" panose="020F0502020204030204" pitchFamily="34" charset="0"/>
                          <a:ea typeface="Calibri" panose="020F0502020204030204" pitchFamily="34" charset="0"/>
                          <a:cs typeface="Times New Roman" panose="02020603050405020304" pitchFamily="18" charset="0"/>
                        </a:rPr>
                        <a:t>So zdravotným znevýhodnením  </a:t>
                      </a:r>
                      <a:r>
                        <a:rPr lang="sk-SK" sz="16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podľa národnej legislatívy </a:t>
                      </a:r>
                      <a:r>
                        <a:rPr lang="sk-SK" sz="1600" b="1" dirty="0">
                          <a:effectLst/>
                          <a:latin typeface="Calibri" panose="020F0502020204030204" pitchFamily="34" charset="0"/>
                          <a:ea typeface="Calibri" panose="020F0502020204030204" pitchFamily="34" charset="0"/>
                          <a:cs typeface="Times New Roman" panose="02020603050405020304" pitchFamily="18" charset="0"/>
                        </a:rPr>
                        <a:t>(status invalidity/ŤZP)</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ctr">
                        <a:lnSpc>
                          <a:spcPct val="107000"/>
                        </a:lnSpc>
                        <a:spcAft>
                          <a:spcPts val="0"/>
                        </a:spcAft>
                      </a:pPr>
                      <a:r>
                        <a:rPr lang="sk-SK" sz="1600" dirty="0">
                          <a:effectLst/>
                          <a:latin typeface="Calibri" panose="020F0502020204030204" pitchFamily="34" charset="0"/>
                          <a:ea typeface="Calibri" panose="020F0502020204030204" pitchFamily="34" charset="0"/>
                          <a:cs typeface="Times New Roman" panose="02020603050405020304" pitchFamily="18" charset="0"/>
                        </a:rPr>
                        <a:t>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4C6E7"/>
                      </a:solidFill>
                      <a:prstDash val="solid"/>
                      <a:round/>
                      <a:headEnd type="none" w="med" len="med"/>
                      <a:tailEnd type="none" w="med" len="med"/>
                    </a:lnL>
                    <a:lnR w="12700" cap="flat" cmpd="sng" algn="ctr">
                      <a:solidFill>
                        <a:srgbClr val="B4C6E7"/>
                      </a:solidFill>
                      <a:prstDash val="solid"/>
                      <a:round/>
                      <a:headEnd type="none" w="med" len="med"/>
                      <a:tailEnd type="none" w="med" len="med"/>
                    </a:lnR>
                    <a:lnT w="19050" cap="flat" cmpd="sng" algn="ctr">
                      <a:solidFill>
                        <a:srgbClr val="8EAADB"/>
                      </a:solidFill>
                      <a:prstDash val="solid"/>
                      <a:round/>
                      <a:headEnd type="none" w="med" len="med"/>
                      <a:tailEnd type="none" w="med" len="med"/>
                    </a:lnT>
                    <a:lnB w="12700" cap="flat" cmpd="sng" algn="ctr">
                      <a:solidFill>
                        <a:srgbClr val="B4C6E7"/>
                      </a:solidFill>
                      <a:prstDash val="solid"/>
                      <a:round/>
                      <a:headEnd type="none" w="med" len="med"/>
                      <a:tailEnd type="none" w="med" len="med"/>
                    </a:lnB>
                    <a:solidFill>
                      <a:srgbClr val="DEEAF6"/>
                    </a:solidFill>
                  </a:tcPr>
                </a:tc>
                <a:tc>
                  <a:txBody>
                    <a:bodyPr/>
                    <a:lstStyle/>
                    <a:p>
                      <a:pPr marL="342900" lvl="0" indent="-342900">
                        <a:lnSpc>
                          <a:spcPct val="107000"/>
                        </a:lnSpc>
                        <a:spcAft>
                          <a:spcPts val="0"/>
                        </a:spcAft>
                        <a:buFont typeface="Symbol" panose="05050102010706020507" pitchFamily="18" charset="2"/>
                        <a:buChar char=""/>
                      </a:pPr>
                      <a:r>
                        <a:rPr lang="sk-SK" sz="1600" b="0" dirty="0">
                          <a:effectLst/>
                          <a:latin typeface="Calibri" panose="020F0502020204030204" pitchFamily="34" charset="0"/>
                          <a:ea typeface="Calibri" panose="020F0502020204030204" pitchFamily="34" charset="0"/>
                          <a:cs typeface="Times New Roman" panose="02020603050405020304" pitchFamily="18" charset="0"/>
                        </a:rPr>
                        <a:t>Počet </a:t>
                      </a:r>
                      <a:r>
                        <a:rPr lang="sk-SK" sz="1600" b="0" dirty="0" err="1">
                          <a:effectLst/>
                          <a:latin typeface="Calibri" panose="020F0502020204030204" pitchFamily="34" charset="0"/>
                          <a:ea typeface="Calibri" panose="020F0502020204030204" pitchFamily="34" charset="0"/>
                          <a:cs typeface="Times New Roman" panose="02020603050405020304" pitchFamily="18" charset="0"/>
                        </a:rPr>
                        <a:t>UoZ</a:t>
                      </a:r>
                      <a:r>
                        <a:rPr lang="sk-SK" sz="1600" b="0" dirty="0">
                          <a:effectLst/>
                          <a:latin typeface="Calibri" panose="020F0502020204030204" pitchFamily="34" charset="0"/>
                          <a:ea typeface="Calibri" panose="020F0502020204030204" pitchFamily="34" charset="0"/>
                          <a:cs typeface="Times New Roman" panose="02020603050405020304" pitchFamily="18" charset="0"/>
                        </a:rPr>
                        <a:t> so zdravotným znevýhodnením </a:t>
                      </a:r>
                      <a:r>
                        <a:rPr lang="sk-SK" sz="1600" b="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(UPSVAR) </a:t>
                      </a:r>
                      <a:endParaRPr lang="en-GB" sz="1600" b="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sk-SK" sz="1600" b="0" dirty="0">
                          <a:effectLst/>
                          <a:latin typeface="Calibri" panose="020F0502020204030204" pitchFamily="34" charset="0"/>
                          <a:ea typeface="Calibri" panose="020F0502020204030204" pitchFamily="34" charset="0"/>
                          <a:cs typeface="Times New Roman" panose="02020603050405020304" pitchFamily="18" charset="0"/>
                        </a:rPr>
                        <a:t>Počet poberateľov invalidných dôchodkov </a:t>
                      </a:r>
                      <a:r>
                        <a:rPr lang="sk-SK" sz="1600" b="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(Sociálna poisťovňa) </a:t>
                      </a:r>
                      <a:endParaRPr lang="en-GB" sz="1600" b="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4C6E7"/>
                      </a:solidFill>
                      <a:prstDash val="solid"/>
                      <a:round/>
                      <a:headEnd type="none" w="med" len="med"/>
                      <a:tailEnd type="none" w="med" len="med"/>
                    </a:lnL>
                    <a:lnR w="12700" cap="flat" cmpd="sng" algn="ctr">
                      <a:solidFill>
                        <a:srgbClr val="B4C6E7"/>
                      </a:solidFill>
                      <a:prstDash val="solid"/>
                      <a:round/>
                      <a:headEnd type="none" w="med" len="med"/>
                      <a:tailEnd type="none" w="med" len="med"/>
                    </a:lnR>
                    <a:lnT w="19050" cap="flat" cmpd="sng" algn="ctr">
                      <a:solidFill>
                        <a:srgbClr val="8EAADB"/>
                      </a:solidFill>
                      <a:prstDash val="solid"/>
                      <a:round/>
                      <a:headEnd type="none" w="med" len="med"/>
                      <a:tailEnd type="none" w="med" len="med"/>
                    </a:lnT>
                    <a:lnB w="12700" cap="flat" cmpd="sng" algn="ctr">
                      <a:solidFill>
                        <a:srgbClr val="B4C6E7"/>
                      </a:solidFill>
                      <a:prstDash val="solid"/>
                      <a:round/>
                      <a:headEnd type="none" w="med" len="med"/>
                      <a:tailEnd type="none" w="med" len="med"/>
                    </a:lnB>
                    <a:solidFill>
                      <a:srgbClr val="DEEAF6"/>
                    </a:solidFill>
                  </a:tcPr>
                </a:tc>
                <a:tc>
                  <a:txBody>
                    <a:bodyPr/>
                    <a:lstStyle/>
                    <a:p>
                      <a:pPr marL="268288" indent="-179388">
                        <a:lnSpc>
                          <a:spcPct val="107000"/>
                        </a:lnSpc>
                        <a:spcAft>
                          <a:spcPts val="0"/>
                        </a:spcAft>
                        <a:buFont typeface="Arial" charset="0"/>
                        <a:buChar char="•"/>
                        <a:tabLst/>
                      </a:pPr>
                      <a:r>
                        <a:rPr lang="en-GB" sz="1600" dirty="0">
                          <a:effectLst/>
                          <a:latin typeface="Calibri" panose="020F0502020204030204" pitchFamily="34" charset="0"/>
                          <a:ea typeface="Calibri" panose="020F0502020204030204" pitchFamily="34" charset="0"/>
                          <a:cs typeface="Times New Roman" panose="02020603050405020304" pitchFamily="18" charset="0"/>
                        </a:rPr>
                        <a:t>E</a:t>
                      </a:r>
                      <a:r>
                        <a:rPr lang="sk-SK" sz="1600" dirty="0">
                          <a:effectLst/>
                          <a:latin typeface="Calibri" panose="020F0502020204030204" pitchFamily="34" charset="0"/>
                          <a:ea typeface="Calibri" panose="020F0502020204030204" pitchFamily="34" charset="0"/>
                          <a:cs typeface="Times New Roman" panose="02020603050405020304" pitchFamily="18" charset="0"/>
                        </a:rPr>
                        <a:t>vidované práceneschopnosti </a:t>
                      </a:r>
                      <a:r>
                        <a:rPr lang="sk-SK" sz="16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(Sociálna</a:t>
                      </a:r>
                      <a:r>
                        <a:rPr lang="sk-SK" sz="1600" baseline="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poisťovňa)</a:t>
                      </a:r>
                    </a:p>
                    <a:p>
                      <a:pPr marL="268288" marR="0" lvl="0" indent="-179388" algn="l" defTabSz="457200" rtl="0" eaLnBrk="1" fontAlgn="auto" latinLnBrk="0" hangingPunct="1">
                        <a:lnSpc>
                          <a:spcPct val="107000"/>
                        </a:lnSpc>
                        <a:spcBef>
                          <a:spcPts val="0"/>
                        </a:spcBef>
                        <a:spcAft>
                          <a:spcPts val="0"/>
                        </a:spcAft>
                        <a:buClrTx/>
                        <a:buSzTx/>
                        <a:buFont typeface="Arial" charset="0"/>
                        <a:buChar char="•"/>
                        <a:tabLst/>
                        <a:defRPr/>
                      </a:pPr>
                      <a:r>
                        <a:rPr lang="sk-SK" sz="1600" b="0" dirty="0">
                          <a:effectLst/>
                          <a:latin typeface="Calibri" panose="020F0502020204030204" pitchFamily="34" charset="0"/>
                          <a:ea typeface="Calibri" panose="020F0502020204030204" pitchFamily="34" charset="0"/>
                          <a:cs typeface="Times New Roman" panose="02020603050405020304" pitchFamily="18" charset="0"/>
                        </a:rPr>
                        <a:t>Počet poberateľov invalidných dôchodkov </a:t>
                      </a:r>
                      <a:r>
                        <a:rPr lang="sk-SK" sz="1600" b="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(Sociálna poisťovňa) </a:t>
                      </a:r>
                      <a:endParaRPr lang="sk-SK" sz="1600" baseline="0" dirty="0">
                        <a:effectLst/>
                        <a:latin typeface="Calibri" panose="020F0502020204030204" pitchFamily="34" charset="0"/>
                        <a:ea typeface="Calibri" panose="020F0502020204030204" pitchFamily="34" charset="0"/>
                        <a:cs typeface="Times New Roman" panose="02020603050405020304" pitchFamily="18" charset="0"/>
                      </a:endParaRPr>
                    </a:p>
                    <a:p>
                      <a:pPr marL="268288" indent="-179388">
                        <a:lnSpc>
                          <a:spcPct val="107000"/>
                        </a:lnSpc>
                        <a:spcAft>
                          <a:spcPts val="0"/>
                        </a:spcAft>
                        <a:buFont typeface="Arial" charset="0"/>
                        <a:buChar char="•"/>
                        <a:tabLst/>
                      </a:pPr>
                      <a:r>
                        <a:rPr lang="sk-SK" sz="1600" baseline="0" dirty="0">
                          <a:effectLst/>
                          <a:latin typeface="Calibri" panose="020F0502020204030204" pitchFamily="34" charset="0"/>
                          <a:ea typeface="Calibri" panose="020F0502020204030204" pitchFamily="34" charset="0"/>
                          <a:cs typeface="Times New Roman" panose="02020603050405020304" pitchFamily="18" charset="0"/>
                        </a:rPr>
                        <a:t>Individuálne databázy zamestnávateľov a </a:t>
                      </a:r>
                      <a:r>
                        <a:rPr lang="sk-SK" sz="1600" baseline="0" dirty="0" err="1">
                          <a:effectLst/>
                          <a:latin typeface="Calibri" panose="020F0502020204030204" pitchFamily="34" charset="0"/>
                          <a:ea typeface="Calibri" panose="020F0502020204030204" pitchFamily="34" charset="0"/>
                          <a:cs typeface="Times New Roman" panose="02020603050405020304" pitchFamily="18" charset="0"/>
                        </a:rPr>
                        <a:t>pacientských</a:t>
                      </a:r>
                      <a:r>
                        <a:rPr lang="sk-SK" sz="1600" baseline="0" dirty="0">
                          <a:effectLst/>
                          <a:latin typeface="Calibri" panose="020F0502020204030204" pitchFamily="34" charset="0"/>
                          <a:ea typeface="Calibri" panose="020F0502020204030204" pitchFamily="34" charset="0"/>
                          <a:cs typeface="Times New Roman" panose="02020603050405020304" pitchFamily="18" charset="0"/>
                        </a:rPr>
                        <a:t> organizácií</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4C6E7"/>
                      </a:solidFill>
                      <a:prstDash val="solid"/>
                      <a:round/>
                      <a:headEnd type="none" w="med" len="med"/>
                      <a:tailEnd type="none" w="med" len="med"/>
                    </a:lnL>
                    <a:lnR w="12700" cap="flat" cmpd="sng" algn="ctr">
                      <a:solidFill>
                        <a:srgbClr val="B4C6E7"/>
                      </a:solidFill>
                      <a:prstDash val="solid"/>
                      <a:round/>
                      <a:headEnd type="none" w="med" len="med"/>
                      <a:tailEnd type="none" w="med" len="med"/>
                    </a:lnR>
                    <a:lnT w="19050" cap="flat" cmpd="sng" algn="ctr">
                      <a:solidFill>
                        <a:srgbClr val="8EAADB"/>
                      </a:solidFill>
                      <a:prstDash val="solid"/>
                      <a:round/>
                      <a:headEnd type="none" w="med" len="med"/>
                      <a:tailEnd type="none" w="med" len="med"/>
                    </a:lnT>
                    <a:lnB w="12700" cap="flat" cmpd="sng" algn="ctr">
                      <a:solidFill>
                        <a:srgbClr val="B4C6E7"/>
                      </a:solidFill>
                      <a:prstDash val="solid"/>
                      <a:round/>
                      <a:headEnd type="none" w="med" len="med"/>
                      <a:tailEnd type="none" w="med" len="med"/>
                    </a:lnB>
                    <a:solidFill>
                      <a:srgbClr val="DEEAF6"/>
                    </a:solidFill>
                  </a:tcPr>
                </a:tc>
                <a:extLst>
                  <a:ext uri="{0D108BD9-81ED-4DB2-BD59-A6C34878D82A}">
                    <a16:rowId xmlns:a16="http://schemas.microsoft.com/office/drawing/2014/main" xmlns="" val="10001"/>
                  </a:ext>
                </a:extLst>
              </a:tr>
              <a:tr h="1805106">
                <a:tc>
                  <a:txBody>
                    <a:bodyPr/>
                    <a:lstStyle/>
                    <a:p>
                      <a:pPr marL="457200" algn="ctr">
                        <a:lnSpc>
                          <a:spcPct val="107000"/>
                        </a:lnSpc>
                        <a:spcAft>
                          <a:spcPts val="0"/>
                        </a:spcAft>
                      </a:pPr>
                      <a:r>
                        <a:rPr lang="sk-SK" sz="1600" dirty="0">
                          <a:effectLst/>
                          <a:latin typeface="Calibri" panose="020F0502020204030204" pitchFamily="34" charset="0"/>
                          <a:ea typeface="Calibri" panose="020F0502020204030204" pitchFamily="34" charset="0"/>
                          <a:cs typeface="Times New Roman" panose="02020603050405020304" pitchFamily="18" charset="0"/>
                        </a:rPr>
                        <a:t>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marL="139700" indent="0" algn="l">
                        <a:lnSpc>
                          <a:spcPct val="107000"/>
                        </a:lnSpc>
                        <a:spcAft>
                          <a:spcPts val="0"/>
                        </a:spcAft>
                        <a:tabLst/>
                      </a:pPr>
                      <a:r>
                        <a:rPr lang="sk-SK" sz="1600" b="1" dirty="0">
                          <a:effectLst/>
                          <a:latin typeface="Calibri" panose="020F0502020204030204" pitchFamily="34" charset="0"/>
                          <a:ea typeface="Calibri" panose="020F0502020204030204" pitchFamily="34" charset="0"/>
                          <a:cs typeface="Times New Roman" panose="02020603050405020304" pitchFamily="18" charset="0"/>
                        </a:rPr>
                        <a:t>Bez formálneho statusu zdravotného znevýhodnenia </a:t>
                      </a:r>
                      <a:r>
                        <a:rPr lang="sk-SK" sz="16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(subjektívne zhodnotenie)</a:t>
                      </a:r>
                      <a:endParaRPr lang="en-GB" sz="16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4C6E7"/>
                      </a:solidFill>
                      <a:prstDash val="solid"/>
                      <a:round/>
                      <a:headEnd type="none" w="med" len="med"/>
                      <a:tailEnd type="none" w="med" len="med"/>
                    </a:lnL>
                    <a:lnR w="12700" cap="flat" cmpd="sng" algn="ctr">
                      <a:solidFill>
                        <a:srgbClr val="B4C6E7"/>
                      </a:solidFill>
                      <a:prstDash val="solid"/>
                      <a:round/>
                      <a:headEnd type="none" w="med" len="med"/>
                      <a:tailEnd type="none" w="med" len="med"/>
                    </a:lnR>
                    <a:lnT w="12700" cap="flat" cmpd="sng" algn="ctr">
                      <a:solidFill>
                        <a:srgbClr val="B4C6E7"/>
                      </a:solidFill>
                      <a:prstDash val="solid"/>
                      <a:round/>
                      <a:headEnd type="none" w="med" len="med"/>
                      <a:tailEnd type="none" w="med" len="med"/>
                    </a:lnT>
                    <a:lnB w="12700" cap="flat" cmpd="sng" algn="ctr">
                      <a:solidFill>
                        <a:srgbClr val="B4C6E7"/>
                      </a:solidFill>
                      <a:prstDash val="solid"/>
                      <a:round/>
                      <a:headEnd type="none" w="med" len="med"/>
                      <a:tailEnd type="none" w="med" len="med"/>
                    </a:lnB>
                    <a:solidFill>
                      <a:srgbClr val="DEEAF6"/>
                    </a:solidFill>
                  </a:tcPr>
                </a:tc>
                <a:tc>
                  <a:txBody>
                    <a:bodyPr/>
                    <a:lstStyle/>
                    <a:p>
                      <a:pPr marL="342900" lvl="0" indent="-342900">
                        <a:lnSpc>
                          <a:spcPct val="107000"/>
                        </a:lnSpc>
                        <a:spcAft>
                          <a:spcPts val="0"/>
                        </a:spcAft>
                        <a:buFont typeface="Symbol" panose="05050102010706020507" pitchFamily="18" charset="2"/>
                        <a:buChar char=""/>
                      </a:pPr>
                      <a:r>
                        <a:rPr lang="sk-SK" sz="1600" b="0" dirty="0">
                          <a:effectLst/>
                          <a:latin typeface="Calibri" panose="020F0502020204030204" pitchFamily="34" charset="0"/>
                          <a:ea typeface="Calibri" panose="020F0502020204030204" pitchFamily="34" charset="0"/>
                          <a:cs typeface="Times New Roman" panose="02020603050405020304" pitchFamily="18" charset="0"/>
                        </a:rPr>
                        <a:t>Miera chudoby, zamestnanosti a nezamestnanosti </a:t>
                      </a:r>
                      <a:r>
                        <a:rPr lang="sk-SK" sz="1600" b="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(EU-SILC)</a:t>
                      </a:r>
                      <a:endParaRPr lang="en-GB" sz="1600" b="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sk-SK" sz="1600" b="0" dirty="0">
                          <a:effectLst/>
                          <a:latin typeface="Calibri" panose="020F0502020204030204" pitchFamily="34" charset="0"/>
                          <a:ea typeface="Calibri" panose="020F0502020204030204" pitchFamily="34" charset="0"/>
                          <a:cs typeface="Times New Roman" panose="02020603050405020304" pitchFamily="18" charset="0"/>
                        </a:rPr>
                        <a:t>Miera </a:t>
                      </a:r>
                      <a:r>
                        <a:rPr lang="sk-SK" sz="1600" b="0" dirty="0" err="1">
                          <a:effectLst/>
                          <a:latin typeface="Calibri" panose="020F0502020204030204" pitchFamily="34" charset="0"/>
                          <a:ea typeface="Calibri" panose="020F0502020204030204" pitchFamily="34" charset="0"/>
                          <a:cs typeface="Times New Roman" panose="02020603050405020304" pitchFamily="18" charset="0"/>
                        </a:rPr>
                        <a:t>ne</a:t>
                      </a:r>
                      <a:r>
                        <a:rPr lang="sk-SK" sz="1600" b="0" dirty="0">
                          <a:effectLst/>
                          <a:latin typeface="Calibri" panose="020F0502020204030204" pitchFamily="34" charset="0"/>
                          <a:ea typeface="Calibri" panose="020F0502020204030204" pitchFamily="34" charset="0"/>
                          <a:cs typeface="Times New Roman" panose="02020603050405020304" pitchFamily="18" charset="0"/>
                        </a:rPr>
                        <a:t>/zamestnanosti </a:t>
                      </a:r>
                      <a:r>
                        <a:rPr lang="sk-SK" sz="1600" b="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(LFS)</a:t>
                      </a:r>
                    </a:p>
                    <a:p>
                      <a:pPr marL="342900" lvl="0" indent="-342900">
                        <a:lnSpc>
                          <a:spcPct val="107000"/>
                        </a:lnSpc>
                        <a:spcAft>
                          <a:spcPts val="0"/>
                        </a:spcAft>
                        <a:buFont typeface="Symbol" panose="05050102010706020507" pitchFamily="18" charset="2"/>
                        <a:buChar char=""/>
                      </a:pPr>
                      <a:r>
                        <a:rPr lang="sk-SK"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Databázy</a:t>
                      </a:r>
                      <a:r>
                        <a:rPr lang="sk-SK" sz="1600" b="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životopisov </a:t>
                      </a:r>
                      <a:r>
                        <a:rPr lang="sk-SK" sz="1600" b="0" baseline="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UoZ</a:t>
                      </a:r>
                      <a:r>
                        <a:rPr lang="sk-SK" sz="1600" b="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(napr. </a:t>
                      </a:r>
                      <a:r>
                        <a:rPr lang="sk-SK" sz="1600" b="0" baseline="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Profesia)</a:t>
                      </a:r>
                    </a:p>
                    <a:p>
                      <a:pPr marL="342900" lvl="0" indent="-342900">
                        <a:lnSpc>
                          <a:spcPct val="107000"/>
                        </a:lnSpc>
                        <a:spcAft>
                          <a:spcPts val="0"/>
                        </a:spcAft>
                        <a:buFont typeface="Symbol" panose="05050102010706020507" pitchFamily="18" charset="2"/>
                        <a:buChar char=""/>
                      </a:pPr>
                      <a:r>
                        <a:rPr lang="sk-SK" sz="1600" b="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Systematicky nedostupné dáta</a:t>
                      </a:r>
                      <a:endParaRPr lang="en-GB"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4C6E7"/>
                      </a:solidFill>
                      <a:prstDash val="solid"/>
                      <a:round/>
                      <a:headEnd type="none" w="med" len="med"/>
                      <a:tailEnd type="none" w="med" len="med"/>
                    </a:lnL>
                    <a:lnR w="12700" cap="flat" cmpd="sng" algn="ctr">
                      <a:solidFill>
                        <a:srgbClr val="B4C6E7"/>
                      </a:solidFill>
                      <a:prstDash val="solid"/>
                      <a:round/>
                      <a:headEnd type="none" w="med" len="med"/>
                      <a:tailEnd type="none" w="med" len="med"/>
                    </a:lnR>
                    <a:lnT w="12700" cap="flat" cmpd="sng" algn="ctr">
                      <a:solidFill>
                        <a:srgbClr val="B4C6E7"/>
                      </a:solidFill>
                      <a:prstDash val="solid"/>
                      <a:round/>
                      <a:headEnd type="none" w="med" len="med"/>
                      <a:tailEnd type="none" w="med" len="med"/>
                    </a:lnT>
                    <a:lnB w="12700" cap="flat" cmpd="sng" algn="ctr">
                      <a:solidFill>
                        <a:srgbClr val="B4C6E7"/>
                      </a:solidFill>
                      <a:prstDash val="solid"/>
                      <a:round/>
                      <a:headEnd type="none" w="med" len="med"/>
                      <a:tailEnd type="none" w="med" len="med"/>
                    </a:lnB>
                    <a:solidFill>
                      <a:srgbClr val="DEEAF6"/>
                    </a:solidFill>
                  </a:tcPr>
                </a:tc>
                <a:tc>
                  <a:txBody>
                    <a:bodyPr/>
                    <a:lstStyle/>
                    <a:p>
                      <a:pPr marL="342900" marR="0" lvl="0" indent="-342900" algn="l" defTabSz="4572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600" dirty="0">
                          <a:effectLst/>
                          <a:latin typeface="Calibri" panose="020F0502020204030204" pitchFamily="34" charset="0"/>
                          <a:ea typeface="Calibri" panose="020F0502020204030204" pitchFamily="34" charset="0"/>
                          <a:cs typeface="Times New Roman" panose="02020603050405020304" pitchFamily="18" charset="0"/>
                        </a:rPr>
                        <a:t>E</a:t>
                      </a:r>
                      <a:r>
                        <a:rPr lang="sk-SK" sz="1600" dirty="0">
                          <a:effectLst/>
                          <a:latin typeface="Calibri" panose="020F0502020204030204" pitchFamily="34" charset="0"/>
                          <a:ea typeface="Calibri" panose="020F0502020204030204" pitchFamily="34" charset="0"/>
                          <a:cs typeface="Times New Roman" panose="02020603050405020304" pitchFamily="18" charset="0"/>
                        </a:rPr>
                        <a:t>vidované práceneschopnosti </a:t>
                      </a:r>
                      <a:r>
                        <a:rPr lang="sk-SK" sz="16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(Sociálna</a:t>
                      </a:r>
                      <a:r>
                        <a:rPr lang="sk-SK" sz="1600" baseline="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poisťovňa)</a:t>
                      </a:r>
                      <a:endParaRPr lang="en-GB" sz="1600" b="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p>
                      <a:pPr marL="268288" indent="-179388">
                        <a:lnSpc>
                          <a:spcPct val="107000"/>
                        </a:lnSpc>
                        <a:spcAft>
                          <a:spcPts val="0"/>
                        </a:spcAft>
                        <a:buFont typeface="Arial" charset="0"/>
                        <a:buChar char="•"/>
                        <a:tabLst/>
                      </a:pPr>
                      <a:r>
                        <a:rPr lang="sk-SK" sz="1600" baseline="0" dirty="0">
                          <a:effectLst/>
                          <a:latin typeface="Calibri" panose="020F0502020204030204" pitchFamily="34" charset="0"/>
                          <a:ea typeface="Calibri" panose="020F0502020204030204" pitchFamily="34" charset="0"/>
                          <a:cs typeface="Times New Roman" panose="02020603050405020304" pitchFamily="18" charset="0"/>
                        </a:rPr>
                        <a:t>Individuálne databázy zamestnávateľov a </a:t>
                      </a:r>
                      <a:r>
                        <a:rPr lang="sk-SK" sz="1600" baseline="0" dirty="0" err="1">
                          <a:effectLst/>
                          <a:latin typeface="Calibri" panose="020F0502020204030204" pitchFamily="34" charset="0"/>
                          <a:ea typeface="Calibri" panose="020F0502020204030204" pitchFamily="34" charset="0"/>
                          <a:cs typeface="Times New Roman" panose="02020603050405020304" pitchFamily="18" charset="0"/>
                        </a:rPr>
                        <a:t>pacientských</a:t>
                      </a:r>
                      <a:r>
                        <a:rPr lang="sk-SK" sz="1600" baseline="0" dirty="0">
                          <a:effectLst/>
                          <a:latin typeface="Calibri" panose="020F0502020204030204" pitchFamily="34" charset="0"/>
                          <a:ea typeface="Calibri" panose="020F0502020204030204" pitchFamily="34" charset="0"/>
                          <a:cs typeface="Times New Roman" panose="02020603050405020304" pitchFamily="18" charset="0"/>
                        </a:rPr>
                        <a:t> organizácií</a:t>
                      </a:r>
                    </a:p>
                    <a:p>
                      <a:pPr marL="268288" indent="-179388">
                        <a:lnSpc>
                          <a:spcPct val="107000"/>
                        </a:lnSpc>
                        <a:spcAft>
                          <a:spcPts val="0"/>
                        </a:spcAft>
                        <a:buFont typeface="Arial" charset="0"/>
                        <a:buChar char="•"/>
                        <a:tabLst/>
                      </a:pPr>
                      <a:r>
                        <a:rPr lang="sk-SK" sz="1600" baseline="0" dirty="0">
                          <a:effectLst/>
                          <a:latin typeface="Calibri" panose="020F0502020204030204" pitchFamily="34" charset="0"/>
                          <a:ea typeface="Calibri" panose="020F0502020204030204" pitchFamily="34" charset="0"/>
                          <a:cs typeface="Times New Roman" panose="02020603050405020304" pitchFamily="18" charset="0"/>
                        </a:rPr>
                        <a:t>REWIR online prieskum</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marL="88900" indent="0">
                        <a:lnSpc>
                          <a:spcPct val="107000"/>
                        </a:lnSpc>
                        <a:spcAft>
                          <a:spcPts val="0"/>
                        </a:spcAft>
                        <a:tabLst/>
                      </a:pP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4C6E7"/>
                      </a:solidFill>
                      <a:prstDash val="solid"/>
                      <a:round/>
                      <a:headEnd type="none" w="med" len="med"/>
                      <a:tailEnd type="none" w="med" len="med"/>
                    </a:lnL>
                    <a:lnR w="12700" cap="flat" cmpd="sng" algn="ctr">
                      <a:solidFill>
                        <a:srgbClr val="B4C6E7"/>
                      </a:solidFill>
                      <a:prstDash val="solid"/>
                      <a:round/>
                      <a:headEnd type="none" w="med" len="med"/>
                      <a:tailEnd type="none" w="med" len="med"/>
                    </a:lnR>
                    <a:lnT w="12700" cap="flat" cmpd="sng" algn="ctr">
                      <a:solidFill>
                        <a:srgbClr val="B4C6E7"/>
                      </a:solidFill>
                      <a:prstDash val="solid"/>
                      <a:round/>
                      <a:headEnd type="none" w="med" len="med"/>
                      <a:tailEnd type="none" w="med" len="med"/>
                    </a:lnT>
                    <a:lnB w="12700" cap="flat" cmpd="sng" algn="ctr">
                      <a:solidFill>
                        <a:srgbClr val="B4C6E7"/>
                      </a:solidFill>
                      <a:prstDash val="solid"/>
                      <a:round/>
                      <a:headEnd type="none" w="med" len="med"/>
                      <a:tailEnd type="none" w="med" len="med"/>
                    </a:lnB>
                    <a:solidFill>
                      <a:srgbClr val="DEEAF6"/>
                    </a:solidFill>
                  </a:tcPr>
                </a:tc>
                <a:extLst>
                  <a:ext uri="{0D108BD9-81ED-4DB2-BD59-A6C34878D82A}">
                    <a16:rowId xmlns:a16="http://schemas.microsoft.com/office/drawing/2014/main" xmlns="" val="10002"/>
                  </a:ext>
                </a:extLst>
              </a:tr>
            </a:tbl>
          </a:graphicData>
        </a:graphic>
      </p:graphicFrame>
      <p:sp>
        <p:nvSpPr>
          <p:cNvPr id="4" name="Obdĺžnik 3"/>
          <p:cNvSpPr/>
          <p:nvPr/>
        </p:nvSpPr>
        <p:spPr>
          <a:xfrm>
            <a:off x="503548" y="1124744"/>
            <a:ext cx="8013576" cy="646331"/>
          </a:xfrm>
          <a:prstGeom prst="rect">
            <a:avLst/>
          </a:prstGeom>
        </p:spPr>
        <p:txBody>
          <a:bodyPr wrap="square">
            <a:spAutoFit/>
          </a:bodyPr>
          <a:lstStyle/>
          <a:p>
            <a:r>
              <a:rPr lang="sk-SK" b="1" dirty="0">
                <a:solidFill>
                  <a:srgbClr val="C00000"/>
                </a:solidFill>
                <a:latin typeface="Calibri" panose="020F0502020204030204" pitchFamily="34" charset="0"/>
                <a:ea typeface="Calibri" panose="020F0502020204030204" pitchFamily="34" charset="0"/>
                <a:cs typeface="Times New Roman" panose="02020603050405020304" pitchFamily="18" charset="0"/>
              </a:rPr>
              <a:t>Prehľad zdrojov údajov o integrácii OZZ podľa statusu zdravotného znevýhodnenia (formálny, subjektívny) a predchádzajúceho vzťahu ku trhu práce</a:t>
            </a:r>
            <a:endParaRPr lang="en-GB" dirty="0">
              <a:solidFill>
                <a:srgbClr val="C00000"/>
              </a:solidFill>
            </a:endParaRPr>
          </a:p>
        </p:txBody>
      </p:sp>
    </p:spTree>
    <p:extLst>
      <p:ext uri="{BB962C8B-B14F-4D97-AF65-F5344CB8AC3E}">
        <p14:creationId xmlns:p14="http://schemas.microsoft.com/office/powerpoint/2010/main" val="9479446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Zástupný symbol obsahu 2"/>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99592" y="1988840"/>
            <a:ext cx="6768752" cy="4176464"/>
          </a:xfrm>
          <a:prstGeom prst="rect">
            <a:avLst/>
          </a:prstGeom>
          <a:noFill/>
        </p:spPr>
      </p:pic>
      <p:sp>
        <p:nvSpPr>
          <p:cNvPr id="4" name="Obdĺžnik 3"/>
          <p:cNvSpPr/>
          <p:nvPr/>
        </p:nvSpPr>
        <p:spPr>
          <a:xfrm>
            <a:off x="611560" y="1196752"/>
            <a:ext cx="8064896" cy="584775"/>
          </a:xfrm>
          <a:prstGeom prst="rect">
            <a:avLst/>
          </a:prstGeom>
        </p:spPr>
        <p:txBody>
          <a:bodyPr wrap="square">
            <a:spAutoFit/>
          </a:bodyPr>
          <a:lstStyle/>
          <a:p>
            <a:r>
              <a:rPr lang="sk-SK" b="1" dirty="0">
                <a:latin typeface="Verdana" panose="020B0604030504040204" pitchFamily="34" charset="0"/>
                <a:ea typeface="Calibri" panose="020F0502020204030204" pitchFamily="34" charset="0"/>
                <a:cs typeface="Times New Roman" panose="02020603050405020304" pitchFamily="18" charset="0"/>
              </a:rPr>
              <a:t>Vývoj miery zamestnanosti invalidných dôchodcov v SR (%), </a:t>
            </a:r>
          </a:p>
          <a:p>
            <a:r>
              <a:rPr lang="sk-SK" sz="1400" dirty="0">
                <a:latin typeface="Verdana" panose="020B0604030504040204" pitchFamily="34" charset="0"/>
                <a:ea typeface="Calibri" panose="020F0502020204030204" pitchFamily="34" charset="0"/>
                <a:cs typeface="Times New Roman" panose="02020603050405020304" pitchFamily="18" charset="0"/>
              </a:rPr>
              <a:t>Zdroj: Soc. poisťovňa, Revízia výdavkov ÚHP</a:t>
            </a:r>
            <a:endParaRPr lang="en-GB" sz="1400" dirty="0"/>
          </a:p>
        </p:txBody>
      </p:sp>
    </p:spTree>
    <p:extLst>
      <p:ext uri="{BB962C8B-B14F-4D97-AF65-F5344CB8AC3E}">
        <p14:creationId xmlns:p14="http://schemas.microsoft.com/office/powerpoint/2010/main" val="20714004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Content Placeholder 9"/>
          <p:cNvSpPr>
            <a:spLocks noGrp="1"/>
          </p:cNvSpPr>
          <p:nvPr>
            <p:ph idx="1"/>
          </p:nvPr>
        </p:nvSpPr>
        <p:spPr/>
        <p:txBody>
          <a:bodyPr/>
          <a:lstStyle/>
          <a:p>
            <a:pPr marL="0" indent="0">
              <a:buNone/>
            </a:pPr>
            <a:endParaRPr lang="sk-SK" altLang="en-US" dirty="0"/>
          </a:p>
          <a:p>
            <a:pPr marL="0" indent="0">
              <a:buNone/>
            </a:pPr>
            <a:endParaRPr lang="sk-SK" altLang="en-US" dirty="0"/>
          </a:p>
          <a:p>
            <a:pPr marL="0" indent="0">
              <a:buNone/>
            </a:pPr>
            <a:endParaRPr lang="sk-SK" altLang="en-US" dirty="0"/>
          </a:p>
          <a:p>
            <a:pPr marL="0" indent="0" algn="ctr">
              <a:buNone/>
            </a:pPr>
            <a:r>
              <a:rPr lang="sk-SK" b="1" dirty="0">
                <a:solidFill>
                  <a:srgbClr val="923236"/>
                </a:solidFill>
              </a:rPr>
              <a:t>II. Úloha aktérov a ich spolupráca pri integrácii OZZ na trhu práce </a:t>
            </a:r>
            <a:endParaRPr lang="en-GB" dirty="0">
              <a:solidFill>
                <a:srgbClr val="923236"/>
              </a:solidFill>
            </a:endParaRPr>
          </a:p>
          <a:p>
            <a:pPr marL="0" indent="0" algn="ctr">
              <a:buNone/>
            </a:pPr>
            <a:endParaRPr lang="en-US" altLang="en-US" dirty="0">
              <a:solidFill>
                <a:srgbClr val="C00000"/>
              </a:solidFill>
            </a:endParaRPr>
          </a:p>
        </p:txBody>
      </p:sp>
    </p:spTree>
    <p:extLst>
      <p:ext uri="{BB962C8B-B14F-4D97-AF65-F5344CB8AC3E}">
        <p14:creationId xmlns:p14="http://schemas.microsoft.com/office/powerpoint/2010/main" val="27892387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sahu 1"/>
          <p:cNvSpPr>
            <a:spLocks noGrp="1"/>
          </p:cNvSpPr>
          <p:nvPr>
            <p:ph idx="1"/>
          </p:nvPr>
        </p:nvSpPr>
        <p:spPr/>
        <p:txBody>
          <a:bodyPr/>
          <a:lstStyle/>
          <a:p>
            <a:pPr marL="0" indent="0">
              <a:buNone/>
            </a:pPr>
            <a:r>
              <a:rPr lang="sk-SK" sz="2000" b="1" dirty="0">
                <a:solidFill>
                  <a:srgbClr val="923236"/>
                </a:solidFill>
              </a:rPr>
              <a:t>Výskumné otázky</a:t>
            </a:r>
            <a:endParaRPr lang="sk-SK" sz="2000" b="1" dirty="0"/>
          </a:p>
          <a:p>
            <a:r>
              <a:rPr lang="sk-SK" sz="2000" dirty="0"/>
              <a:t>Kto sú aktéri v oblasti pracovnej integrácie?</a:t>
            </a:r>
          </a:p>
          <a:p>
            <a:r>
              <a:rPr lang="sk-SK" sz="2000" dirty="0"/>
              <a:t>Akú rolu/kompetenciu majú v oblasti pracovnej integrácie OZZ?</a:t>
            </a:r>
          </a:p>
          <a:p>
            <a:r>
              <a:rPr lang="sk-SK" sz="2000" dirty="0"/>
              <a:t>Akú dôležitosť prikladajú agende pracovnej integrácie OZZ?</a:t>
            </a:r>
          </a:p>
          <a:p>
            <a:r>
              <a:rPr lang="sk-SK" sz="2000" dirty="0"/>
              <a:t>Ako sú aktéri zapojení do tvorby a implementácie politík OZZ?</a:t>
            </a:r>
          </a:p>
          <a:p>
            <a:endParaRPr lang="sk-SK" sz="2000" dirty="0"/>
          </a:p>
          <a:p>
            <a:r>
              <a:rPr lang="sk-SK" sz="2000" dirty="0"/>
              <a:t>Ako hodnotia spoluprácu medzi jednotlivými aktérmi v oblasti pracovnej integrácie OZZ?</a:t>
            </a:r>
          </a:p>
          <a:p>
            <a:r>
              <a:rPr lang="sk-SK" sz="2000" dirty="0"/>
              <a:t>Aké sú bariéry a podporné prostriedky súčasnej spolupráce?</a:t>
            </a:r>
          </a:p>
          <a:p>
            <a:r>
              <a:rPr lang="sk-SK" sz="2000" dirty="0"/>
              <a:t>Aké sú bariéry a podporné prostriedky </a:t>
            </a:r>
            <a:r>
              <a:rPr lang="sk-SK" sz="2000" u="sng" dirty="0"/>
              <a:t>potenciálnej</a:t>
            </a:r>
            <a:r>
              <a:rPr lang="sk-SK" sz="2000" dirty="0"/>
              <a:t> spolupráce?</a:t>
            </a:r>
          </a:p>
          <a:p>
            <a:r>
              <a:rPr lang="sk-SK" sz="2000" dirty="0"/>
              <a:t>Na akej úrovni, akou formou a akými mechanizmami spoluprácu zlepšiť?</a:t>
            </a:r>
          </a:p>
          <a:p>
            <a:endParaRPr lang="sk-SK" sz="2000" dirty="0"/>
          </a:p>
          <a:p>
            <a:endParaRPr lang="en-GB" sz="2000" dirty="0"/>
          </a:p>
        </p:txBody>
      </p:sp>
    </p:spTree>
    <p:extLst>
      <p:ext uri="{BB962C8B-B14F-4D97-AF65-F5344CB8AC3E}">
        <p14:creationId xmlns:p14="http://schemas.microsoft.com/office/powerpoint/2010/main" val="25228516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sahu 1"/>
          <p:cNvSpPr>
            <a:spLocks noGrp="1"/>
          </p:cNvSpPr>
          <p:nvPr>
            <p:ph idx="1"/>
          </p:nvPr>
        </p:nvSpPr>
        <p:spPr>
          <a:xfrm>
            <a:off x="457200" y="1268760"/>
            <a:ext cx="8229600" cy="4857403"/>
          </a:xfrm>
        </p:spPr>
        <p:txBody>
          <a:bodyPr/>
          <a:lstStyle/>
          <a:p>
            <a:pPr marL="0" indent="0">
              <a:buNone/>
            </a:pPr>
            <a:r>
              <a:rPr lang="sk-SK" sz="1600" dirty="0">
                <a:solidFill>
                  <a:srgbClr val="923236"/>
                </a:solidFill>
              </a:rPr>
              <a:t>Aktéri a ich rola </a:t>
            </a:r>
          </a:p>
          <a:p>
            <a:pPr marL="0" indent="0">
              <a:buNone/>
            </a:pPr>
            <a:endParaRPr lang="sk-SK" sz="1600" dirty="0">
              <a:solidFill>
                <a:srgbClr val="923236"/>
              </a:solidFill>
            </a:endParaRPr>
          </a:p>
          <a:p>
            <a:pPr marL="0" indent="0">
              <a:buNone/>
            </a:pPr>
            <a:r>
              <a:rPr lang="sk-SK" sz="1600" dirty="0">
                <a:solidFill>
                  <a:srgbClr val="923236"/>
                </a:solidFill>
              </a:rPr>
              <a:t> Hypotetická rola </a:t>
            </a:r>
          </a:p>
          <a:p>
            <a:r>
              <a:rPr lang="sk-SK" sz="1200" dirty="0"/>
              <a:t>Predstavitelia štátu a štátnych inštitúcií vytvárajú politiky, legislatívu, podieľajú sa na jej implementácii, kontrole, monitoringu a zbere dát</a:t>
            </a:r>
          </a:p>
          <a:p>
            <a:r>
              <a:rPr lang="sk-SK" sz="1200" dirty="0"/>
              <a:t>Predstavitelia mimovládnych organizácií priamo podporujú zamestnávanie OZZ na trhu práce a do spoločnosti, obhajujú práva OZZ</a:t>
            </a:r>
          </a:p>
          <a:p>
            <a:r>
              <a:rPr lang="sk-SK" sz="1200" dirty="0"/>
              <a:t>Odborové organizácie – zastupujú záujmy zamestnancov vrátane zraniteľných skupín na trhu práce, podieľajú sa na tvorbe legislatívy, implementačnej praxi, napr. prostredníctvom kolektívneho vyjednávania</a:t>
            </a:r>
          </a:p>
          <a:p>
            <a:r>
              <a:rPr lang="sk-SK" sz="1200" dirty="0"/>
              <a:t>Zamestnávatelia priamo facilitujú zamestnávanie, resp. návrat OZ; niektorí majú záujem o stratégiu diverzity pracovnej sily</a:t>
            </a:r>
          </a:p>
          <a:p>
            <a:pPr marL="0" indent="0">
              <a:buNone/>
            </a:pPr>
            <a:endParaRPr lang="sk-SK" sz="1200" dirty="0"/>
          </a:p>
          <a:p>
            <a:pPr marL="0" indent="0">
              <a:buNone/>
            </a:pPr>
            <a:r>
              <a:rPr lang="sk-SK" sz="1600" dirty="0">
                <a:solidFill>
                  <a:srgbClr val="923236"/>
                </a:solidFill>
              </a:rPr>
              <a:t>Aktuálna pozícia aktérov (dôležitosť agendy pracovnej integrácie OZZ)</a:t>
            </a:r>
          </a:p>
          <a:p>
            <a:r>
              <a:rPr lang="sk-SK" sz="1200" dirty="0"/>
              <a:t>Z rozhovorov vyplynulo, že väčšina opýtaných organizácii sa venuje pracovnej integrácii OZZ iba okrajovo popri iných kompetenciách alebo ako širšie koncipovaných aktivitách</a:t>
            </a:r>
          </a:p>
          <a:p>
            <a:r>
              <a:rPr lang="sk-SK" sz="1200" dirty="0"/>
              <a:t>Pre 1/3 oslovených organizácií je pracovná integrácia primárnym zameraním, zvyšok organizácií sa pracovnej integrácii OZZ vôbec nevenuje</a:t>
            </a:r>
          </a:p>
          <a:p>
            <a:r>
              <a:rPr lang="sk-SK" sz="1200" dirty="0"/>
              <a:t>Zaradenie organizácií je nejednoznačné. Napriek tomu, že viaceré deklarovali, že sa pracovnej integrácii OZZ nevenujú, z opisu ich aktivít a realizovaných projektov bolo zjavné, že s pracovnou integráciou majú skúsenosti</a:t>
            </a:r>
          </a:p>
          <a:p>
            <a:endParaRPr lang="sk-SK" sz="1600" dirty="0"/>
          </a:p>
          <a:p>
            <a:endParaRPr lang="en-GB" sz="1600" dirty="0"/>
          </a:p>
        </p:txBody>
      </p:sp>
    </p:spTree>
    <p:extLst>
      <p:ext uri="{BB962C8B-B14F-4D97-AF65-F5344CB8AC3E}">
        <p14:creationId xmlns:p14="http://schemas.microsoft.com/office/powerpoint/2010/main" val="28332375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sahu 1"/>
          <p:cNvSpPr>
            <a:spLocks noGrp="1"/>
          </p:cNvSpPr>
          <p:nvPr>
            <p:ph idx="1"/>
          </p:nvPr>
        </p:nvSpPr>
        <p:spPr>
          <a:xfrm>
            <a:off x="457200" y="1268760"/>
            <a:ext cx="8229600" cy="5328592"/>
          </a:xfrm>
        </p:spPr>
        <p:txBody>
          <a:bodyPr/>
          <a:lstStyle/>
          <a:p>
            <a:pPr marL="0" indent="0">
              <a:buNone/>
            </a:pPr>
            <a:r>
              <a:rPr lang="sk-SK" sz="1800" b="1" dirty="0">
                <a:solidFill>
                  <a:srgbClr val="923236"/>
                </a:solidFill>
              </a:rPr>
              <a:t>Zapojenie aktérov do tvorby a implementácie politík pracovnej integrácie  OZZ</a:t>
            </a:r>
          </a:p>
          <a:p>
            <a:pPr marL="0" indent="0">
              <a:buNone/>
            </a:pPr>
            <a:endParaRPr lang="sk-SK" sz="1600" dirty="0"/>
          </a:p>
          <a:p>
            <a:pPr marL="0" indent="0">
              <a:buNone/>
            </a:pPr>
            <a:r>
              <a:rPr lang="sk-SK" sz="1600" dirty="0"/>
              <a:t>Najvýznamnejšou platformou pre spoluprácu rôznych typov organizácií na Slovensku je </a:t>
            </a:r>
            <a:r>
              <a:rPr lang="sk-SK" sz="1600" b="1" dirty="0"/>
              <a:t>Výbor pre osoby so zdravotným postihnutím </a:t>
            </a:r>
            <a:r>
              <a:rPr lang="sk-SK" sz="1600" dirty="0"/>
              <a:t>zriedený pod Radou vlády pre ľudské práva, národnostné menšiny a rodovú rovnosť ako stálom odbornom, poradnom, konzultačnom a koordinačnom orgáne vlády. Limitom výboru je, že sa nezameriava na tému zamestnávania OZZ, hoci čiastočne môže riešiť niektorého parciálne otázky v tejto oblasti.</a:t>
            </a:r>
          </a:p>
          <a:p>
            <a:pPr marL="0" indent="0">
              <a:buNone/>
            </a:pPr>
            <a:endParaRPr lang="sk-SK" sz="1600" dirty="0"/>
          </a:p>
          <a:p>
            <a:pPr marL="0" indent="0">
              <a:buNone/>
            </a:pPr>
            <a:r>
              <a:rPr lang="sk-SK" sz="1600" b="1" dirty="0">
                <a:solidFill>
                  <a:srgbClr val="923236"/>
                </a:solidFill>
              </a:rPr>
              <a:t>Tvorba politík OZZ</a:t>
            </a:r>
          </a:p>
          <a:p>
            <a:pPr marL="0" indent="0">
              <a:buNone/>
            </a:pPr>
            <a:r>
              <a:rPr lang="sk-SK" sz="1400" dirty="0"/>
              <a:t>Odborové organizácie by mali byť aktívnejšie  </a:t>
            </a:r>
          </a:p>
          <a:p>
            <a:pPr marL="0" indent="0">
              <a:buNone/>
            </a:pPr>
            <a:r>
              <a:rPr lang="sk-SK" sz="1400" dirty="0"/>
              <a:t>Iba malá časť  odborových organizácií  spokojná so zapojením</a:t>
            </a:r>
          </a:p>
          <a:p>
            <a:pPr marL="0" indent="0">
              <a:buNone/>
            </a:pPr>
            <a:r>
              <a:rPr lang="sk-SK" sz="1400" dirty="0"/>
              <a:t>Uznanie, že zamestnávatelia sú aktívni, avšak očakáva sa vyššie zapojenie</a:t>
            </a:r>
          </a:p>
          <a:p>
            <a:pPr marL="0" indent="0">
              <a:buNone/>
            </a:pPr>
            <a:endParaRPr lang="sk-SK" sz="1600" dirty="0"/>
          </a:p>
          <a:p>
            <a:pPr marL="0" indent="0">
              <a:buNone/>
            </a:pPr>
            <a:r>
              <a:rPr lang="sk-SK" sz="1600" b="1" dirty="0">
                <a:solidFill>
                  <a:srgbClr val="923236"/>
                </a:solidFill>
              </a:rPr>
              <a:t>Implementácie politík pracovnej integrácie OZZ</a:t>
            </a:r>
          </a:p>
          <a:p>
            <a:pPr marL="0" indent="0">
              <a:buNone/>
            </a:pPr>
            <a:r>
              <a:rPr lang="sk-SK" sz="1400" dirty="0"/>
              <a:t>Zapojení všetci sociálni partneri v rôznej miere </a:t>
            </a:r>
          </a:p>
          <a:p>
            <a:pPr marL="0" indent="0">
              <a:buNone/>
            </a:pPr>
            <a:r>
              <a:rPr lang="sk-SK" sz="1400" dirty="0"/>
              <a:t>Najmä vo forme monitorovania implementácie politík na odvetvovej alebo sektorovej úrovni</a:t>
            </a:r>
          </a:p>
          <a:p>
            <a:pPr marL="0" indent="0">
              <a:buNone/>
            </a:pPr>
            <a:r>
              <a:rPr lang="sk-SK" sz="1400" dirty="0"/>
              <a:t>Spokojní s mierou zapojenie, aj snaha robiť viac</a:t>
            </a:r>
          </a:p>
          <a:p>
            <a:pPr marL="0" indent="0">
              <a:buNone/>
            </a:pPr>
            <a:endParaRPr lang="sk-SK" sz="1600" dirty="0"/>
          </a:p>
          <a:p>
            <a:pPr marL="0" indent="0">
              <a:buNone/>
            </a:pPr>
            <a:endParaRPr lang="sk-SK" sz="1600" dirty="0"/>
          </a:p>
          <a:p>
            <a:pPr marL="0" indent="0">
              <a:buNone/>
            </a:pPr>
            <a:endParaRPr lang="sk-SK" sz="1600" dirty="0"/>
          </a:p>
        </p:txBody>
      </p:sp>
    </p:spTree>
    <p:extLst>
      <p:ext uri="{BB962C8B-B14F-4D97-AF65-F5344CB8AC3E}">
        <p14:creationId xmlns:p14="http://schemas.microsoft.com/office/powerpoint/2010/main" val="42187653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sahu 1"/>
          <p:cNvSpPr>
            <a:spLocks noGrp="1"/>
          </p:cNvSpPr>
          <p:nvPr>
            <p:ph idx="1"/>
          </p:nvPr>
        </p:nvSpPr>
        <p:spPr>
          <a:xfrm>
            <a:off x="457200" y="1124744"/>
            <a:ext cx="8229600" cy="5616624"/>
          </a:xfrm>
        </p:spPr>
        <p:txBody>
          <a:bodyPr/>
          <a:lstStyle/>
          <a:p>
            <a:pPr marL="0" indent="0">
              <a:buNone/>
            </a:pPr>
            <a:r>
              <a:rPr lang="sk-SK" sz="1800" b="1" dirty="0">
                <a:solidFill>
                  <a:srgbClr val="923236"/>
                </a:solidFill>
              </a:rPr>
              <a:t>Hodnotenie spolupráce medzi aktérmi v pracovnej integrácie OZZ</a:t>
            </a:r>
          </a:p>
          <a:p>
            <a:pPr marL="0" indent="0">
              <a:buNone/>
            </a:pPr>
            <a:endParaRPr lang="sk-SK" sz="1200" dirty="0"/>
          </a:p>
          <a:p>
            <a:pPr marL="0" indent="0">
              <a:buNone/>
            </a:pPr>
            <a:r>
              <a:rPr lang="sk-SK" sz="1200" dirty="0"/>
              <a:t>Deklarovanie nedostatočnej formalizovanej spolupráce v tvorbe a implementácií politík pracovnej integrácie OZZ, avšak identifikovanie neformálnych siete spolupráce medzi jednotlivými typmi  aktérov, aj v rámci jednotlivých typov aktérov.</a:t>
            </a:r>
          </a:p>
          <a:p>
            <a:pPr marL="0" indent="0">
              <a:buNone/>
            </a:pPr>
            <a:endParaRPr lang="sk-SK" sz="1600" dirty="0"/>
          </a:p>
          <a:p>
            <a:pPr marL="0" indent="0" algn="ctr">
              <a:buNone/>
            </a:pPr>
            <a:r>
              <a:rPr lang="sk-SK" sz="1000" i="1" dirty="0"/>
              <a:t>„....spolupráca, ona  tu v mnohých smeroch prebieha, lebo je to taká téma ktorej sa venuje dosť veľa pozornosť. Myslím si, že to </a:t>
            </a:r>
            <a:r>
              <a:rPr lang="sk-SK" sz="1000" i="1" dirty="0" err="1"/>
              <a:t>zosieťovanie</a:t>
            </a:r>
            <a:r>
              <a:rPr lang="sk-SK" sz="1000" i="1" dirty="0"/>
              <a:t> tu aj v podstate je dosť silné, čo sa týka napríklad advokátskych </a:t>
            </a:r>
            <a:r>
              <a:rPr lang="sk-SK" sz="1000" i="1" dirty="0" err="1"/>
              <a:t>mimovládok</a:t>
            </a:r>
            <a:r>
              <a:rPr lang="sk-SK" sz="1000" i="1" dirty="0"/>
              <a:t>, ... zástupcov ministerstva práce, ústredia práce, nejakých firiem. Len keď si spomeniem na konferencie za posledných 5 rokov, toho bolo dosť veľa.... ) (STAT2).</a:t>
            </a:r>
          </a:p>
          <a:p>
            <a:pPr marL="0" indent="0">
              <a:buNone/>
            </a:pPr>
            <a:endParaRPr lang="sk-SK" sz="1600" dirty="0"/>
          </a:p>
          <a:p>
            <a:pPr marL="0" indent="0">
              <a:buNone/>
            </a:pPr>
            <a:endParaRPr lang="sk-SK" sz="1600" dirty="0"/>
          </a:p>
          <a:p>
            <a:pPr marL="0" indent="0">
              <a:buNone/>
            </a:pPr>
            <a:endParaRPr lang="sk-SK" sz="1600" dirty="0"/>
          </a:p>
          <a:p>
            <a:pPr marL="0" indent="0">
              <a:buNone/>
            </a:pPr>
            <a:r>
              <a:rPr lang="sk-SK" sz="1600" dirty="0"/>
              <a:t>                                                                                  </a:t>
            </a:r>
          </a:p>
          <a:p>
            <a:pPr marL="0" indent="0">
              <a:buNone/>
            </a:pPr>
            <a:endParaRPr lang="sk-SK" sz="1600" b="1" dirty="0">
              <a:solidFill>
                <a:srgbClr val="923236"/>
              </a:solidFill>
            </a:endParaRPr>
          </a:p>
          <a:p>
            <a:pPr marL="0" indent="0">
              <a:buNone/>
            </a:pPr>
            <a:endParaRPr lang="sk-SK" sz="1600" b="1" dirty="0">
              <a:solidFill>
                <a:srgbClr val="923236"/>
              </a:solidFill>
            </a:endParaRPr>
          </a:p>
          <a:p>
            <a:pPr marL="0" indent="0">
              <a:buNone/>
            </a:pPr>
            <a:r>
              <a:rPr lang="sk-SK" sz="1200" b="1" dirty="0">
                <a:solidFill>
                  <a:srgbClr val="923236"/>
                </a:solidFill>
              </a:rPr>
              <a:t>Kto s kým</a:t>
            </a:r>
            <a:r>
              <a:rPr lang="sk-SK" sz="1200" dirty="0"/>
              <a:t>:</a:t>
            </a:r>
          </a:p>
          <a:p>
            <a:r>
              <a:rPr lang="sk-SK" sz="1200" dirty="0"/>
              <a:t>Štátne organizácie spolupracujú so všetkými aktérmi aj medzi sebou</a:t>
            </a:r>
          </a:p>
          <a:p>
            <a:r>
              <a:rPr lang="sk-SK" sz="1200" dirty="0"/>
              <a:t>Najmenej je v súčasnosti spolupráca rozvinutá spolupráca s odborovými organizáciami. </a:t>
            </a:r>
          </a:p>
          <a:p>
            <a:r>
              <a:rPr lang="sk-SK" sz="1200" dirty="0"/>
              <a:t>Nesystematickú spoluprácu MVO, ktoré ponúkajú sociálne a pracovno-integračné programy pre OZZ alebo osoby s viacnásobným znevýhodnením, a zamestnávateľmi či zamestnávateľským zväzmi.</a:t>
            </a:r>
          </a:p>
          <a:p>
            <a:r>
              <a:rPr lang="sk-SK" sz="1200" dirty="0"/>
              <a:t>Pacientske organizácie rovnako ostávajú pomerne málo zapojené do oblasti podpory zamestnávania.</a:t>
            </a:r>
          </a:p>
          <a:p>
            <a:endParaRPr lang="sk-SK" sz="1200" dirty="0"/>
          </a:p>
          <a:p>
            <a:pPr marL="0" indent="0" algn="ctr">
              <a:buNone/>
            </a:pPr>
            <a:r>
              <a:rPr lang="sk-SK" sz="1000" i="1" dirty="0"/>
              <a:t>„....pre odbory táto téma nie je príliš silnou témou..... Myslím, že za odbory, my sme ich samozrejme vždy pozývali, ale tá odozva bola veľmi taká slabá, naozaj, že odbory v tejto téme nie sú príliš angažované.“ (STAT7).</a:t>
            </a:r>
          </a:p>
        </p:txBody>
      </p:sp>
      <p:pic>
        <p:nvPicPr>
          <p:cNvPr id="3" name="Obrázok 2"/>
          <p:cNvPicPr>
            <a:picLocks noChangeAspect="1"/>
          </p:cNvPicPr>
          <p:nvPr/>
        </p:nvPicPr>
        <p:blipFill>
          <a:blip r:embed="rId2"/>
          <a:stretch>
            <a:fillRect/>
          </a:stretch>
        </p:blipFill>
        <p:spPr>
          <a:xfrm>
            <a:off x="2303748" y="2996952"/>
            <a:ext cx="4536504" cy="1777237"/>
          </a:xfrm>
          <a:prstGeom prst="rect">
            <a:avLst/>
          </a:prstGeom>
        </p:spPr>
      </p:pic>
    </p:spTree>
    <p:extLst>
      <p:ext uri="{BB962C8B-B14F-4D97-AF65-F5344CB8AC3E}">
        <p14:creationId xmlns:p14="http://schemas.microsoft.com/office/powerpoint/2010/main" val="48740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Content Placeholder 9"/>
          <p:cNvSpPr>
            <a:spLocks noGrp="1"/>
          </p:cNvSpPr>
          <p:nvPr>
            <p:ph idx="1"/>
          </p:nvPr>
        </p:nvSpPr>
        <p:spPr/>
        <p:txBody>
          <a:bodyPr/>
          <a:lstStyle/>
          <a:p>
            <a:pPr marL="0" indent="0">
              <a:buNone/>
            </a:pPr>
            <a:endParaRPr lang="sk-SK" altLang="en-US" dirty="0"/>
          </a:p>
          <a:p>
            <a:pPr marL="0" indent="0">
              <a:buNone/>
            </a:pPr>
            <a:endParaRPr lang="sk-SK" altLang="en-US" dirty="0"/>
          </a:p>
          <a:p>
            <a:pPr marL="0" indent="0">
              <a:buNone/>
            </a:pPr>
            <a:endParaRPr lang="sk-SK" altLang="en-US" dirty="0"/>
          </a:p>
          <a:p>
            <a:pPr marL="0" indent="0" algn="ctr">
              <a:buNone/>
            </a:pPr>
            <a:r>
              <a:rPr lang="sk-SK" altLang="en-US" b="1" dirty="0">
                <a:solidFill>
                  <a:srgbClr val="C00000"/>
                </a:solidFill>
              </a:rPr>
              <a:t>I. Úvod a predstavenie projektu</a:t>
            </a:r>
            <a:endParaRPr lang="en-US" altLang="en-US" b="1" dirty="0">
              <a:solidFill>
                <a:srgbClr val="C00000"/>
              </a:solidFill>
            </a:endParaRPr>
          </a:p>
        </p:txBody>
      </p:sp>
    </p:spTree>
    <p:extLst>
      <p:ext uri="{BB962C8B-B14F-4D97-AF65-F5344CB8AC3E}">
        <p14:creationId xmlns:p14="http://schemas.microsoft.com/office/powerpoint/2010/main" val="13415039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sahu 1"/>
          <p:cNvSpPr>
            <a:spLocks noGrp="1"/>
          </p:cNvSpPr>
          <p:nvPr>
            <p:ph idx="1"/>
          </p:nvPr>
        </p:nvSpPr>
        <p:spPr>
          <a:xfrm>
            <a:off x="457200" y="1268760"/>
            <a:ext cx="8229600" cy="5328592"/>
          </a:xfrm>
        </p:spPr>
        <p:txBody>
          <a:bodyPr/>
          <a:lstStyle/>
          <a:p>
            <a:pPr marL="0" indent="0">
              <a:buNone/>
            </a:pPr>
            <a:r>
              <a:rPr lang="sk-SK" sz="1600" b="1" dirty="0">
                <a:solidFill>
                  <a:srgbClr val="923236"/>
                </a:solidFill>
              </a:rPr>
              <a:t>Oblasti súčasnej spolupráce:</a:t>
            </a:r>
          </a:p>
          <a:p>
            <a:pPr marL="0" indent="0">
              <a:buNone/>
            </a:pPr>
            <a:endParaRPr lang="sk-SK" sz="1600" b="1" dirty="0">
              <a:solidFill>
                <a:srgbClr val="923236"/>
              </a:solidFill>
            </a:endParaRPr>
          </a:p>
          <a:p>
            <a:pPr marL="0" indent="0">
              <a:buNone/>
            </a:pPr>
            <a:r>
              <a:rPr lang="sk-SK" sz="1200" b="1" dirty="0"/>
              <a:t>Praktická pomoc pre konkrétne skupiny OZZ </a:t>
            </a:r>
            <a:r>
              <a:rPr lang="sk-SK" sz="1200" dirty="0"/>
              <a:t>( napr. identifikovanie mladých OZZ, ktorí nemajú prácu; účelové spojenectvá viacerých mimovládnych organizácií, kedy spolupracujú napr. na umiestnení konkrétneho človeka do vhodného zariadenia, zabezpečenie zdravotných pomôcok, pomoc pri vybavovaní invalidného dôchodku a pod.)</a:t>
            </a:r>
          </a:p>
          <a:p>
            <a:pPr marL="0" indent="0">
              <a:buNone/>
            </a:pPr>
            <a:endParaRPr lang="sk-SK" sz="1200" b="1" dirty="0"/>
          </a:p>
          <a:p>
            <a:pPr marL="0" indent="0">
              <a:buNone/>
            </a:pPr>
            <a:r>
              <a:rPr lang="sk-SK" sz="1200" b="1" dirty="0"/>
              <a:t>Pracovnej integrácie vo všeobecnosti </a:t>
            </a:r>
            <a:r>
              <a:rPr lang="sk-SK" sz="1200" dirty="0"/>
              <a:t>( napr. ODB spolupracujú s konkrétnymi zamestnávateľmi, sú súčasťou výboroch na podporu zamestnávania na ÚR, MVO s konkrétnymi súkromnými firmami:</a:t>
            </a:r>
          </a:p>
          <a:p>
            <a:pPr marL="0" indent="0">
              <a:buNone/>
            </a:pPr>
            <a:endParaRPr lang="sk-SK" sz="1200" dirty="0"/>
          </a:p>
          <a:p>
            <a:pPr marL="0" indent="0" algn="ctr">
              <a:buNone/>
            </a:pPr>
            <a:r>
              <a:rPr lang="sk-SK" sz="1000" i="1" dirty="0"/>
              <a:t>„Vyústila tá naša spolupráca do takej podstránky...., a oni vlastne pomáhajú inzerciou špeciálne vytvorenou a zacielenou pre zdravotne postihnutých a pre ľudí s hendikepom. A tam sme tiež trošku sa snažili ovplyvniť tieto procesy, keď vznikali. Čiže aj toto je príklad nejakej spolupráce so súkromnou firmou.“ (MVO8).</a:t>
            </a:r>
          </a:p>
          <a:p>
            <a:pPr marL="0" indent="0" algn="ctr">
              <a:buNone/>
            </a:pPr>
            <a:endParaRPr lang="sk-SK" sz="1000" i="1" dirty="0"/>
          </a:p>
          <a:p>
            <a:pPr marL="0" indent="0">
              <a:buNone/>
            </a:pPr>
            <a:r>
              <a:rPr lang="sk-SK" sz="1200" b="1" dirty="0"/>
              <a:t>Zdieľanie informácií a skúseností s pracovnou integráciou </a:t>
            </a:r>
            <a:r>
              <a:rPr lang="sk-SK" sz="1200" dirty="0"/>
              <a:t>(napr. školenie od MVO pre zamestnávateľa o posilňovaní zamestnancov s onkologickým ochorením, výmena know-how o cieľových skupinách často v  rámci konkrétnych projektov, komplexné poradenstvo zacielené na OZZ, ktorí hľadajú zamestnanie, dôležitá osobná angažovanosť konkrétnych ľudí:</a:t>
            </a:r>
          </a:p>
          <a:p>
            <a:pPr marL="0" indent="0">
              <a:buNone/>
            </a:pPr>
            <a:endParaRPr lang="sk-SK" sz="1200" dirty="0"/>
          </a:p>
          <a:p>
            <a:pPr marL="0" indent="0" algn="ctr">
              <a:buNone/>
            </a:pPr>
            <a:r>
              <a:rPr lang="sk-SK" sz="1000" i="1" dirty="0"/>
              <a:t>„ ... som bola už štyrikrát v psychiatrickej ambulancii priamo s klientom, lebo ja sama som si chcela dať vysvetliť od odborníka, lekára, čo ten klient pre mňa znamená, keď ja ho zamestnám...“</a:t>
            </a:r>
          </a:p>
          <a:p>
            <a:pPr marL="0" indent="0" algn="ctr">
              <a:buNone/>
            </a:pPr>
            <a:endParaRPr lang="sk-SK" sz="1000" i="1" dirty="0"/>
          </a:p>
          <a:p>
            <a:pPr marL="0" indent="0">
              <a:buNone/>
            </a:pPr>
            <a:r>
              <a:rPr lang="sk-SK" sz="1200" b="1" dirty="0"/>
              <a:t>Menej v oblasti legislatívnych zmien a kolektívneho vyjednávania </a:t>
            </a:r>
            <a:r>
              <a:rPr lang="sk-SK" sz="1200" dirty="0"/>
              <a:t>(napr. kľúčové legislatívne návrhy a ich zmeny boli a sú väčšinou vytvárané v spolupráci štátnych aktérov a mimovládneho sektora; odborové konfederácie sú tiež zapojené do pripomienkovania a konzultácií relevantnej legislatívy na národnej úrovni. Priznávajú však, že pracovná integrácia OZZ nie je ich prioritou; Zamestnávateľské zväzy komunikujú o legislatíve iba v prípade že sa ich to priamo dotýka, napr. zákon o službách zamestnanosti;  MVO iniciujú zmeny v legislatíve, často pre potreby či záujmy skupiny OZZ s konkrétnym druhom postihnutia).</a:t>
            </a:r>
            <a:endParaRPr lang="sk-SK" sz="1200" b="1" dirty="0"/>
          </a:p>
          <a:p>
            <a:pPr marL="0" indent="0">
              <a:buNone/>
            </a:pPr>
            <a:endParaRPr lang="sk-SK" sz="1600" dirty="0"/>
          </a:p>
          <a:p>
            <a:pPr marL="0" indent="0">
              <a:buNone/>
            </a:pPr>
            <a:endParaRPr lang="sk-SK" sz="1600" dirty="0"/>
          </a:p>
        </p:txBody>
      </p:sp>
    </p:spTree>
    <p:extLst>
      <p:ext uri="{BB962C8B-B14F-4D97-AF65-F5344CB8AC3E}">
        <p14:creationId xmlns:p14="http://schemas.microsoft.com/office/powerpoint/2010/main" val="22897800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sahu 1"/>
          <p:cNvSpPr>
            <a:spLocks noGrp="1"/>
          </p:cNvSpPr>
          <p:nvPr>
            <p:ph idx="1"/>
          </p:nvPr>
        </p:nvSpPr>
        <p:spPr>
          <a:xfrm>
            <a:off x="457200" y="1268760"/>
            <a:ext cx="8229600" cy="4857403"/>
          </a:xfrm>
        </p:spPr>
        <p:txBody>
          <a:bodyPr/>
          <a:lstStyle/>
          <a:p>
            <a:pPr marL="0" indent="0">
              <a:buNone/>
            </a:pPr>
            <a:r>
              <a:rPr lang="sk-SK" sz="1800" b="1" dirty="0">
                <a:solidFill>
                  <a:srgbClr val="923236"/>
                </a:solidFill>
              </a:rPr>
              <a:t>Prekážky a facilitátory súčasnej spolupráce v pracovnej integrácii OZZ</a:t>
            </a:r>
          </a:p>
          <a:p>
            <a:pPr marL="0" indent="0">
              <a:buNone/>
            </a:pPr>
            <a:endParaRPr lang="sk-SK" sz="1200" b="1" dirty="0">
              <a:solidFill>
                <a:srgbClr val="923236"/>
              </a:solidFill>
            </a:endParaRPr>
          </a:p>
          <a:p>
            <a:pPr marL="0" indent="0">
              <a:buNone/>
            </a:pPr>
            <a:endParaRPr lang="sk-SK" sz="1200" b="1" dirty="0">
              <a:solidFill>
                <a:srgbClr val="923236"/>
              </a:solidFill>
            </a:endParaRPr>
          </a:p>
          <a:p>
            <a:pPr marL="0" indent="0">
              <a:buNone/>
            </a:pPr>
            <a:endParaRPr lang="sk-SK" sz="1600" dirty="0"/>
          </a:p>
          <a:p>
            <a:pPr marL="0" indent="0">
              <a:buNone/>
            </a:pPr>
            <a:endParaRPr lang="sk-SK" sz="1600" dirty="0"/>
          </a:p>
        </p:txBody>
      </p:sp>
      <p:graphicFrame>
        <p:nvGraphicFramePr>
          <p:cNvPr id="5" name="Tabuľka 4"/>
          <p:cNvGraphicFramePr>
            <a:graphicFrameLocks noGrp="1"/>
          </p:cNvGraphicFramePr>
          <p:nvPr/>
        </p:nvGraphicFramePr>
        <p:xfrm>
          <a:off x="647564" y="1988840"/>
          <a:ext cx="7848872" cy="4434836"/>
        </p:xfrm>
        <a:graphic>
          <a:graphicData uri="http://schemas.openxmlformats.org/drawingml/2006/table">
            <a:tbl>
              <a:tblPr firstRow="1" bandRow="1">
                <a:tableStyleId>{93296810-A885-4BE3-A3E7-6D5BEEA58F35}</a:tableStyleId>
              </a:tblPr>
              <a:tblGrid>
                <a:gridCol w="2880320">
                  <a:extLst>
                    <a:ext uri="{9D8B030D-6E8A-4147-A177-3AD203B41FA5}">
                      <a16:colId xmlns:a16="http://schemas.microsoft.com/office/drawing/2014/main" xmlns="" val="869144403"/>
                    </a:ext>
                  </a:extLst>
                </a:gridCol>
                <a:gridCol w="1044116">
                  <a:extLst>
                    <a:ext uri="{9D8B030D-6E8A-4147-A177-3AD203B41FA5}">
                      <a16:colId xmlns:a16="http://schemas.microsoft.com/office/drawing/2014/main" xmlns="" val="2480906794"/>
                    </a:ext>
                  </a:extLst>
                </a:gridCol>
                <a:gridCol w="3132348">
                  <a:extLst>
                    <a:ext uri="{9D8B030D-6E8A-4147-A177-3AD203B41FA5}">
                      <a16:colId xmlns:a16="http://schemas.microsoft.com/office/drawing/2014/main" xmlns="" val="2103705782"/>
                    </a:ext>
                  </a:extLst>
                </a:gridCol>
                <a:gridCol w="792088">
                  <a:extLst>
                    <a:ext uri="{9D8B030D-6E8A-4147-A177-3AD203B41FA5}">
                      <a16:colId xmlns:a16="http://schemas.microsoft.com/office/drawing/2014/main" xmlns="" val="435698389"/>
                    </a:ext>
                  </a:extLst>
                </a:gridCol>
              </a:tblGrid>
              <a:tr h="485512">
                <a:tc>
                  <a:txBody>
                    <a:bodyPr/>
                    <a:lstStyle/>
                    <a:p>
                      <a:pPr algn="ctr">
                        <a:lnSpc>
                          <a:spcPct val="107000"/>
                        </a:lnSpc>
                        <a:spcAft>
                          <a:spcPts val="800"/>
                        </a:spcAft>
                      </a:pPr>
                      <a:r>
                        <a:rPr lang="sk-SK" sz="1200" b="1" dirty="0">
                          <a:effectLst/>
                          <a:latin typeface="+mn-lt"/>
                          <a:ea typeface="Calibri" panose="020F0502020204030204" pitchFamily="34" charset="0"/>
                          <a:cs typeface="Calibri" panose="020F0502020204030204" pitchFamily="34" charset="0"/>
                        </a:rPr>
                        <a:t>Prekážky</a:t>
                      </a:r>
                      <a:endParaRPr lang="en-GB" sz="12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sk-SK" sz="1200" b="1" dirty="0">
                          <a:effectLst/>
                          <a:latin typeface="+mn-lt"/>
                          <a:ea typeface="Calibri" panose="020F0502020204030204" pitchFamily="34" charset="0"/>
                          <a:cs typeface="Calibri" panose="020F0502020204030204" pitchFamily="34" charset="0"/>
                        </a:rPr>
                        <a:t>Aktéri</a:t>
                      </a:r>
                      <a:endParaRPr lang="en-GB" sz="12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sk-SK" sz="1200" b="1" dirty="0">
                          <a:effectLst/>
                          <a:latin typeface="+mn-lt"/>
                          <a:ea typeface="Calibri" panose="020F0502020204030204" pitchFamily="34" charset="0"/>
                          <a:cs typeface="Calibri" panose="020F0502020204030204" pitchFamily="34" charset="0"/>
                        </a:rPr>
                        <a:t>Facilitátory</a:t>
                      </a:r>
                      <a:endParaRPr lang="en-GB" sz="12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sk-SK" sz="1200" b="1">
                          <a:effectLst/>
                          <a:latin typeface="+mn-lt"/>
                          <a:ea typeface="Calibri" panose="020F0502020204030204" pitchFamily="34" charset="0"/>
                          <a:cs typeface="Calibri" panose="020F0502020204030204" pitchFamily="34" charset="0"/>
                        </a:rPr>
                        <a:t>Aktéri</a:t>
                      </a:r>
                      <a:endParaRPr lang="en-GB" sz="120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4273321031"/>
                  </a:ext>
                </a:extLst>
              </a:tr>
              <a:tr h="768672">
                <a:tc>
                  <a:txBody>
                    <a:bodyPr/>
                    <a:lstStyle/>
                    <a:p>
                      <a:pPr algn="l">
                        <a:lnSpc>
                          <a:spcPct val="107000"/>
                        </a:lnSpc>
                        <a:spcAft>
                          <a:spcPts val="0"/>
                        </a:spcAft>
                      </a:pPr>
                      <a:r>
                        <a:rPr lang="sk-SK" sz="1800" dirty="0">
                          <a:effectLst/>
                          <a:latin typeface="+mn-lt"/>
                          <a:ea typeface="Calibri" panose="020F0502020204030204" pitchFamily="34" charset="0"/>
                          <a:cs typeface="Calibri" panose="020F0502020204030204" pitchFamily="34" charset="0"/>
                        </a:rPr>
                        <a:t>Nedostatok ochoty k spolupráci</a:t>
                      </a:r>
                      <a:endParaRPr lang="en-GB" sz="1800" dirty="0">
                        <a:effectLst/>
                        <a:latin typeface="+mn-lt"/>
                        <a:ea typeface="Calibri" panose="020F0502020204030204" pitchFamily="34" charset="0"/>
                        <a:cs typeface="Times New Roman" panose="02020603050405020304" pitchFamily="18" charset="0"/>
                      </a:endParaRPr>
                    </a:p>
                    <a:p>
                      <a:pPr algn="l">
                        <a:lnSpc>
                          <a:spcPct val="107000"/>
                        </a:lnSpc>
                        <a:spcAft>
                          <a:spcPts val="800"/>
                        </a:spcAft>
                      </a:pPr>
                      <a:r>
                        <a:rPr lang="sk-SK" sz="1800" dirty="0">
                          <a:effectLst/>
                          <a:latin typeface="+mn-lt"/>
                          <a:ea typeface="Calibri" panose="020F0502020204030204" pitchFamily="34" charset="0"/>
                          <a:cs typeface="Calibri" panose="020F0502020204030204" pitchFamily="34" charset="0"/>
                        </a:rPr>
                        <a:t> </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l">
                        <a:lnSpc>
                          <a:spcPct val="107000"/>
                        </a:lnSpc>
                        <a:spcAft>
                          <a:spcPts val="800"/>
                        </a:spcAft>
                      </a:pPr>
                      <a:r>
                        <a:rPr lang="sk-SK" sz="1200" dirty="0">
                          <a:effectLst/>
                          <a:latin typeface="+mn-lt"/>
                          <a:ea typeface="Calibri" panose="020F0502020204030204" pitchFamily="34" charset="0"/>
                          <a:cs typeface="Calibri" panose="020F0502020204030204" pitchFamily="34" charset="0"/>
                        </a:rPr>
                        <a:t>STAT, MVO, ODB</a:t>
                      </a:r>
                      <a:endParaRPr lang="en-GB" sz="12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l">
                        <a:lnSpc>
                          <a:spcPct val="107000"/>
                        </a:lnSpc>
                        <a:spcAft>
                          <a:spcPts val="0"/>
                        </a:spcAft>
                      </a:pPr>
                      <a:r>
                        <a:rPr lang="sk-SK" sz="1800" dirty="0">
                          <a:effectLst/>
                          <a:latin typeface="+mn-lt"/>
                          <a:ea typeface="Calibri" panose="020F0502020204030204" pitchFamily="34" charset="0"/>
                          <a:cs typeface="Calibri" panose="020F0502020204030204" pitchFamily="34" charset="0"/>
                        </a:rPr>
                        <a:t>Legislatívny rámec </a:t>
                      </a:r>
                      <a:endParaRPr lang="en-GB" sz="1800" dirty="0">
                        <a:effectLst/>
                        <a:latin typeface="+mn-lt"/>
                        <a:ea typeface="Calibri" panose="020F0502020204030204" pitchFamily="34" charset="0"/>
                        <a:cs typeface="Times New Roman" panose="02020603050405020304" pitchFamily="18" charset="0"/>
                      </a:endParaRPr>
                    </a:p>
                    <a:p>
                      <a:pPr algn="l">
                        <a:lnSpc>
                          <a:spcPct val="107000"/>
                        </a:lnSpc>
                        <a:spcAft>
                          <a:spcPts val="800"/>
                        </a:spcAft>
                      </a:pPr>
                      <a:r>
                        <a:rPr lang="sk-SK" sz="1800" dirty="0">
                          <a:effectLst/>
                          <a:latin typeface="+mn-lt"/>
                          <a:ea typeface="Calibri" panose="020F0502020204030204" pitchFamily="34" charset="0"/>
                          <a:cs typeface="Calibri" panose="020F0502020204030204" pitchFamily="34" charset="0"/>
                        </a:rPr>
                        <a:t> </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l">
                        <a:lnSpc>
                          <a:spcPct val="107000"/>
                        </a:lnSpc>
                        <a:spcAft>
                          <a:spcPts val="800"/>
                        </a:spcAft>
                      </a:pPr>
                      <a:r>
                        <a:rPr lang="sk-SK" sz="1200">
                          <a:effectLst/>
                          <a:latin typeface="+mn-lt"/>
                          <a:ea typeface="Calibri" panose="020F0502020204030204" pitchFamily="34" charset="0"/>
                          <a:cs typeface="Calibri" panose="020F0502020204030204" pitchFamily="34" charset="0"/>
                        </a:rPr>
                        <a:t>ODB, STAT, ZAM</a:t>
                      </a:r>
                      <a:endParaRPr lang="en-GB" sz="120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3270558705"/>
                  </a:ext>
                </a:extLst>
              </a:tr>
              <a:tr h="512448">
                <a:tc>
                  <a:txBody>
                    <a:bodyPr/>
                    <a:lstStyle/>
                    <a:p>
                      <a:pPr algn="l">
                        <a:lnSpc>
                          <a:spcPct val="107000"/>
                        </a:lnSpc>
                        <a:spcAft>
                          <a:spcPts val="0"/>
                        </a:spcAft>
                      </a:pPr>
                      <a:r>
                        <a:rPr lang="sk-SK" sz="1800" dirty="0">
                          <a:effectLst/>
                          <a:latin typeface="+mn-lt"/>
                          <a:ea typeface="Calibri" panose="020F0502020204030204" pitchFamily="34" charset="0"/>
                          <a:cs typeface="Calibri" panose="020F0502020204030204" pitchFamily="34" charset="0"/>
                        </a:rPr>
                        <a:t>Nedostatok  personálnych kapacít na spoluprácu</a:t>
                      </a:r>
                    </a:p>
                    <a:p>
                      <a:pPr algn="l">
                        <a:lnSpc>
                          <a:spcPct val="107000"/>
                        </a:lnSpc>
                        <a:spcAft>
                          <a:spcPts val="0"/>
                        </a:spcAft>
                      </a:pP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l">
                        <a:lnSpc>
                          <a:spcPct val="107000"/>
                        </a:lnSpc>
                        <a:spcAft>
                          <a:spcPts val="800"/>
                        </a:spcAft>
                      </a:pPr>
                      <a:r>
                        <a:rPr lang="sk-SK" sz="1200" dirty="0">
                          <a:effectLst/>
                          <a:latin typeface="+mn-lt"/>
                          <a:ea typeface="Calibri" panose="020F0502020204030204" pitchFamily="34" charset="0"/>
                          <a:cs typeface="Calibri" panose="020F0502020204030204" pitchFamily="34" charset="0"/>
                        </a:rPr>
                        <a:t>ZAM, STAT, MVO</a:t>
                      </a:r>
                      <a:endParaRPr lang="en-GB" sz="12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l">
                        <a:lnSpc>
                          <a:spcPct val="107000"/>
                        </a:lnSpc>
                        <a:spcAft>
                          <a:spcPts val="0"/>
                        </a:spcAft>
                      </a:pPr>
                      <a:r>
                        <a:rPr lang="sk-SK" sz="1800" dirty="0">
                          <a:effectLst/>
                          <a:latin typeface="+mn-lt"/>
                          <a:ea typeface="Calibri" panose="020F0502020204030204" pitchFamily="34" charset="0"/>
                          <a:cs typeface="Calibri" panose="020F0502020204030204" pitchFamily="34" charset="0"/>
                        </a:rPr>
                        <a:t>Individuálne kontakty</a:t>
                      </a:r>
                      <a:endParaRPr lang="en-GB" sz="1800" dirty="0">
                        <a:effectLst/>
                        <a:latin typeface="+mn-lt"/>
                        <a:ea typeface="Calibri" panose="020F0502020204030204" pitchFamily="34" charset="0"/>
                        <a:cs typeface="Times New Roman" panose="02020603050405020304" pitchFamily="18" charset="0"/>
                      </a:endParaRPr>
                    </a:p>
                    <a:p>
                      <a:pPr algn="l">
                        <a:lnSpc>
                          <a:spcPct val="107000"/>
                        </a:lnSpc>
                        <a:spcAft>
                          <a:spcPts val="800"/>
                        </a:spcAft>
                      </a:pPr>
                      <a:r>
                        <a:rPr lang="sk-SK" sz="1800" dirty="0">
                          <a:effectLst/>
                          <a:latin typeface="+mn-lt"/>
                          <a:ea typeface="Calibri" panose="020F0502020204030204" pitchFamily="34" charset="0"/>
                          <a:cs typeface="Calibri" panose="020F0502020204030204" pitchFamily="34" charset="0"/>
                        </a:rPr>
                        <a:t> </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l">
                        <a:lnSpc>
                          <a:spcPct val="107000"/>
                        </a:lnSpc>
                        <a:spcAft>
                          <a:spcPts val="800"/>
                        </a:spcAft>
                      </a:pPr>
                      <a:r>
                        <a:rPr lang="sk-SK" sz="1200">
                          <a:effectLst/>
                          <a:latin typeface="+mn-lt"/>
                          <a:ea typeface="Calibri" panose="020F0502020204030204" pitchFamily="34" charset="0"/>
                          <a:cs typeface="Calibri" panose="020F0502020204030204" pitchFamily="34" charset="0"/>
                        </a:rPr>
                        <a:t>MVO, STAT</a:t>
                      </a:r>
                      <a:endParaRPr lang="en-GB" sz="120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3410385419"/>
                  </a:ext>
                </a:extLst>
              </a:tr>
              <a:tr h="768672">
                <a:tc>
                  <a:txBody>
                    <a:bodyPr/>
                    <a:lstStyle/>
                    <a:p>
                      <a:pPr algn="l">
                        <a:lnSpc>
                          <a:spcPct val="107000"/>
                        </a:lnSpc>
                        <a:spcAft>
                          <a:spcPts val="0"/>
                        </a:spcAft>
                      </a:pPr>
                      <a:r>
                        <a:rPr lang="sk-SK" sz="1800" dirty="0">
                          <a:effectLst/>
                          <a:latin typeface="+mn-lt"/>
                          <a:ea typeface="Calibri" panose="020F0502020204030204" pitchFamily="34" charset="0"/>
                          <a:cs typeface="Calibri" panose="020F0502020204030204" pitchFamily="34" charset="0"/>
                        </a:rPr>
                        <a:t>Nedostatok finančných zdrojov</a:t>
                      </a:r>
                      <a:endParaRPr lang="en-GB" sz="1800" dirty="0">
                        <a:effectLst/>
                        <a:latin typeface="+mn-lt"/>
                        <a:ea typeface="Calibri" panose="020F0502020204030204" pitchFamily="34" charset="0"/>
                        <a:cs typeface="Times New Roman" panose="02020603050405020304" pitchFamily="18" charset="0"/>
                      </a:endParaRPr>
                    </a:p>
                    <a:p>
                      <a:pPr algn="l">
                        <a:lnSpc>
                          <a:spcPct val="107000"/>
                        </a:lnSpc>
                        <a:spcAft>
                          <a:spcPts val="800"/>
                        </a:spcAft>
                      </a:pPr>
                      <a:r>
                        <a:rPr lang="sk-SK" sz="1800" dirty="0">
                          <a:effectLst/>
                          <a:latin typeface="+mn-lt"/>
                          <a:ea typeface="Calibri" panose="020F0502020204030204" pitchFamily="34" charset="0"/>
                          <a:cs typeface="Calibri" panose="020F0502020204030204" pitchFamily="34" charset="0"/>
                        </a:rPr>
                        <a:t> </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l">
                        <a:lnSpc>
                          <a:spcPct val="107000"/>
                        </a:lnSpc>
                        <a:spcAft>
                          <a:spcPts val="800"/>
                        </a:spcAft>
                      </a:pPr>
                      <a:r>
                        <a:rPr lang="sk-SK" sz="1200" dirty="0">
                          <a:effectLst/>
                          <a:latin typeface="+mn-lt"/>
                          <a:ea typeface="Calibri" panose="020F0502020204030204" pitchFamily="34" charset="0"/>
                          <a:cs typeface="Calibri" panose="020F0502020204030204" pitchFamily="34" charset="0"/>
                        </a:rPr>
                        <a:t>MVO</a:t>
                      </a:r>
                      <a:endParaRPr lang="en-GB" sz="12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l">
                        <a:lnSpc>
                          <a:spcPct val="107000"/>
                        </a:lnSpc>
                        <a:spcAft>
                          <a:spcPts val="0"/>
                        </a:spcAft>
                      </a:pPr>
                      <a:r>
                        <a:rPr lang="sk-SK" sz="1800" dirty="0">
                          <a:effectLst/>
                          <a:latin typeface="+mn-lt"/>
                          <a:ea typeface="Calibri" panose="020F0502020204030204" pitchFamily="34" charset="0"/>
                          <a:cs typeface="Calibri" panose="020F0502020204030204" pitchFamily="34" charset="0"/>
                        </a:rPr>
                        <a:t>Know-how</a:t>
                      </a:r>
                      <a:endParaRPr lang="en-GB" sz="1800" dirty="0">
                        <a:effectLst/>
                        <a:latin typeface="+mn-lt"/>
                        <a:ea typeface="Calibri" panose="020F0502020204030204" pitchFamily="34" charset="0"/>
                        <a:cs typeface="Times New Roman" panose="02020603050405020304" pitchFamily="18" charset="0"/>
                      </a:endParaRPr>
                    </a:p>
                    <a:p>
                      <a:pPr algn="l">
                        <a:lnSpc>
                          <a:spcPct val="107000"/>
                        </a:lnSpc>
                        <a:spcAft>
                          <a:spcPts val="800"/>
                        </a:spcAft>
                      </a:pPr>
                      <a:r>
                        <a:rPr lang="sk-SK" sz="1800" dirty="0">
                          <a:effectLst/>
                          <a:latin typeface="+mn-lt"/>
                          <a:ea typeface="Calibri" panose="020F0502020204030204" pitchFamily="34" charset="0"/>
                          <a:cs typeface="Calibri" panose="020F0502020204030204" pitchFamily="34" charset="0"/>
                        </a:rPr>
                        <a:t> </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l">
                        <a:lnSpc>
                          <a:spcPct val="107000"/>
                        </a:lnSpc>
                        <a:spcAft>
                          <a:spcPts val="800"/>
                        </a:spcAft>
                      </a:pPr>
                      <a:r>
                        <a:rPr lang="sk-SK" sz="1200" dirty="0">
                          <a:effectLst/>
                          <a:latin typeface="+mn-lt"/>
                          <a:ea typeface="Calibri" panose="020F0502020204030204" pitchFamily="34" charset="0"/>
                          <a:cs typeface="Calibri" panose="020F0502020204030204" pitchFamily="34" charset="0"/>
                        </a:rPr>
                        <a:t>MVO, ZAM</a:t>
                      </a:r>
                      <a:endParaRPr lang="en-GB" sz="1200" dirty="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2571088717"/>
                  </a:ext>
                </a:extLst>
              </a:tr>
              <a:tr h="768672">
                <a:tc>
                  <a:txBody>
                    <a:bodyPr/>
                    <a:lstStyle/>
                    <a:p>
                      <a:pPr algn="l">
                        <a:lnSpc>
                          <a:spcPct val="107000"/>
                        </a:lnSpc>
                        <a:spcAft>
                          <a:spcPts val="0"/>
                        </a:spcAft>
                      </a:pPr>
                      <a:r>
                        <a:rPr lang="sk-SK" sz="1800" dirty="0">
                          <a:effectLst/>
                          <a:latin typeface="+mn-lt"/>
                          <a:ea typeface="Calibri" panose="020F0502020204030204" pitchFamily="34" charset="0"/>
                          <a:cs typeface="Calibri" panose="020F0502020204030204" pitchFamily="34" charset="0"/>
                        </a:rPr>
                        <a:t>Súťaž o zdroje a legitimitu</a:t>
                      </a:r>
                      <a:endParaRPr lang="en-GB" sz="1800" dirty="0">
                        <a:effectLst/>
                        <a:latin typeface="+mn-lt"/>
                        <a:ea typeface="Calibri" panose="020F0502020204030204" pitchFamily="34" charset="0"/>
                        <a:cs typeface="Times New Roman" panose="02020603050405020304" pitchFamily="18" charset="0"/>
                      </a:endParaRPr>
                    </a:p>
                    <a:p>
                      <a:pPr algn="l">
                        <a:lnSpc>
                          <a:spcPct val="107000"/>
                        </a:lnSpc>
                        <a:spcAft>
                          <a:spcPts val="800"/>
                        </a:spcAft>
                      </a:pPr>
                      <a:r>
                        <a:rPr lang="sk-SK" sz="1800" dirty="0">
                          <a:effectLst/>
                          <a:latin typeface="+mn-lt"/>
                          <a:ea typeface="Calibri" panose="020F0502020204030204" pitchFamily="34" charset="0"/>
                          <a:cs typeface="Calibri" panose="020F0502020204030204" pitchFamily="34" charset="0"/>
                        </a:rPr>
                        <a:t> </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l">
                        <a:lnSpc>
                          <a:spcPct val="107000"/>
                        </a:lnSpc>
                        <a:spcAft>
                          <a:spcPts val="800"/>
                        </a:spcAft>
                      </a:pPr>
                      <a:r>
                        <a:rPr lang="sk-SK" sz="1200" dirty="0">
                          <a:effectLst/>
                          <a:latin typeface="+mn-lt"/>
                          <a:ea typeface="Calibri" panose="020F0502020204030204" pitchFamily="34" charset="0"/>
                          <a:cs typeface="Calibri" panose="020F0502020204030204" pitchFamily="34" charset="0"/>
                        </a:rPr>
                        <a:t>MVO</a:t>
                      </a:r>
                      <a:endParaRPr lang="en-GB" sz="12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l">
                        <a:lnSpc>
                          <a:spcPct val="107000"/>
                        </a:lnSpc>
                        <a:spcAft>
                          <a:spcPts val="0"/>
                        </a:spcAft>
                      </a:pPr>
                      <a:r>
                        <a:rPr lang="sk-SK" sz="1800" dirty="0">
                          <a:effectLst/>
                          <a:latin typeface="+mn-lt"/>
                          <a:ea typeface="Calibri" panose="020F0502020204030204" pitchFamily="34" charset="0"/>
                          <a:cs typeface="Calibri" panose="020F0502020204030204" pitchFamily="34" charset="0"/>
                        </a:rPr>
                        <a:t>Dostupnosť finančných zdrojov</a:t>
                      </a:r>
                      <a:endParaRPr lang="en-GB" sz="1800" dirty="0">
                        <a:effectLst/>
                        <a:latin typeface="+mn-lt"/>
                        <a:ea typeface="Calibri" panose="020F0502020204030204" pitchFamily="34" charset="0"/>
                        <a:cs typeface="Times New Roman" panose="02020603050405020304" pitchFamily="18" charset="0"/>
                      </a:endParaRPr>
                    </a:p>
                    <a:p>
                      <a:pPr algn="l">
                        <a:lnSpc>
                          <a:spcPct val="107000"/>
                        </a:lnSpc>
                        <a:spcAft>
                          <a:spcPts val="800"/>
                        </a:spcAft>
                      </a:pPr>
                      <a:r>
                        <a:rPr lang="sk-SK" sz="1800" dirty="0">
                          <a:effectLst/>
                          <a:latin typeface="+mn-lt"/>
                          <a:ea typeface="Calibri" panose="020F0502020204030204" pitchFamily="34" charset="0"/>
                          <a:cs typeface="Calibri" panose="020F0502020204030204" pitchFamily="34" charset="0"/>
                        </a:rPr>
                        <a:t> </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l">
                        <a:lnSpc>
                          <a:spcPct val="107000"/>
                        </a:lnSpc>
                        <a:spcAft>
                          <a:spcPts val="800"/>
                        </a:spcAft>
                      </a:pPr>
                      <a:r>
                        <a:rPr lang="sk-SK" sz="1200">
                          <a:effectLst/>
                          <a:latin typeface="+mn-lt"/>
                          <a:ea typeface="Calibri" panose="020F0502020204030204" pitchFamily="34" charset="0"/>
                          <a:cs typeface="Calibri" panose="020F0502020204030204" pitchFamily="34" charset="0"/>
                        </a:rPr>
                        <a:t>MVO, STAT</a:t>
                      </a:r>
                      <a:endParaRPr lang="en-GB" sz="120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3680741677"/>
                  </a:ext>
                </a:extLst>
              </a:tr>
              <a:tr h="512448">
                <a:tc>
                  <a:txBody>
                    <a:bodyPr/>
                    <a:lstStyle/>
                    <a:p>
                      <a:pPr algn="l">
                        <a:lnSpc>
                          <a:spcPct val="107000"/>
                        </a:lnSpc>
                        <a:spcAft>
                          <a:spcPts val="0"/>
                        </a:spcAft>
                      </a:pPr>
                      <a:r>
                        <a:rPr lang="sk-SK" sz="1800" dirty="0">
                          <a:effectLst/>
                          <a:latin typeface="+mn-lt"/>
                          <a:ea typeface="Calibri" panose="020F0502020204030204" pitchFamily="34" charset="0"/>
                          <a:cs typeface="Calibri" panose="020F0502020204030204" pitchFamily="34" charset="0"/>
                        </a:rPr>
                        <a:t>Nedostatok informácií</a:t>
                      </a:r>
                      <a:endParaRPr lang="en-GB" sz="1800" dirty="0">
                        <a:effectLst/>
                        <a:latin typeface="+mn-lt"/>
                        <a:ea typeface="Calibri" panose="020F0502020204030204" pitchFamily="34" charset="0"/>
                        <a:cs typeface="Times New Roman" panose="02020603050405020304" pitchFamily="18" charset="0"/>
                      </a:endParaRPr>
                    </a:p>
                    <a:p>
                      <a:pPr algn="l">
                        <a:lnSpc>
                          <a:spcPct val="107000"/>
                        </a:lnSpc>
                        <a:spcAft>
                          <a:spcPts val="800"/>
                        </a:spcAft>
                      </a:pPr>
                      <a:r>
                        <a:rPr lang="sk-SK" sz="1200" dirty="0">
                          <a:effectLst/>
                          <a:latin typeface="+mn-lt"/>
                          <a:ea typeface="Calibri" panose="020F0502020204030204" pitchFamily="34" charset="0"/>
                          <a:cs typeface="Calibri" panose="020F0502020204030204" pitchFamily="34" charset="0"/>
                        </a:rPr>
                        <a:t> </a:t>
                      </a:r>
                      <a:endParaRPr lang="en-GB" sz="12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l">
                        <a:lnSpc>
                          <a:spcPct val="107000"/>
                        </a:lnSpc>
                        <a:spcAft>
                          <a:spcPts val="800"/>
                        </a:spcAft>
                      </a:pPr>
                      <a:r>
                        <a:rPr lang="sk-SK" sz="1200" dirty="0">
                          <a:effectLst/>
                          <a:latin typeface="+mn-lt"/>
                          <a:ea typeface="Calibri" panose="020F0502020204030204" pitchFamily="34" charset="0"/>
                          <a:cs typeface="Calibri" panose="020F0502020204030204" pitchFamily="34" charset="0"/>
                        </a:rPr>
                        <a:t>ODB, MVO, STAT </a:t>
                      </a:r>
                      <a:endParaRPr lang="en-GB" sz="12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l">
                        <a:lnSpc>
                          <a:spcPct val="107000"/>
                        </a:lnSpc>
                        <a:spcAft>
                          <a:spcPts val="0"/>
                        </a:spcAft>
                      </a:pPr>
                      <a:r>
                        <a:rPr lang="sk-SK" sz="1800" dirty="0">
                          <a:effectLst/>
                          <a:latin typeface="+mn-lt"/>
                          <a:ea typeface="Calibri" panose="020F0502020204030204" pitchFamily="34" charset="0"/>
                          <a:cs typeface="Calibri" panose="020F0502020204030204" pitchFamily="34" charset="0"/>
                        </a:rPr>
                        <a:t>Podpora zo strany štátu </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l">
                        <a:lnSpc>
                          <a:spcPct val="107000"/>
                        </a:lnSpc>
                        <a:spcAft>
                          <a:spcPts val="800"/>
                        </a:spcAft>
                      </a:pPr>
                      <a:r>
                        <a:rPr lang="sk-SK" sz="1200" dirty="0">
                          <a:effectLst/>
                          <a:latin typeface="+mn-lt"/>
                          <a:ea typeface="Calibri" panose="020F0502020204030204" pitchFamily="34" charset="0"/>
                          <a:cs typeface="Calibri" panose="020F0502020204030204" pitchFamily="34" charset="0"/>
                        </a:rPr>
                        <a:t>STAT</a:t>
                      </a:r>
                      <a:endParaRPr lang="en-GB" sz="1200" dirty="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3242930714"/>
                  </a:ext>
                </a:extLst>
              </a:tr>
            </a:tbl>
          </a:graphicData>
        </a:graphic>
      </p:graphicFrame>
    </p:spTree>
    <p:extLst>
      <p:ext uri="{BB962C8B-B14F-4D97-AF65-F5344CB8AC3E}">
        <p14:creationId xmlns:p14="http://schemas.microsoft.com/office/powerpoint/2010/main" val="39406552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sahu 1"/>
          <p:cNvSpPr>
            <a:spLocks noGrp="1"/>
          </p:cNvSpPr>
          <p:nvPr>
            <p:ph idx="1"/>
          </p:nvPr>
        </p:nvSpPr>
        <p:spPr>
          <a:xfrm>
            <a:off x="323528" y="1124744"/>
            <a:ext cx="8229600" cy="5616624"/>
          </a:xfrm>
        </p:spPr>
        <p:txBody>
          <a:bodyPr/>
          <a:lstStyle/>
          <a:p>
            <a:pPr marL="0" indent="0">
              <a:buNone/>
            </a:pPr>
            <a:r>
              <a:rPr lang="sk-SK" sz="2000" b="1" dirty="0">
                <a:solidFill>
                  <a:srgbClr val="923236"/>
                </a:solidFill>
              </a:rPr>
              <a:t>Všetky typy aktérov vidia priestor a potrebu na ďalšiu spoluprácu</a:t>
            </a:r>
          </a:p>
          <a:p>
            <a:pPr marL="0" indent="0">
              <a:buNone/>
            </a:pPr>
            <a:endParaRPr lang="sk-SK" sz="1200" dirty="0">
              <a:solidFill>
                <a:srgbClr val="923236"/>
              </a:solidFill>
            </a:endParaRPr>
          </a:p>
          <a:p>
            <a:pPr marL="0" indent="0">
              <a:buNone/>
            </a:pPr>
            <a:endParaRPr lang="sk-SK" sz="1200" dirty="0">
              <a:solidFill>
                <a:srgbClr val="923236"/>
              </a:solidFill>
            </a:endParaRPr>
          </a:p>
          <a:p>
            <a:pPr marL="0" indent="0">
              <a:buNone/>
            </a:pPr>
            <a:endParaRPr lang="sk-SK" sz="1200" dirty="0">
              <a:solidFill>
                <a:srgbClr val="923236"/>
              </a:solidFill>
            </a:endParaRPr>
          </a:p>
          <a:p>
            <a:pPr marL="0" indent="0">
              <a:buNone/>
            </a:pPr>
            <a:endParaRPr lang="sk-SK" sz="1200" dirty="0">
              <a:solidFill>
                <a:srgbClr val="923236"/>
              </a:solidFill>
            </a:endParaRPr>
          </a:p>
          <a:p>
            <a:pPr marL="0" indent="0">
              <a:buNone/>
            </a:pPr>
            <a:endParaRPr lang="sk-SK" sz="1200" dirty="0">
              <a:solidFill>
                <a:srgbClr val="923236"/>
              </a:solidFill>
            </a:endParaRPr>
          </a:p>
          <a:p>
            <a:pPr marL="0" indent="0">
              <a:buNone/>
            </a:pPr>
            <a:endParaRPr lang="sk-SK" sz="1200" dirty="0">
              <a:solidFill>
                <a:srgbClr val="923236"/>
              </a:solidFill>
            </a:endParaRPr>
          </a:p>
          <a:p>
            <a:pPr marL="0" indent="0">
              <a:buNone/>
            </a:pPr>
            <a:endParaRPr lang="sk-SK" sz="1200" dirty="0">
              <a:solidFill>
                <a:srgbClr val="923236"/>
              </a:solidFill>
            </a:endParaRPr>
          </a:p>
          <a:p>
            <a:pPr marL="0" indent="0">
              <a:buNone/>
            </a:pPr>
            <a:endParaRPr lang="sk-SK" sz="1200" dirty="0">
              <a:solidFill>
                <a:srgbClr val="923236"/>
              </a:solidFill>
            </a:endParaRPr>
          </a:p>
          <a:p>
            <a:pPr marL="0" indent="0">
              <a:buNone/>
            </a:pPr>
            <a:endParaRPr lang="sk-SK" sz="1200" dirty="0">
              <a:solidFill>
                <a:srgbClr val="923236"/>
              </a:solidFill>
            </a:endParaRPr>
          </a:p>
          <a:p>
            <a:pPr marL="0" indent="0">
              <a:buNone/>
            </a:pPr>
            <a:endParaRPr lang="sk-SK" sz="1200" b="1" dirty="0">
              <a:solidFill>
                <a:srgbClr val="923236"/>
              </a:solidFill>
            </a:endParaRPr>
          </a:p>
          <a:p>
            <a:pPr marL="0" indent="0">
              <a:buNone/>
            </a:pPr>
            <a:endParaRPr lang="sk-SK" sz="1600" dirty="0"/>
          </a:p>
          <a:p>
            <a:pPr marL="0" indent="0">
              <a:buNone/>
            </a:pPr>
            <a:endParaRPr lang="sk-SK" sz="1600" dirty="0"/>
          </a:p>
        </p:txBody>
      </p:sp>
      <p:graphicFrame>
        <p:nvGraphicFramePr>
          <p:cNvPr id="3" name="Tabuľka 2"/>
          <p:cNvGraphicFramePr>
            <a:graphicFrameLocks noGrp="1"/>
          </p:cNvGraphicFramePr>
          <p:nvPr/>
        </p:nvGraphicFramePr>
        <p:xfrm>
          <a:off x="323528" y="1505505"/>
          <a:ext cx="8712968" cy="5157039"/>
        </p:xfrm>
        <a:graphic>
          <a:graphicData uri="http://schemas.openxmlformats.org/drawingml/2006/table">
            <a:tbl>
              <a:tblPr firstRow="1" bandRow="1">
                <a:tableStyleId>{3C2FFA5D-87B4-456A-9821-1D502468CF0F}</a:tableStyleId>
              </a:tblPr>
              <a:tblGrid>
                <a:gridCol w="2755384">
                  <a:extLst>
                    <a:ext uri="{9D8B030D-6E8A-4147-A177-3AD203B41FA5}">
                      <a16:colId xmlns:a16="http://schemas.microsoft.com/office/drawing/2014/main" xmlns="" val="2205180300"/>
                    </a:ext>
                  </a:extLst>
                </a:gridCol>
                <a:gridCol w="5957584">
                  <a:extLst>
                    <a:ext uri="{9D8B030D-6E8A-4147-A177-3AD203B41FA5}">
                      <a16:colId xmlns:a16="http://schemas.microsoft.com/office/drawing/2014/main" xmlns="" val="3837225314"/>
                    </a:ext>
                  </a:extLst>
                </a:gridCol>
              </a:tblGrid>
              <a:tr h="416630">
                <a:tc>
                  <a:txBody>
                    <a:bodyPr/>
                    <a:lstStyle/>
                    <a:p>
                      <a:r>
                        <a:rPr lang="sk-SK" sz="1000" dirty="0">
                          <a:solidFill>
                            <a:schemeClr val="tx1"/>
                          </a:solidFill>
                        </a:rPr>
                        <a:t>Oblasti</a:t>
                      </a:r>
                      <a:r>
                        <a:rPr lang="sk-SK" sz="1000" baseline="0" dirty="0">
                          <a:solidFill>
                            <a:schemeClr val="tx1"/>
                          </a:solidFill>
                        </a:rPr>
                        <a:t> potenciálnej spolupráce </a:t>
                      </a:r>
                      <a:endParaRPr lang="sk-SK" sz="1000" dirty="0">
                        <a:solidFill>
                          <a:schemeClr val="tx1"/>
                        </a:solidFill>
                      </a:endParaRPr>
                    </a:p>
                  </a:txBody>
                  <a:tcPr anchor="ctr"/>
                </a:tc>
                <a:tc>
                  <a:txBody>
                    <a:bodyPr/>
                    <a:lstStyle/>
                    <a:p>
                      <a:r>
                        <a:rPr lang="sk-SK" sz="1000" dirty="0">
                          <a:solidFill>
                            <a:schemeClr val="tx1"/>
                          </a:solidFill>
                        </a:rPr>
                        <a:t> Príklady </a:t>
                      </a:r>
                    </a:p>
                  </a:txBody>
                  <a:tcPr anchor="ctr"/>
                </a:tc>
                <a:extLst>
                  <a:ext uri="{0D108BD9-81ED-4DB2-BD59-A6C34878D82A}">
                    <a16:rowId xmlns:a16="http://schemas.microsoft.com/office/drawing/2014/main" xmlns="" val="621941116"/>
                  </a:ext>
                </a:extLst>
              </a:tr>
              <a:tr h="282729">
                <a:tc>
                  <a:txBody>
                    <a:bodyPr/>
                    <a:lstStyle/>
                    <a:p>
                      <a:r>
                        <a:rPr lang="sk-SK" sz="1000" b="1" dirty="0"/>
                        <a:t>Spolupráca v prierezových témach</a:t>
                      </a:r>
                    </a:p>
                  </a:txBody>
                  <a:tcPr/>
                </a:tc>
                <a:tc>
                  <a:txBody>
                    <a:bodyPr/>
                    <a:lstStyle/>
                    <a:p>
                      <a:r>
                        <a:rPr lang="sk-SK" sz="1000" dirty="0"/>
                        <a:t>Integrácia OZZ na trh práce, obhajoba záujmov OZZ</a:t>
                      </a:r>
                    </a:p>
                  </a:txBody>
                  <a:tcPr/>
                </a:tc>
                <a:extLst>
                  <a:ext uri="{0D108BD9-81ED-4DB2-BD59-A6C34878D82A}">
                    <a16:rowId xmlns:a16="http://schemas.microsoft.com/office/drawing/2014/main" xmlns="" val="3751992345"/>
                  </a:ext>
                </a:extLst>
              </a:tr>
              <a:tr h="663696">
                <a:tc>
                  <a:txBody>
                    <a:bodyPr/>
                    <a:lstStyle/>
                    <a:p>
                      <a:r>
                        <a:rPr lang="sk-SK" sz="1000" b="1" dirty="0"/>
                        <a:t>Združovanie potrebných zložiek (medzi rezortmi) a rozširovanie spolupráce o nových aktérov</a:t>
                      </a:r>
                    </a:p>
                  </a:txBody>
                  <a:tcPr/>
                </a:tc>
                <a:tc>
                  <a:txBody>
                    <a:bodyPr/>
                    <a:lstStyle/>
                    <a:p>
                      <a:pPr marL="171450" indent="-171450">
                        <a:buFont typeface="Arial" panose="020B0604020202020204" pitchFamily="34" charset="0"/>
                        <a:buChar char="•"/>
                      </a:pPr>
                      <a:r>
                        <a:rPr lang="sk-SK" sz="1000" dirty="0"/>
                        <a:t>združovať všetky potrebné zložky, ako je zdravotná, socializačná a podporná priamo na mieste, aby bol návrat ľahší;</a:t>
                      </a:r>
                    </a:p>
                    <a:p>
                      <a:pPr marL="171450" indent="-171450">
                        <a:buFont typeface="Arial" panose="020B0604020202020204" pitchFamily="34" charset="0"/>
                        <a:buChar char="•"/>
                      </a:pPr>
                      <a:r>
                        <a:rPr lang="sk-SK" sz="1000" dirty="0"/>
                        <a:t>Spolupráca</a:t>
                      </a:r>
                      <a:r>
                        <a:rPr lang="sk-SK" sz="1000" baseline="0" dirty="0"/>
                        <a:t> a komunikácia škôl, systém </a:t>
                      </a:r>
                      <a:r>
                        <a:rPr lang="sk-SK" sz="1000" baseline="0" dirty="0" err="1"/>
                        <a:t>sociál</a:t>
                      </a:r>
                      <a:r>
                        <a:rPr lang="sk-SK" sz="1000" baseline="0" dirty="0"/>
                        <a:t>. zabezpečenia a soc. služieb</a:t>
                      </a:r>
                    </a:p>
                    <a:p>
                      <a:pPr marL="171450" indent="-171450">
                        <a:buFont typeface="Arial" panose="020B0604020202020204" pitchFamily="34" charset="0"/>
                        <a:buChar char="•"/>
                      </a:pPr>
                      <a:r>
                        <a:rPr lang="sk-SK" sz="1000" baseline="0" dirty="0"/>
                        <a:t>Prizývanie profesijných združení a ďalších špecialistov</a:t>
                      </a:r>
                      <a:endParaRPr lang="sk-SK" sz="1000" dirty="0"/>
                    </a:p>
                  </a:txBody>
                  <a:tcPr/>
                </a:tc>
                <a:extLst>
                  <a:ext uri="{0D108BD9-81ED-4DB2-BD59-A6C34878D82A}">
                    <a16:rowId xmlns:a16="http://schemas.microsoft.com/office/drawing/2014/main" xmlns="" val="3213045939"/>
                  </a:ext>
                </a:extLst>
              </a:tr>
              <a:tr h="432845">
                <a:tc>
                  <a:txBody>
                    <a:bodyPr/>
                    <a:lstStyle/>
                    <a:p>
                      <a:r>
                        <a:rPr lang="sk-SK" sz="1000" b="1" dirty="0"/>
                        <a:t>Spolupráca prostredníctvom  kolektívneho vyjednávania; </a:t>
                      </a:r>
                    </a:p>
                  </a:txBody>
                  <a:tcPr/>
                </a:tc>
                <a:tc>
                  <a:txBody>
                    <a:bodyPr/>
                    <a:lstStyle/>
                    <a:p>
                      <a:r>
                        <a:rPr lang="sk-SK" sz="1000" dirty="0"/>
                        <a:t>Potenciál  v rozvinutí väčšej spolupráce cez kolektívne zmluvy na odvetvovej alebo podnikovej úrovni, do ktorých by sa mohli zahrnúť rôzne praktické nástroje do povinností pre zamestnávateľov</a:t>
                      </a:r>
                    </a:p>
                  </a:txBody>
                  <a:tcPr/>
                </a:tc>
                <a:extLst>
                  <a:ext uri="{0D108BD9-81ED-4DB2-BD59-A6C34878D82A}">
                    <a16:rowId xmlns:a16="http://schemas.microsoft.com/office/drawing/2014/main" xmlns="" val="1329381584"/>
                  </a:ext>
                </a:extLst>
              </a:tr>
              <a:tr h="306275">
                <a:tc>
                  <a:txBody>
                    <a:bodyPr/>
                    <a:lstStyle/>
                    <a:p>
                      <a:r>
                        <a:rPr lang="sk-SK" sz="1000" b="1" dirty="0"/>
                        <a:t>Zintenzívnenie existujúcej spolupráce</a:t>
                      </a:r>
                    </a:p>
                  </a:txBody>
                  <a:tcPr/>
                </a:tc>
                <a:tc>
                  <a:txBody>
                    <a:bodyPr/>
                    <a:lstStyle/>
                    <a:p>
                      <a:r>
                        <a:rPr lang="sk-SK" sz="1000" dirty="0"/>
                        <a:t>Medzi agentúrami podporovaného zamestnávania a úradmi práce  a soc. poisťovňou</a:t>
                      </a:r>
                    </a:p>
                  </a:txBody>
                  <a:tcPr/>
                </a:tc>
                <a:extLst>
                  <a:ext uri="{0D108BD9-81ED-4DB2-BD59-A6C34878D82A}">
                    <a16:rowId xmlns:a16="http://schemas.microsoft.com/office/drawing/2014/main" xmlns="" val="3934321348"/>
                  </a:ext>
                </a:extLst>
              </a:tr>
              <a:tr h="807978">
                <a:tc>
                  <a:txBody>
                    <a:bodyPr/>
                    <a:lstStyle/>
                    <a:p>
                      <a:r>
                        <a:rPr lang="sk-SK" sz="1000" b="1" dirty="0"/>
                        <a:t>Spolupráca v nových, doteraz zanedbávaných oblastiach</a:t>
                      </a:r>
                    </a:p>
                  </a:txBody>
                  <a:tcPr/>
                </a:tc>
                <a:tc>
                  <a:txBody>
                    <a:bodyPr/>
                    <a:lstStyle/>
                    <a:p>
                      <a:pPr marL="171450" indent="-171450">
                        <a:buFont typeface="Arial" panose="020B0604020202020204" pitchFamily="34" charset="0"/>
                        <a:buChar char="•"/>
                      </a:pPr>
                      <a:r>
                        <a:rPr lang="sk-SK" sz="1000" dirty="0"/>
                        <a:t>Jednotlivým druhom postihnutia sa pozornosť a financie rozdeľujú nerovnomerne, napr. ľudia s mentálnym postihnutím</a:t>
                      </a:r>
                    </a:p>
                    <a:p>
                      <a:pPr marL="171450" indent="-171450">
                        <a:buFont typeface="Arial" panose="020B0604020202020204" pitchFamily="34" charset="0"/>
                        <a:buChar char="•"/>
                      </a:pPr>
                      <a:r>
                        <a:rPr lang="sk-SK" sz="1000" dirty="0"/>
                        <a:t>Využívaním doteraz málo známych nástrojov, napr. využívaním sociálnej doložky pri verejnom obstarávaní</a:t>
                      </a:r>
                    </a:p>
                    <a:p>
                      <a:pPr marL="171450" indent="-171450">
                        <a:buFont typeface="Arial" panose="020B0604020202020204" pitchFamily="34" charset="0"/>
                        <a:buChar char="•"/>
                      </a:pPr>
                      <a:r>
                        <a:rPr lang="sk-SK" sz="1000" dirty="0"/>
                        <a:t>Cez</a:t>
                      </a:r>
                      <a:r>
                        <a:rPr lang="sk-SK" sz="1000" baseline="0" dirty="0"/>
                        <a:t> výskum, NP  vo vzdelávaní a príprave pre trh práce dospelých so zrakovým postihnutím</a:t>
                      </a:r>
                      <a:endParaRPr lang="sk-SK" sz="1000" dirty="0"/>
                    </a:p>
                  </a:txBody>
                  <a:tcPr/>
                </a:tc>
                <a:extLst>
                  <a:ext uri="{0D108BD9-81ED-4DB2-BD59-A6C34878D82A}">
                    <a16:rowId xmlns:a16="http://schemas.microsoft.com/office/drawing/2014/main" xmlns="" val="57047122"/>
                  </a:ext>
                </a:extLst>
              </a:tr>
              <a:tr h="1385105">
                <a:tc>
                  <a:txBody>
                    <a:bodyPr/>
                    <a:lstStyle/>
                    <a:p>
                      <a:r>
                        <a:rPr lang="sk-SK" sz="1000" b="1" dirty="0"/>
                        <a:t>Zdieľanie informácií, búranie predsudkov a výmena dobrej praxe</a:t>
                      </a:r>
                    </a:p>
                  </a:txBody>
                  <a:tcPr/>
                </a:tc>
                <a:tc>
                  <a:txBody>
                    <a:bodyPr/>
                    <a:lstStyle/>
                    <a:p>
                      <a:r>
                        <a:rPr lang="sk-SK" sz="1000" i="1" dirty="0"/>
                        <a:t>„.... spolupracujeme aj s Inštitútom pre pracovnú rehabilitáciu občanov so zdravotným postihnutím. Málokto však o tom vie. Tu by pomohla väčšia informovanosť o možnostiach aj rehabilitácie a zlepšenia pracovnej schopnosti. Tu by sa mohla viac rozvinúť spolupráca ( STAT7).</a:t>
                      </a:r>
                    </a:p>
                    <a:p>
                      <a:endParaRPr lang="sk-SK" sz="1000" i="1" dirty="0"/>
                    </a:p>
                    <a:p>
                      <a:r>
                        <a:rPr lang="sk-SK" sz="1000" i="1" dirty="0"/>
                        <a:t>Privítali by sme, keby sme my ako sociálna poisťovňa pre účely pracovnej rekomendenciu, mali od úradov práce informáciu, aké pracovné pozície sú v danom regióne  a v danom čase k dispozícií, aby sme prípadne mohli hneď do rekomendencie dať, či je človek na danú pozíciu vhodný. Tým by sme pomohli daného poistenca lepšie integrovať na trh práce (STAT7).“</a:t>
                      </a:r>
                    </a:p>
                    <a:p>
                      <a:endParaRPr lang="sk-SK" sz="1000" dirty="0"/>
                    </a:p>
                  </a:txBody>
                  <a:tcPr/>
                </a:tc>
                <a:extLst>
                  <a:ext uri="{0D108BD9-81ED-4DB2-BD59-A6C34878D82A}">
                    <a16:rowId xmlns:a16="http://schemas.microsoft.com/office/drawing/2014/main" xmlns="" val="630840115"/>
                  </a:ext>
                </a:extLst>
              </a:tr>
              <a:tr h="663920">
                <a:tc>
                  <a:txBody>
                    <a:bodyPr/>
                    <a:lstStyle/>
                    <a:p>
                      <a:r>
                        <a:rPr lang="sk-SK" sz="1000" b="1" dirty="0"/>
                        <a:t>Nastavovanie priorít pri čerpaní zdrojov zo štrukturálnych fondov</a:t>
                      </a:r>
                    </a:p>
                    <a:p>
                      <a:endParaRPr lang="sk-SK" sz="1000" b="1" dirty="0"/>
                    </a:p>
                  </a:txBody>
                  <a:tcPr/>
                </a:tc>
                <a:tc>
                  <a:txBody>
                    <a:bodyPr/>
                    <a:lstStyle/>
                    <a:p>
                      <a:r>
                        <a:rPr lang="sk-SK" sz="1000" dirty="0"/>
                        <a:t>V zmysle napĺňania Dohovoru o právach ľudí so zdravotným postihnutím  a jeho požiadavky, že sa majú vytvoriť podmienky na to, aby ľudia so zdravotným postihnutím boli zamestnaní alebo mali na to vytvorené príležitosti, VUC a mimovládne organizácie by mali byť partnerom pre ministerstvá pri nastavovaní zdrojov z európskych štrukturálnych fondov nachádzajúcom období (STAT10).</a:t>
                      </a:r>
                    </a:p>
                  </a:txBody>
                  <a:tcPr/>
                </a:tc>
                <a:extLst>
                  <a:ext uri="{0D108BD9-81ED-4DB2-BD59-A6C34878D82A}">
                    <a16:rowId xmlns:a16="http://schemas.microsoft.com/office/drawing/2014/main" xmlns="" val="1945327206"/>
                  </a:ext>
                </a:extLst>
              </a:tr>
            </a:tbl>
          </a:graphicData>
        </a:graphic>
      </p:graphicFrame>
    </p:spTree>
    <p:extLst>
      <p:ext uri="{BB962C8B-B14F-4D97-AF65-F5344CB8AC3E}">
        <p14:creationId xmlns:p14="http://schemas.microsoft.com/office/powerpoint/2010/main" val="13154259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sahu 1"/>
          <p:cNvSpPr>
            <a:spLocks noGrp="1"/>
          </p:cNvSpPr>
          <p:nvPr>
            <p:ph idx="1"/>
          </p:nvPr>
        </p:nvSpPr>
        <p:spPr>
          <a:xfrm>
            <a:off x="457200" y="1124744"/>
            <a:ext cx="8229600" cy="5616624"/>
          </a:xfrm>
        </p:spPr>
        <p:txBody>
          <a:bodyPr/>
          <a:lstStyle/>
          <a:p>
            <a:pPr marL="0" indent="0">
              <a:buNone/>
            </a:pPr>
            <a:r>
              <a:rPr lang="sk-SK" sz="1800" b="1" dirty="0">
                <a:solidFill>
                  <a:srgbClr val="923236"/>
                </a:solidFill>
              </a:rPr>
              <a:t>Prekážky a facilitátory potenciálnej spolupráce v pracovnej integrácii OZZ</a:t>
            </a:r>
          </a:p>
          <a:p>
            <a:pPr marL="0" indent="0">
              <a:buNone/>
            </a:pPr>
            <a:endParaRPr lang="sk-SK" sz="1200" dirty="0">
              <a:solidFill>
                <a:srgbClr val="923236"/>
              </a:solidFill>
            </a:endParaRPr>
          </a:p>
          <a:p>
            <a:pPr marL="0" indent="0">
              <a:buNone/>
            </a:pPr>
            <a:endParaRPr lang="sk-SK" sz="1200" dirty="0">
              <a:solidFill>
                <a:srgbClr val="923236"/>
              </a:solidFill>
            </a:endParaRPr>
          </a:p>
          <a:p>
            <a:pPr marL="0" indent="0">
              <a:buNone/>
            </a:pPr>
            <a:endParaRPr lang="sk-SK" sz="1200" dirty="0">
              <a:solidFill>
                <a:srgbClr val="923236"/>
              </a:solidFill>
            </a:endParaRPr>
          </a:p>
          <a:p>
            <a:pPr marL="0" indent="0">
              <a:buNone/>
            </a:pPr>
            <a:endParaRPr lang="sk-SK" sz="1200" dirty="0">
              <a:solidFill>
                <a:srgbClr val="923236"/>
              </a:solidFill>
            </a:endParaRPr>
          </a:p>
          <a:p>
            <a:pPr marL="0" indent="0">
              <a:buNone/>
            </a:pPr>
            <a:endParaRPr lang="sk-SK" sz="1200" dirty="0">
              <a:solidFill>
                <a:srgbClr val="923236"/>
              </a:solidFill>
            </a:endParaRPr>
          </a:p>
          <a:p>
            <a:pPr marL="0" indent="0">
              <a:buNone/>
            </a:pPr>
            <a:endParaRPr lang="sk-SK" sz="1200" dirty="0">
              <a:solidFill>
                <a:srgbClr val="923236"/>
              </a:solidFill>
            </a:endParaRPr>
          </a:p>
          <a:p>
            <a:pPr marL="0" indent="0">
              <a:buNone/>
            </a:pPr>
            <a:endParaRPr lang="sk-SK" sz="1200" dirty="0">
              <a:solidFill>
                <a:srgbClr val="923236"/>
              </a:solidFill>
            </a:endParaRPr>
          </a:p>
          <a:p>
            <a:pPr marL="0" indent="0">
              <a:buNone/>
            </a:pPr>
            <a:endParaRPr lang="sk-SK" sz="1200" dirty="0">
              <a:solidFill>
                <a:srgbClr val="923236"/>
              </a:solidFill>
            </a:endParaRPr>
          </a:p>
          <a:p>
            <a:pPr marL="0" indent="0">
              <a:buNone/>
            </a:pPr>
            <a:endParaRPr lang="sk-SK" sz="1200" dirty="0">
              <a:solidFill>
                <a:srgbClr val="923236"/>
              </a:solidFill>
            </a:endParaRPr>
          </a:p>
          <a:p>
            <a:pPr marL="0" indent="0">
              <a:buNone/>
            </a:pPr>
            <a:endParaRPr lang="sk-SK" sz="1200" dirty="0"/>
          </a:p>
          <a:p>
            <a:pPr marL="0" indent="0">
              <a:buNone/>
            </a:pPr>
            <a:endParaRPr lang="sk-SK" sz="1200" dirty="0"/>
          </a:p>
          <a:p>
            <a:pPr marL="0" indent="0">
              <a:buNone/>
            </a:pPr>
            <a:endParaRPr lang="sk-SK" sz="1200" dirty="0"/>
          </a:p>
          <a:p>
            <a:pPr marL="0" indent="0">
              <a:buNone/>
            </a:pPr>
            <a:endParaRPr lang="sk-SK" sz="1200" dirty="0"/>
          </a:p>
          <a:p>
            <a:pPr marL="0" indent="0">
              <a:buNone/>
            </a:pPr>
            <a:endParaRPr lang="sk-SK" sz="1200" dirty="0"/>
          </a:p>
          <a:p>
            <a:pPr marL="0" indent="0">
              <a:buNone/>
            </a:pPr>
            <a:endParaRPr lang="sk-SK" sz="1200" dirty="0"/>
          </a:p>
          <a:p>
            <a:pPr marL="0" indent="0">
              <a:buNone/>
            </a:pPr>
            <a:r>
              <a:rPr lang="sk-SK" sz="1200" dirty="0"/>
              <a:t> </a:t>
            </a:r>
          </a:p>
          <a:p>
            <a:pPr marL="0" indent="0">
              <a:buNone/>
            </a:pPr>
            <a:endParaRPr lang="sk-SK" sz="1200" dirty="0"/>
          </a:p>
          <a:p>
            <a:pPr marL="0" indent="0">
              <a:buNone/>
            </a:pPr>
            <a:endParaRPr lang="sk-SK" sz="1200" dirty="0"/>
          </a:p>
          <a:p>
            <a:pPr marL="0" indent="0">
              <a:buNone/>
            </a:pPr>
            <a:endParaRPr lang="sk-SK" sz="1200" dirty="0"/>
          </a:p>
          <a:p>
            <a:pPr marL="0" indent="0">
              <a:buNone/>
            </a:pPr>
            <a:endParaRPr lang="sk-SK" sz="1200" dirty="0"/>
          </a:p>
          <a:p>
            <a:pPr marL="0" indent="0">
              <a:buNone/>
            </a:pPr>
            <a:r>
              <a:rPr lang="sk-SK" sz="1200" dirty="0"/>
              <a:t>Viacero aktérov priorizuje vytváranie spolupráce na národnej úrovni, nebránia sa však ani spolupráci na sektorovej/podnikovej či  individuálnej/organizačnej úrovni.</a:t>
            </a:r>
          </a:p>
          <a:p>
            <a:pPr marL="0" indent="0">
              <a:buNone/>
            </a:pPr>
            <a:r>
              <a:rPr lang="sk-SK" sz="1200" dirty="0"/>
              <a:t>Niektorí aktéri upozorňovali na dôležitosť dobrovoľnosti spolupráce, nie na základe „povinnosti“ určenej cez legislatívu  ako kontrola, ale </a:t>
            </a:r>
            <a:r>
              <a:rPr lang="pl-PL" sz="1200" dirty="0"/>
              <a:t>ak je niečo dobrovoľné, tak sa to robiť nebude.</a:t>
            </a:r>
            <a:endParaRPr lang="sk-SK" sz="1200" dirty="0"/>
          </a:p>
          <a:p>
            <a:pPr marL="0" indent="0">
              <a:buNone/>
            </a:pPr>
            <a:endParaRPr lang="sk-SK" sz="1200" b="1" dirty="0">
              <a:solidFill>
                <a:srgbClr val="923236"/>
              </a:solidFill>
            </a:endParaRPr>
          </a:p>
          <a:p>
            <a:pPr marL="0" indent="0">
              <a:buNone/>
            </a:pPr>
            <a:endParaRPr lang="sk-SK" sz="1600" dirty="0"/>
          </a:p>
          <a:p>
            <a:pPr marL="0" indent="0">
              <a:buNone/>
            </a:pPr>
            <a:endParaRPr lang="sk-SK" sz="1600" dirty="0"/>
          </a:p>
        </p:txBody>
      </p:sp>
      <p:graphicFrame>
        <p:nvGraphicFramePr>
          <p:cNvPr id="3" name="Tabuľka 2"/>
          <p:cNvGraphicFramePr>
            <a:graphicFrameLocks noGrp="1"/>
          </p:cNvGraphicFramePr>
          <p:nvPr/>
        </p:nvGraphicFramePr>
        <p:xfrm>
          <a:off x="457200" y="1772816"/>
          <a:ext cx="8363272" cy="3793620"/>
        </p:xfrm>
        <a:graphic>
          <a:graphicData uri="http://schemas.openxmlformats.org/drawingml/2006/table">
            <a:tbl>
              <a:tblPr firstRow="1" bandRow="1">
                <a:tableStyleId>{3C2FFA5D-87B4-456A-9821-1D502468CF0F}</a:tableStyleId>
              </a:tblPr>
              <a:tblGrid>
                <a:gridCol w="2818656">
                  <a:extLst>
                    <a:ext uri="{9D8B030D-6E8A-4147-A177-3AD203B41FA5}">
                      <a16:colId xmlns:a16="http://schemas.microsoft.com/office/drawing/2014/main" xmlns="" val="1843899113"/>
                    </a:ext>
                  </a:extLst>
                </a:gridCol>
                <a:gridCol w="648072">
                  <a:extLst>
                    <a:ext uri="{9D8B030D-6E8A-4147-A177-3AD203B41FA5}">
                      <a16:colId xmlns:a16="http://schemas.microsoft.com/office/drawing/2014/main" xmlns="" val="3040321525"/>
                    </a:ext>
                  </a:extLst>
                </a:gridCol>
                <a:gridCol w="4176464">
                  <a:extLst>
                    <a:ext uri="{9D8B030D-6E8A-4147-A177-3AD203B41FA5}">
                      <a16:colId xmlns:a16="http://schemas.microsoft.com/office/drawing/2014/main" xmlns="" val="3928790438"/>
                    </a:ext>
                  </a:extLst>
                </a:gridCol>
                <a:gridCol w="720080">
                  <a:extLst>
                    <a:ext uri="{9D8B030D-6E8A-4147-A177-3AD203B41FA5}">
                      <a16:colId xmlns:a16="http://schemas.microsoft.com/office/drawing/2014/main" xmlns="" val="414334810"/>
                    </a:ext>
                  </a:extLst>
                </a:gridCol>
              </a:tblGrid>
              <a:tr h="370840">
                <a:tc>
                  <a:txBody>
                    <a:bodyPr/>
                    <a:lstStyle/>
                    <a:p>
                      <a:pPr algn="ctr">
                        <a:lnSpc>
                          <a:spcPct val="107000"/>
                        </a:lnSpc>
                        <a:spcAft>
                          <a:spcPts val="800"/>
                        </a:spcAft>
                      </a:pPr>
                      <a:r>
                        <a:rPr lang="sk-SK" sz="1800" dirty="0">
                          <a:solidFill>
                            <a:schemeClr val="tx1"/>
                          </a:solidFill>
                          <a:effectLst/>
                        </a:rPr>
                        <a:t>Prekážky</a:t>
                      </a:r>
                      <a:endParaRPr lang="en-GB"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sk-SK" sz="1200" dirty="0">
                          <a:solidFill>
                            <a:schemeClr val="tx1"/>
                          </a:solidFill>
                          <a:effectLst/>
                        </a:rPr>
                        <a:t>Aktéri</a:t>
                      </a:r>
                      <a:endParaRPr lang="en-GB"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sk-SK" sz="1800" dirty="0">
                          <a:solidFill>
                            <a:schemeClr val="tx1"/>
                          </a:solidFill>
                          <a:effectLst/>
                        </a:rPr>
                        <a:t>Facilitátory</a:t>
                      </a:r>
                      <a:endParaRPr lang="en-GB"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sk-SK" sz="1200" dirty="0">
                          <a:solidFill>
                            <a:schemeClr val="tx1"/>
                          </a:solidFill>
                          <a:effectLst/>
                        </a:rPr>
                        <a:t>Aktéri</a:t>
                      </a:r>
                      <a:endParaRPr lang="en-GB"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3065377371"/>
                  </a:ext>
                </a:extLst>
              </a:tr>
              <a:tr h="370840">
                <a:tc>
                  <a:txBody>
                    <a:bodyPr/>
                    <a:lstStyle/>
                    <a:p>
                      <a:pPr algn="l">
                        <a:lnSpc>
                          <a:spcPct val="107000"/>
                        </a:lnSpc>
                        <a:spcAft>
                          <a:spcPts val="800"/>
                        </a:spcAft>
                      </a:pPr>
                      <a:r>
                        <a:rPr lang="sk-SK" sz="1800" dirty="0">
                          <a:effectLst/>
                        </a:rPr>
                        <a:t>Rezortizmus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l">
                        <a:lnSpc>
                          <a:spcPct val="107000"/>
                        </a:lnSpc>
                        <a:spcAft>
                          <a:spcPts val="800"/>
                        </a:spcAft>
                      </a:pPr>
                      <a:r>
                        <a:rPr lang="sk-SK" sz="1200" dirty="0">
                          <a:effectLst/>
                        </a:rPr>
                        <a:t>MVO</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l">
                        <a:lnSpc>
                          <a:spcPct val="107000"/>
                        </a:lnSpc>
                        <a:spcAft>
                          <a:spcPts val="800"/>
                        </a:spcAft>
                      </a:pPr>
                      <a:r>
                        <a:rPr lang="sk-SK" sz="1800" dirty="0">
                          <a:effectLst/>
                        </a:rPr>
                        <a:t>Vhodné štruktúry a mechanizmy (komisie)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l">
                        <a:lnSpc>
                          <a:spcPct val="107000"/>
                        </a:lnSpc>
                        <a:spcAft>
                          <a:spcPts val="800"/>
                        </a:spcAft>
                      </a:pPr>
                      <a:r>
                        <a:rPr lang="sk-SK" sz="1200" dirty="0">
                          <a:effectLst/>
                        </a:rPr>
                        <a:t>MVO, STAT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3982775235"/>
                  </a:ext>
                </a:extLst>
              </a:tr>
              <a:tr h="370840">
                <a:tc>
                  <a:txBody>
                    <a:bodyPr/>
                    <a:lstStyle/>
                    <a:p>
                      <a:pPr algn="l">
                        <a:lnSpc>
                          <a:spcPct val="107000"/>
                        </a:lnSpc>
                        <a:spcAft>
                          <a:spcPts val="800"/>
                        </a:spcAft>
                      </a:pPr>
                      <a:r>
                        <a:rPr lang="sk-SK" sz="1800" dirty="0">
                          <a:effectLst/>
                        </a:rPr>
                        <a:t>Neistý výsledok a premárnená kapacita</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l">
                        <a:lnSpc>
                          <a:spcPct val="107000"/>
                        </a:lnSpc>
                        <a:spcAft>
                          <a:spcPts val="800"/>
                        </a:spcAft>
                      </a:pPr>
                      <a:r>
                        <a:rPr lang="sk-SK" sz="1200" dirty="0">
                          <a:effectLst/>
                        </a:rPr>
                        <a:t>STAT</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l">
                        <a:lnSpc>
                          <a:spcPct val="107000"/>
                        </a:lnSpc>
                        <a:spcAft>
                          <a:spcPts val="800"/>
                        </a:spcAft>
                      </a:pPr>
                      <a:r>
                        <a:rPr lang="sk-SK" sz="1800" dirty="0">
                          <a:effectLst/>
                        </a:rPr>
                        <a:t>Operačné programy alebo projekty zapájajúce rôznych aktérov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l">
                        <a:lnSpc>
                          <a:spcPct val="107000"/>
                        </a:lnSpc>
                        <a:spcAft>
                          <a:spcPts val="800"/>
                        </a:spcAft>
                      </a:pPr>
                      <a:r>
                        <a:rPr lang="sk-SK" sz="1200" dirty="0">
                          <a:effectLst/>
                        </a:rPr>
                        <a:t>ZAM</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8915006"/>
                  </a:ext>
                </a:extLst>
              </a:tr>
              <a:tr h="370840">
                <a:tc>
                  <a:txBody>
                    <a:bodyPr/>
                    <a:lstStyle/>
                    <a:p>
                      <a:pPr algn="l">
                        <a:lnSpc>
                          <a:spcPct val="107000"/>
                        </a:lnSpc>
                        <a:spcAft>
                          <a:spcPts val="800"/>
                        </a:spcAft>
                      </a:pPr>
                      <a:r>
                        <a:rPr lang="sk-SK" sz="1800" dirty="0">
                          <a:effectLst/>
                        </a:rPr>
                        <a:t>Opomínanie niektorých druhov postihnutia</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l">
                        <a:lnSpc>
                          <a:spcPct val="107000"/>
                        </a:lnSpc>
                        <a:spcAft>
                          <a:spcPts val="800"/>
                        </a:spcAft>
                      </a:pPr>
                      <a:r>
                        <a:rPr lang="sk-SK" sz="1200" dirty="0">
                          <a:effectLst/>
                        </a:rPr>
                        <a:t>MVO</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l">
                        <a:lnSpc>
                          <a:spcPct val="107000"/>
                        </a:lnSpc>
                        <a:spcAft>
                          <a:spcPts val="800"/>
                        </a:spcAft>
                      </a:pPr>
                      <a:r>
                        <a:rPr lang="sk-SK" sz="1800" b="1" dirty="0">
                          <a:effectLst/>
                        </a:rPr>
                        <a:t>Úroveň spolupráce </a:t>
                      </a:r>
                      <a:endParaRPr lang="en-GB"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l">
                        <a:lnSpc>
                          <a:spcPct val="107000"/>
                        </a:lnSpc>
                        <a:spcAft>
                          <a:spcPts val="800"/>
                        </a:spcAft>
                      </a:pPr>
                      <a:r>
                        <a:rPr lang="sk-SK" sz="1200" dirty="0">
                          <a:effectLst/>
                        </a:rPr>
                        <a:t>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3896574931"/>
                  </a:ext>
                </a:extLst>
              </a:tr>
              <a:tr h="370840">
                <a:tc>
                  <a:txBody>
                    <a:bodyPr/>
                    <a:lstStyle/>
                    <a:p>
                      <a:pPr algn="l">
                        <a:lnSpc>
                          <a:spcPct val="107000"/>
                        </a:lnSpc>
                        <a:spcAft>
                          <a:spcPts val="800"/>
                        </a:spcAft>
                      </a:pPr>
                      <a:r>
                        <a:rPr lang="sk-SK" sz="1800" dirty="0">
                          <a:effectLst/>
                        </a:rPr>
                        <a:t>Nedostatok kapacít</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l">
                        <a:lnSpc>
                          <a:spcPct val="107000"/>
                        </a:lnSpc>
                        <a:spcAft>
                          <a:spcPts val="800"/>
                        </a:spcAft>
                      </a:pPr>
                      <a:r>
                        <a:rPr lang="sk-SK" sz="1200" dirty="0">
                          <a:effectLst/>
                        </a:rPr>
                        <a:t>MVO</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l">
                        <a:lnSpc>
                          <a:spcPct val="107000"/>
                        </a:lnSpc>
                        <a:spcAft>
                          <a:spcPts val="800"/>
                        </a:spcAft>
                      </a:pPr>
                      <a:r>
                        <a:rPr lang="sk-SK" sz="1800" dirty="0">
                          <a:effectLst/>
                        </a:rPr>
                        <a:t>Národná</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l">
                        <a:lnSpc>
                          <a:spcPct val="107000"/>
                        </a:lnSpc>
                        <a:spcAft>
                          <a:spcPts val="800"/>
                        </a:spcAft>
                      </a:pPr>
                      <a:r>
                        <a:rPr lang="sk-SK" sz="1200" dirty="0">
                          <a:effectLst/>
                        </a:rPr>
                        <a:t>ODB, STAT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209457206"/>
                  </a:ext>
                </a:extLst>
              </a:tr>
              <a:tr h="370840">
                <a:tc>
                  <a:txBody>
                    <a:bodyPr/>
                    <a:lstStyle/>
                    <a:p>
                      <a:pPr algn="l">
                        <a:lnSpc>
                          <a:spcPct val="107000"/>
                        </a:lnSpc>
                        <a:spcAft>
                          <a:spcPts val="800"/>
                        </a:spcAft>
                      </a:pPr>
                      <a:r>
                        <a:rPr lang="sk-SK" sz="1800" dirty="0">
                          <a:effectLst/>
                        </a:rPr>
                        <a:t>Nedostatok informácií o aktéroch</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l">
                        <a:lnSpc>
                          <a:spcPct val="107000"/>
                        </a:lnSpc>
                        <a:spcAft>
                          <a:spcPts val="800"/>
                        </a:spcAft>
                      </a:pPr>
                      <a:r>
                        <a:rPr lang="sk-SK" sz="1200" dirty="0">
                          <a:effectLst/>
                        </a:rPr>
                        <a:t>MVO</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l">
                        <a:lnSpc>
                          <a:spcPct val="107000"/>
                        </a:lnSpc>
                        <a:spcAft>
                          <a:spcPts val="800"/>
                        </a:spcAft>
                      </a:pPr>
                      <a:r>
                        <a:rPr lang="sk-SK" sz="1800" dirty="0">
                          <a:effectLst/>
                        </a:rPr>
                        <a:t>Sektorová a podniková</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l">
                        <a:lnSpc>
                          <a:spcPct val="107000"/>
                        </a:lnSpc>
                        <a:spcAft>
                          <a:spcPts val="800"/>
                        </a:spcAft>
                      </a:pPr>
                      <a:r>
                        <a:rPr lang="sk-SK" sz="1200" dirty="0">
                          <a:effectLst/>
                        </a:rPr>
                        <a:t>ODB</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711808456"/>
                  </a:ext>
                </a:extLst>
              </a:tr>
              <a:tr h="370840">
                <a:tc>
                  <a:txBody>
                    <a:bodyPr/>
                    <a:lstStyle/>
                    <a:p>
                      <a:pPr algn="l">
                        <a:lnSpc>
                          <a:spcPct val="107000"/>
                        </a:lnSpc>
                        <a:spcAft>
                          <a:spcPts val="800"/>
                        </a:spcAft>
                      </a:pPr>
                      <a:r>
                        <a:rPr lang="sk-SK" sz="1800" dirty="0">
                          <a:effectLst/>
                        </a:rPr>
                        <a:t>Politická neochota</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l">
                        <a:lnSpc>
                          <a:spcPct val="107000"/>
                        </a:lnSpc>
                        <a:spcAft>
                          <a:spcPts val="800"/>
                        </a:spcAft>
                      </a:pPr>
                      <a:r>
                        <a:rPr lang="sk-SK" sz="1200" dirty="0">
                          <a:effectLst/>
                        </a:rPr>
                        <a:t>ZAM</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l">
                        <a:lnSpc>
                          <a:spcPct val="107000"/>
                        </a:lnSpc>
                        <a:spcAft>
                          <a:spcPts val="800"/>
                        </a:spcAft>
                      </a:pPr>
                      <a:r>
                        <a:rPr lang="sk-SK" sz="1800" dirty="0">
                          <a:effectLst/>
                        </a:rPr>
                        <a:t>Individuálna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l">
                        <a:lnSpc>
                          <a:spcPct val="107000"/>
                        </a:lnSpc>
                        <a:spcAft>
                          <a:spcPts val="800"/>
                        </a:spcAft>
                      </a:pPr>
                      <a:r>
                        <a:rPr lang="sk-SK" sz="1200" dirty="0">
                          <a:effectLst/>
                        </a:rPr>
                        <a:t>ZAM</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3665019144"/>
                  </a:ext>
                </a:extLst>
              </a:tr>
              <a:tr h="370840">
                <a:tc>
                  <a:txBody>
                    <a:bodyPr/>
                    <a:lstStyle/>
                    <a:p>
                      <a:pPr algn="l">
                        <a:lnSpc>
                          <a:spcPct val="107000"/>
                        </a:lnSpc>
                        <a:spcAft>
                          <a:spcPts val="800"/>
                        </a:spcAft>
                      </a:pPr>
                      <a:r>
                        <a:rPr lang="sk-SK" sz="1200" dirty="0">
                          <a:effectLst/>
                        </a:rPr>
                        <a:t>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l">
                        <a:lnSpc>
                          <a:spcPct val="107000"/>
                        </a:lnSpc>
                        <a:spcAft>
                          <a:spcPts val="800"/>
                        </a:spcAft>
                      </a:pPr>
                      <a:r>
                        <a:rPr lang="sk-SK" sz="1200" dirty="0">
                          <a:effectLst/>
                        </a:rPr>
                        <a:t>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l">
                        <a:lnSpc>
                          <a:spcPct val="107000"/>
                        </a:lnSpc>
                        <a:spcAft>
                          <a:spcPts val="800"/>
                        </a:spcAft>
                      </a:pPr>
                      <a:r>
                        <a:rPr lang="sk-SK" sz="1800" dirty="0">
                          <a:effectLst/>
                        </a:rPr>
                        <a:t>Dobrovoľná/nedobrovoľná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l">
                        <a:lnSpc>
                          <a:spcPct val="107000"/>
                        </a:lnSpc>
                        <a:spcAft>
                          <a:spcPts val="800"/>
                        </a:spcAft>
                      </a:pPr>
                      <a:r>
                        <a:rPr lang="sk-SK" sz="1200" dirty="0">
                          <a:effectLst/>
                        </a:rPr>
                        <a:t>STAT/STAT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3663858259"/>
                  </a:ext>
                </a:extLst>
              </a:tr>
            </a:tbl>
          </a:graphicData>
        </a:graphic>
      </p:graphicFrame>
    </p:spTree>
    <p:extLst>
      <p:ext uri="{BB962C8B-B14F-4D97-AF65-F5344CB8AC3E}">
        <p14:creationId xmlns:p14="http://schemas.microsoft.com/office/powerpoint/2010/main" val="21223286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sahu 1"/>
          <p:cNvSpPr>
            <a:spLocks noGrp="1"/>
          </p:cNvSpPr>
          <p:nvPr>
            <p:ph idx="1"/>
          </p:nvPr>
        </p:nvSpPr>
        <p:spPr>
          <a:xfrm>
            <a:off x="457200" y="1196752"/>
            <a:ext cx="8229600" cy="5472608"/>
          </a:xfrm>
        </p:spPr>
        <p:txBody>
          <a:bodyPr/>
          <a:lstStyle/>
          <a:p>
            <a:pPr marL="0" indent="0">
              <a:buNone/>
            </a:pPr>
            <a:r>
              <a:rPr lang="sk-SK" sz="1200" b="1" dirty="0">
                <a:solidFill>
                  <a:srgbClr val="923236"/>
                </a:solidFill>
              </a:rPr>
              <a:t>Úloha aktérov a ich spolupráca pri integrácii OZZ na trhu práce</a:t>
            </a:r>
          </a:p>
          <a:p>
            <a:pPr marL="0" indent="0">
              <a:buNone/>
            </a:pPr>
            <a:endParaRPr lang="sk-SK" sz="1200" b="1" dirty="0">
              <a:solidFill>
                <a:srgbClr val="923236"/>
              </a:solidFill>
            </a:endParaRPr>
          </a:p>
          <a:p>
            <a:pPr marL="228600" indent="-228600">
              <a:buFont typeface="+mj-lt"/>
              <a:buAutoNum type="arabicPeriod"/>
            </a:pPr>
            <a:r>
              <a:rPr lang="sk-SK" sz="1200" dirty="0"/>
              <a:t>Spolupráca v oblasti integrácie OZZ na trh práce je medzi rôznymi aktérmi v súčasnosti prevažne neformálna. Myslíte si, že formalizovanie spolupráce by prispelo k jej skvalitneniu a vyššej efektivite? Aké kroky k formalizácii navrhujete?</a:t>
            </a:r>
          </a:p>
          <a:p>
            <a:pPr marL="228600" indent="-228600">
              <a:buFont typeface="+mj-lt"/>
              <a:buAutoNum type="arabicPeriod"/>
            </a:pPr>
            <a:endParaRPr lang="sk-SK" sz="1200" dirty="0"/>
          </a:p>
          <a:p>
            <a:pPr marL="228600" indent="-228600">
              <a:buFont typeface="+mj-lt"/>
              <a:buAutoNum type="arabicPeriod"/>
            </a:pPr>
            <a:r>
              <a:rPr lang="sk-SK" sz="1200" dirty="0"/>
              <a:t>Na tom, či by spolupráca medzi jednotlivými typmi aktérov v oblasti pracovnej integrácie OZZ mala byť dobrovoľná alebo povinná nie je medzi aktérmi zhoda. Aký je váš názor? Spoluprácu nariadiť a formalizovať ako povinnosť relevantných aktérov, alebo ponechať na dobrej vôli aktérov?</a:t>
            </a:r>
          </a:p>
          <a:p>
            <a:pPr marL="228600" indent="-228600">
              <a:buFont typeface="+mj-lt"/>
              <a:buAutoNum type="arabicPeriod"/>
            </a:pPr>
            <a:endParaRPr lang="sk-SK" sz="1200" dirty="0"/>
          </a:p>
          <a:p>
            <a:pPr marL="228600" indent="-228600">
              <a:buFont typeface="+mj-lt"/>
              <a:buAutoNum type="arabicPeriod"/>
            </a:pPr>
            <a:r>
              <a:rPr lang="sk-SK" sz="1200" dirty="0"/>
              <a:t>Na ktorej úrovni treba začať spoluprácu posilňovať, aby prinášala pozitívne zmeny pre pracovnú integráciu OZZ? Národná, odvetvová, regionálna, podniková úroveň, prípadne všetky naraz? Spolupráca na ktorej úrovni je pre Vás relevantnejšia/jednoduchšia?</a:t>
            </a:r>
          </a:p>
          <a:p>
            <a:pPr marL="228600" indent="-228600">
              <a:buFont typeface="+mj-lt"/>
              <a:buAutoNum type="arabicPeriod"/>
            </a:pPr>
            <a:endParaRPr lang="sk-SK" sz="1200" dirty="0"/>
          </a:p>
          <a:p>
            <a:pPr marL="228600" indent="-228600">
              <a:buFont typeface="+mj-lt"/>
              <a:buAutoNum type="arabicPeriod"/>
            </a:pPr>
            <a:r>
              <a:rPr lang="sk-SK" sz="1200" dirty="0"/>
              <a:t>Podľa zistení projektu je veľmi slabo vyvinutá systematickejšia spolupráca medzi zamestnávateľmi (vrátane zväzov) a </a:t>
            </a:r>
            <a:r>
              <a:rPr lang="sk-SK" sz="1200" dirty="0" err="1"/>
              <a:t>pacientskými</a:t>
            </a:r>
            <a:r>
              <a:rPr lang="sk-SK" sz="1200" dirty="0"/>
              <a:t> organizáciami, ako aj medzi zamestnávateľmi a mimovládnymi organizáciami, ktoré pracujú so skupinami s viacnásobným znevýhodnením ale aj OZZ všeobecne. Aké nástroje (grantové schémy, regulácia/legislatíva, podpora dobrovoľníctva, </a:t>
            </a:r>
            <a:r>
              <a:rPr lang="sk-SK" sz="1200" dirty="0" err="1"/>
              <a:t>destigmatizácia</a:t>
            </a:r>
            <a:r>
              <a:rPr lang="sk-SK" sz="1200" dirty="0"/>
              <a:t> OZZ) by špecificky tieto formy interakcií podporili, a kto by mal byť ich iniciátorom (štátna inštitúcia, zamestnávateľské zväzy, …)?</a:t>
            </a:r>
          </a:p>
          <a:p>
            <a:pPr marL="228600" indent="-228600">
              <a:buFont typeface="+mj-lt"/>
              <a:buAutoNum type="arabicPeriod"/>
            </a:pPr>
            <a:endParaRPr lang="sk-SK" sz="1200" dirty="0"/>
          </a:p>
          <a:p>
            <a:pPr marL="228600" indent="-228600">
              <a:buFont typeface="+mj-lt"/>
              <a:buAutoNum type="arabicPeriod"/>
            </a:pPr>
            <a:r>
              <a:rPr lang="sk-SK" sz="1200" dirty="0"/>
              <a:t>Výbor pre osoby so zdravotným postihnutím má v súčasnosti svoje kompetencie, ale aj limity. Dala by sa táto platforma využiť na posilnenie spolupráce v oblasti pracovnej integrácie OZZ, alebo by bol lepší iný orgán?</a:t>
            </a:r>
          </a:p>
          <a:p>
            <a:pPr marL="228600" indent="-228600">
              <a:buFont typeface="+mj-lt"/>
              <a:buAutoNum type="arabicPeriod"/>
            </a:pPr>
            <a:endParaRPr lang="sk-SK" sz="1200" dirty="0"/>
          </a:p>
          <a:p>
            <a:pPr marL="228600" indent="-228600">
              <a:buFont typeface="+mj-lt"/>
              <a:buAutoNum type="arabicPeriod"/>
            </a:pPr>
            <a:r>
              <a:rPr lang="sk-SK" sz="1200" dirty="0"/>
              <a:t>Aké ďalšie platformy spolupráce by ste považovali za efektívne pri podpore pracovnej integrácie OZZ?</a:t>
            </a:r>
          </a:p>
          <a:p>
            <a:pPr marL="228600" indent="-228600">
              <a:buFont typeface="+mj-lt"/>
              <a:buAutoNum type="arabicPeriod"/>
            </a:pPr>
            <a:endParaRPr lang="sk-SK" sz="1200" dirty="0"/>
          </a:p>
          <a:p>
            <a:pPr marL="228600" indent="-228600">
              <a:buFont typeface="+mj-lt"/>
              <a:buAutoNum type="arabicPeriod"/>
            </a:pPr>
            <a:r>
              <a:rPr lang="sk-SK" sz="1200" dirty="0"/>
              <a:t>Uprednostnili by ste jednu inštitúciu zameranú na pracovnú integráciu OZZ s multidisciplinárnym zastúpením, alebo ponechať túto agendu v kompetencií viacerých inštitúcií (na národnej aj regionálnej úrovni)?</a:t>
            </a:r>
          </a:p>
        </p:txBody>
      </p:sp>
    </p:spTree>
    <p:extLst>
      <p:ext uri="{BB962C8B-B14F-4D97-AF65-F5344CB8AC3E}">
        <p14:creationId xmlns:p14="http://schemas.microsoft.com/office/powerpoint/2010/main" val="12751025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Content Placeholder 9"/>
          <p:cNvSpPr>
            <a:spLocks noGrp="1"/>
          </p:cNvSpPr>
          <p:nvPr>
            <p:ph idx="1"/>
          </p:nvPr>
        </p:nvSpPr>
        <p:spPr/>
        <p:txBody>
          <a:bodyPr/>
          <a:lstStyle/>
          <a:p>
            <a:pPr marL="0" indent="0">
              <a:buNone/>
            </a:pPr>
            <a:endParaRPr lang="sk-SK" altLang="en-US" dirty="0"/>
          </a:p>
          <a:p>
            <a:pPr marL="0" indent="0">
              <a:buNone/>
            </a:pPr>
            <a:endParaRPr lang="sk-SK" altLang="en-US" dirty="0"/>
          </a:p>
          <a:p>
            <a:pPr marL="0" indent="0" algn="ctr">
              <a:buNone/>
            </a:pPr>
            <a:endParaRPr lang="sk-SK" dirty="0"/>
          </a:p>
          <a:p>
            <a:pPr marL="0" indent="0" algn="ctr">
              <a:buNone/>
            </a:pPr>
            <a:r>
              <a:rPr lang="sk-SK" b="1" dirty="0">
                <a:solidFill>
                  <a:srgbClr val="C00000"/>
                </a:solidFill>
              </a:rPr>
              <a:t>III. Politiky integrácie OZZ na trh práce a implementačná prax</a:t>
            </a:r>
            <a:endParaRPr lang="en-GB" dirty="0">
              <a:solidFill>
                <a:srgbClr val="C00000"/>
              </a:solidFill>
            </a:endParaRPr>
          </a:p>
        </p:txBody>
      </p:sp>
    </p:spTree>
    <p:extLst>
      <p:ext uri="{BB962C8B-B14F-4D97-AF65-F5344CB8AC3E}">
        <p14:creationId xmlns:p14="http://schemas.microsoft.com/office/powerpoint/2010/main" val="3476668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69268" y="1554074"/>
            <a:ext cx="8136904" cy="5078313"/>
          </a:xfrm>
          <a:prstGeom prst="rect">
            <a:avLst/>
          </a:prstGeom>
        </p:spPr>
        <p:txBody>
          <a:bodyPr wrap="square">
            <a:spAutoFit/>
          </a:bodyPr>
          <a:lstStyle/>
          <a:p>
            <a:pPr marL="285750" indent="-285750" algn="just">
              <a:buFont typeface="Arial" charset="0"/>
              <a:buChar char="•"/>
            </a:pPr>
            <a:r>
              <a:rPr lang="sk-SK" dirty="0">
                <a:latin typeface="Calibri" charset="0"/>
                <a:ea typeface="Calibri" charset="0"/>
                <a:cs typeface="Times New Roman" charset="0"/>
              </a:rPr>
              <a:t>všeobecné zarámcovanie pracovných práv </a:t>
            </a:r>
            <a:r>
              <a:rPr lang="sk-SK" dirty="0" smtClean="0">
                <a:latin typeface="Calibri" charset="0"/>
                <a:ea typeface="Calibri" charset="0"/>
                <a:cs typeface="Times New Roman" charset="0"/>
              </a:rPr>
              <a:t>OZZ v </a:t>
            </a:r>
            <a:r>
              <a:rPr lang="sk-SK" b="1" dirty="0" smtClean="0">
                <a:latin typeface="Calibri" charset="0"/>
                <a:ea typeface="Calibri" charset="0"/>
                <a:cs typeface="Times New Roman" charset="0"/>
              </a:rPr>
              <a:t>Národnom programe </a:t>
            </a:r>
            <a:r>
              <a:rPr lang="sk-SK" b="1" dirty="0">
                <a:latin typeface="Calibri" charset="0"/>
                <a:ea typeface="Calibri" charset="0"/>
                <a:cs typeface="Times New Roman" charset="0"/>
              </a:rPr>
              <a:t>rozvoja životných podmienok osôb so zdravotným postihnutím</a:t>
            </a:r>
            <a:r>
              <a:rPr lang="sk-SK" dirty="0">
                <a:latin typeface="Calibri" charset="0"/>
                <a:ea typeface="Calibri" charset="0"/>
                <a:cs typeface="Times New Roman" charset="0"/>
              </a:rPr>
              <a:t> </a:t>
            </a:r>
            <a:r>
              <a:rPr lang="sk-SK" b="1" dirty="0">
                <a:latin typeface="Calibri" charset="0"/>
                <a:ea typeface="Calibri" charset="0"/>
                <a:cs typeface="Times New Roman" charset="0"/>
              </a:rPr>
              <a:t>na roky 2014 – 2020</a:t>
            </a:r>
            <a:r>
              <a:rPr lang="en-GB" dirty="0"/>
              <a:t> </a:t>
            </a:r>
            <a:endParaRPr lang="en-GB" dirty="0" smtClean="0"/>
          </a:p>
          <a:p>
            <a:pPr marL="285750" indent="-285750" algn="just">
              <a:buFont typeface="Arial" charset="0"/>
              <a:buChar char="•"/>
            </a:pPr>
            <a:endParaRPr lang="sk-SK" dirty="0" smtClean="0"/>
          </a:p>
          <a:p>
            <a:pPr marL="285750" indent="-285750" algn="just">
              <a:buFont typeface="Arial" charset="0"/>
              <a:buChar char="•"/>
            </a:pPr>
            <a:r>
              <a:rPr lang="sk-SK" dirty="0" smtClean="0"/>
              <a:t>hlavným cieľom politík a opatrení je </a:t>
            </a:r>
            <a:r>
              <a:rPr lang="sk-SK" b="1" dirty="0">
                <a:solidFill>
                  <a:srgbClr val="C00000"/>
                </a:solidFill>
              </a:rPr>
              <a:t>podporovať zamestnávanie OZZ na otvorenom trhu práce predovšetkým prostredníctvom aktívnych opatrení trhu </a:t>
            </a:r>
            <a:r>
              <a:rPr lang="sk-SK" b="1" dirty="0" smtClean="0">
                <a:solidFill>
                  <a:srgbClr val="C00000"/>
                </a:solidFill>
              </a:rPr>
              <a:t>práce</a:t>
            </a:r>
          </a:p>
          <a:p>
            <a:pPr marL="285750" indent="-285750" algn="just">
              <a:buFont typeface="Arial" charset="0"/>
              <a:buChar char="•"/>
            </a:pPr>
            <a:endParaRPr lang="sk-SK" dirty="0" smtClean="0"/>
          </a:p>
          <a:p>
            <a:pPr marL="285750" indent="-285750" algn="just">
              <a:buFont typeface="Arial" charset="0"/>
              <a:buChar char="•"/>
            </a:pPr>
            <a:endParaRPr lang="sk-SK" dirty="0"/>
          </a:p>
          <a:p>
            <a:pPr marL="285750" indent="-285750" algn="just">
              <a:buFont typeface="Arial" charset="0"/>
              <a:buChar char="•"/>
            </a:pPr>
            <a:r>
              <a:rPr lang="sk-SK" dirty="0" smtClean="0"/>
              <a:t>Nasledovné </a:t>
            </a:r>
            <a:r>
              <a:rPr lang="sk-SK" b="1" dirty="0" smtClean="0"/>
              <a:t>typy opatrení </a:t>
            </a:r>
            <a:r>
              <a:rPr lang="sk-SK" dirty="0" smtClean="0"/>
              <a:t>v implementačnej praxi:</a:t>
            </a:r>
          </a:p>
          <a:p>
            <a:pPr marL="660400" indent="-355600"/>
            <a:r>
              <a:rPr lang="sk-SK" dirty="0"/>
              <a:t>(1) zvýšená pracovno-právna </a:t>
            </a:r>
            <a:r>
              <a:rPr lang="sk-SK" dirty="0" smtClean="0"/>
              <a:t>ochrana </a:t>
            </a:r>
            <a:r>
              <a:rPr lang="sk-SK" sz="1200" dirty="0" smtClean="0"/>
              <a:t>(</a:t>
            </a:r>
            <a:r>
              <a:rPr lang="sk-SK" sz="1200" dirty="0"/>
              <a:t>ochrana pred diskrimináciou na základe zdravotného </a:t>
            </a:r>
            <a:r>
              <a:rPr lang="sk-SK" sz="1200" dirty="0" smtClean="0"/>
              <a:t>stavu</a:t>
            </a:r>
            <a:r>
              <a:rPr lang="en-GB" sz="1200" dirty="0" smtClean="0"/>
              <a:t>, </a:t>
            </a:r>
            <a:r>
              <a:rPr lang="sk-SK" sz="1200" dirty="0"/>
              <a:t>ustanovenie konkrétnych požiadaviek na </a:t>
            </a:r>
            <a:r>
              <a:rPr lang="sk-SK" sz="1200" dirty="0" smtClean="0"/>
              <a:t>zamestnávateľa</a:t>
            </a:r>
            <a:r>
              <a:rPr lang="en-GB" sz="1200" dirty="0" smtClean="0"/>
              <a:t> </a:t>
            </a:r>
            <a:r>
              <a:rPr lang="mr-IN" sz="1200" dirty="0" smtClean="0"/>
              <a:t>–</a:t>
            </a:r>
            <a:r>
              <a:rPr lang="en-GB" sz="1200" dirty="0" smtClean="0"/>
              <a:t> </a:t>
            </a:r>
            <a:r>
              <a:rPr lang="en-GB" sz="1200" dirty="0" err="1" smtClean="0"/>
              <a:t>zabezpečenie</a:t>
            </a:r>
            <a:r>
              <a:rPr lang="en-GB" sz="1200" dirty="0" smtClean="0"/>
              <a:t> </a:t>
            </a:r>
            <a:r>
              <a:rPr lang="en-GB" sz="1200" dirty="0" err="1" smtClean="0"/>
              <a:t>vhodných</a:t>
            </a:r>
            <a:r>
              <a:rPr lang="en-GB" sz="1200" dirty="0" smtClean="0"/>
              <a:t> </a:t>
            </a:r>
            <a:r>
              <a:rPr lang="en-GB" sz="1200" dirty="0" err="1" smtClean="0"/>
              <a:t>pracovných</a:t>
            </a:r>
            <a:r>
              <a:rPr lang="en-GB" sz="1200" dirty="0" smtClean="0"/>
              <a:t> </a:t>
            </a:r>
            <a:r>
              <a:rPr lang="en-GB" sz="1200" dirty="0" err="1" smtClean="0"/>
              <a:t>podmienok</a:t>
            </a:r>
            <a:r>
              <a:rPr lang="en-GB" sz="1200" dirty="0" smtClean="0"/>
              <a:t>, </a:t>
            </a:r>
            <a:r>
              <a:rPr lang="en-GB" sz="1200" dirty="0" err="1" smtClean="0"/>
              <a:t>sťažený</a:t>
            </a:r>
            <a:r>
              <a:rPr lang="en-GB" sz="1200" dirty="0" smtClean="0"/>
              <a:t> </a:t>
            </a:r>
            <a:r>
              <a:rPr lang="en-GB" sz="1200" dirty="0" err="1" smtClean="0"/>
              <a:t>proces</a:t>
            </a:r>
            <a:r>
              <a:rPr lang="en-GB" sz="1200" dirty="0" smtClean="0"/>
              <a:t> </a:t>
            </a:r>
            <a:r>
              <a:rPr lang="en-GB" sz="1200" dirty="0" err="1" smtClean="0"/>
              <a:t>prepustenia</a:t>
            </a:r>
            <a:r>
              <a:rPr lang="en-GB" sz="1200" dirty="0" smtClean="0"/>
              <a:t>)</a:t>
            </a:r>
            <a:r>
              <a:rPr lang="sk-SK" sz="1200" dirty="0" smtClean="0"/>
              <a:t>; </a:t>
            </a:r>
            <a:endParaRPr lang="en-GB" sz="1200" dirty="0"/>
          </a:p>
          <a:p>
            <a:pPr marL="660400" indent="-355600"/>
            <a:r>
              <a:rPr lang="sk-SK" dirty="0"/>
              <a:t>(2) aktívne politiky trhu </a:t>
            </a:r>
            <a:r>
              <a:rPr lang="sk-SK" dirty="0" smtClean="0"/>
              <a:t>práce </a:t>
            </a:r>
            <a:r>
              <a:rPr lang="sk-SK" sz="1200" dirty="0" smtClean="0"/>
              <a:t>(zriadenie a fungovanie chránených dielní, finančné príspevky na udržanie pracovného miesta, na osobného asistenta apod.); </a:t>
            </a:r>
            <a:endParaRPr lang="en-GB" sz="1200" dirty="0"/>
          </a:p>
          <a:p>
            <a:pPr marL="660400" indent="-355600"/>
            <a:r>
              <a:rPr lang="sk-SK" dirty="0"/>
              <a:t>(3) povinné kvóty na zamestnávanie zdravotne postihnutých; </a:t>
            </a:r>
            <a:endParaRPr lang="en-GB" dirty="0"/>
          </a:p>
          <a:p>
            <a:pPr marL="660400" indent="-355600"/>
            <a:r>
              <a:rPr lang="sk-SK" dirty="0"/>
              <a:t>(4) sociálne podniky pracovnej integrácie; </a:t>
            </a:r>
            <a:endParaRPr lang="en-GB" dirty="0"/>
          </a:p>
          <a:p>
            <a:pPr marL="660400" indent="-355600"/>
            <a:r>
              <a:rPr lang="sk-SK" dirty="0"/>
              <a:t>(5) odborné poradenstvo; </a:t>
            </a:r>
            <a:endParaRPr lang="en-GB" dirty="0"/>
          </a:p>
          <a:p>
            <a:pPr marL="660400" indent="-355600"/>
            <a:r>
              <a:rPr lang="sk-SK" dirty="0"/>
              <a:t>(6) dobrovoľné a mäkké opatrenia ako napríklad odborové a firemné aktivity, uplatnenie sociálneho aspektu vo verejnom obstarávaní a pod.</a:t>
            </a:r>
            <a:endParaRPr lang="en-US" dirty="0"/>
          </a:p>
        </p:txBody>
      </p:sp>
      <p:sp>
        <p:nvSpPr>
          <p:cNvPr id="5" name="Rectangle 4"/>
          <p:cNvSpPr/>
          <p:nvPr/>
        </p:nvSpPr>
        <p:spPr>
          <a:xfrm>
            <a:off x="395536" y="1124744"/>
            <a:ext cx="8280920" cy="400110"/>
          </a:xfrm>
          <a:prstGeom prst="rect">
            <a:avLst/>
          </a:prstGeom>
        </p:spPr>
        <p:txBody>
          <a:bodyPr wrap="square">
            <a:spAutoFit/>
          </a:bodyPr>
          <a:lstStyle/>
          <a:p>
            <a:r>
              <a:rPr lang="nb-NO" sz="2000" b="1" dirty="0" err="1" smtClean="0">
                <a:solidFill>
                  <a:srgbClr val="C00000"/>
                </a:solidFill>
              </a:rPr>
              <a:t>Hlavné</a:t>
            </a:r>
            <a:r>
              <a:rPr lang="nb-NO" sz="2000" b="1" dirty="0" smtClean="0">
                <a:solidFill>
                  <a:srgbClr val="C00000"/>
                </a:solidFill>
              </a:rPr>
              <a:t> </a:t>
            </a:r>
            <a:r>
              <a:rPr lang="nb-NO" sz="2000" b="1" dirty="0" err="1" smtClean="0">
                <a:solidFill>
                  <a:srgbClr val="C00000"/>
                </a:solidFill>
              </a:rPr>
              <a:t>politiky</a:t>
            </a:r>
            <a:r>
              <a:rPr lang="nb-NO" sz="2000" b="1" dirty="0" smtClean="0">
                <a:solidFill>
                  <a:srgbClr val="C00000"/>
                </a:solidFill>
              </a:rPr>
              <a:t> </a:t>
            </a:r>
            <a:r>
              <a:rPr lang="nb-NO" sz="2000" b="1" dirty="0" err="1" smtClean="0">
                <a:solidFill>
                  <a:srgbClr val="C00000"/>
                </a:solidFill>
              </a:rPr>
              <a:t>pracovnej</a:t>
            </a:r>
            <a:r>
              <a:rPr lang="nb-NO" sz="2000" b="1" dirty="0" smtClean="0">
                <a:solidFill>
                  <a:srgbClr val="C00000"/>
                </a:solidFill>
              </a:rPr>
              <a:t> </a:t>
            </a:r>
            <a:r>
              <a:rPr lang="nb-NO" sz="2000" b="1" dirty="0" err="1" smtClean="0">
                <a:solidFill>
                  <a:srgbClr val="C00000"/>
                </a:solidFill>
              </a:rPr>
              <a:t>integrácie</a:t>
            </a:r>
            <a:r>
              <a:rPr lang="nb-NO" sz="2000" b="1" dirty="0" smtClean="0">
                <a:solidFill>
                  <a:srgbClr val="C00000"/>
                </a:solidFill>
              </a:rPr>
              <a:t> OZZ </a:t>
            </a:r>
            <a:r>
              <a:rPr lang="nb-NO" sz="2000" b="1" dirty="0" err="1" smtClean="0">
                <a:solidFill>
                  <a:srgbClr val="C00000"/>
                </a:solidFill>
              </a:rPr>
              <a:t>na</a:t>
            </a:r>
            <a:r>
              <a:rPr lang="nb-NO" sz="2000" b="1" dirty="0" smtClean="0">
                <a:solidFill>
                  <a:srgbClr val="C00000"/>
                </a:solidFill>
              </a:rPr>
              <a:t> </a:t>
            </a:r>
            <a:r>
              <a:rPr lang="nb-NO" sz="2000" b="1" dirty="0" err="1" smtClean="0">
                <a:solidFill>
                  <a:srgbClr val="C00000"/>
                </a:solidFill>
              </a:rPr>
              <a:t>Slovensku</a:t>
            </a:r>
            <a:endParaRPr lang="nb-NO" sz="2000" b="1" dirty="0" smtClean="0">
              <a:solidFill>
                <a:srgbClr val="C00000"/>
              </a:solidFill>
            </a:endParaRPr>
          </a:p>
        </p:txBody>
      </p:sp>
    </p:spTree>
    <p:extLst>
      <p:ext uri="{BB962C8B-B14F-4D97-AF65-F5344CB8AC3E}">
        <p14:creationId xmlns:p14="http://schemas.microsoft.com/office/powerpoint/2010/main" val="165870246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nvGraphicFramePr>
        <p:xfrm>
          <a:off x="467544" y="1700808"/>
          <a:ext cx="8208911" cy="4464496"/>
        </p:xfrm>
        <a:graphic>
          <a:graphicData uri="http://schemas.openxmlformats.org/drawingml/2006/table">
            <a:tbl>
              <a:tblPr firstRow="1" firstCol="1" bandRow="1">
                <a:tableStyleId>{5C22544A-7EE6-4342-B048-85BDC9FD1C3A}</a:tableStyleId>
              </a:tblPr>
              <a:tblGrid>
                <a:gridCol w="1656184"/>
                <a:gridCol w="3096344"/>
                <a:gridCol w="3456383"/>
              </a:tblGrid>
              <a:tr h="227326">
                <a:tc>
                  <a:txBody>
                    <a:bodyPr/>
                    <a:lstStyle/>
                    <a:p>
                      <a:pPr marL="457200" indent="-619125" algn="ctr">
                        <a:lnSpc>
                          <a:spcPct val="107000"/>
                        </a:lnSpc>
                        <a:spcAft>
                          <a:spcPts val="0"/>
                        </a:spcAft>
                      </a:pPr>
                      <a:r>
                        <a:rPr lang="sk-SK" sz="1200" dirty="0">
                          <a:solidFill>
                            <a:srgbClr val="923236"/>
                          </a:solidFill>
                          <a:effectLst/>
                        </a:rPr>
                        <a:t> </a:t>
                      </a:r>
                      <a:endParaRPr lang="en-GB" sz="1200" dirty="0">
                        <a:solidFill>
                          <a:srgbClr val="923236"/>
                        </a:solidFill>
                        <a:effectLst/>
                        <a:latin typeface="Calibri" charset="0"/>
                        <a:ea typeface="Calibri" charset="0"/>
                        <a:cs typeface="Times New Roman" charset="0"/>
                      </a:endParaRPr>
                    </a:p>
                  </a:txBody>
                  <a:tcPr marL="68580" marR="68580" marT="0" marB="0">
                    <a:solidFill>
                      <a:schemeClr val="bg2">
                        <a:lumMod val="40000"/>
                        <a:lumOff val="60000"/>
                      </a:schemeClr>
                    </a:solidFill>
                  </a:tcPr>
                </a:tc>
                <a:tc>
                  <a:txBody>
                    <a:bodyPr/>
                    <a:lstStyle/>
                    <a:p>
                      <a:pPr marL="457200" algn="ctr">
                        <a:lnSpc>
                          <a:spcPct val="107000"/>
                        </a:lnSpc>
                        <a:spcAft>
                          <a:spcPts val="0"/>
                        </a:spcAft>
                      </a:pPr>
                      <a:r>
                        <a:rPr lang="sk-SK" sz="1200" dirty="0">
                          <a:solidFill>
                            <a:srgbClr val="923236"/>
                          </a:solidFill>
                          <a:effectLst/>
                        </a:rPr>
                        <a:t>Primárna integrácia na trh práce</a:t>
                      </a:r>
                      <a:endParaRPr lang="en-GB" sz="1200" dirty="0">
                        <a:solidFill>
                          <a:srgbClr val="923236"/>
                        </a:solidFill>
                        <a:effectLst/>
                        <a:latin typeface="Calibri" charset="0"/>
                        <a:ea typeface="Calibri" charset="0"/>
                        <a:cs typeface="Times New Roman" charset="0"/>
                      </a:endParaRPr>
                    </a:p>
                  </a:txBody>
                  <a:tcPr marL="68580" marR="68580" marT="0" marB="0">
                    <a:solidFill>
                      <a:schemeClr val="bg2">
                        <a:lumMod val="40000"/>
                        <a:lumOff val="60000"/>
                      </a:schemeClr>
                    </a:solidFill>
                  </a:tcPr>
                </a:tc>
                <a:tc>
                  <a:txBody>
                    <a:bodyPr/>
                    <a:lstStyle/>
                    <a:p>
                      <a:pPr marL="457200" algn="ctr">
                        <a:lnSpc>
                          <a:spcPct val="107000"/>
                        </a:lnSpc>
                        <a:spcAft>
                          <a:spcPts val="0"/>
                        </a:spcAft>
                      </a:pPr>
                      <a:r>
                        <a:rPr lang="sk-SK" sz="1200" dirty="0">
                          <a:solidFill>
                            <a:srgbClr val="923236"/>
                          </a:solidFill>
                          <a:effectLst/>
                        </a:rPr>
                        <a:t>Návrat na trh práce</a:t>
                      </a:r>
                      <a:endParaRPr lang="en-GB" sz="1200" dirty="0">
                        <a:solidFill>
                          <a:srgbClr val="923236"/>
                        </a:solidFill>
                        <a:effectLst/>
                        <a:latin typeface="Calibri" charset="0"/>
                        <a:ea typeface="Calibri" charset="0"/>
                        <a:cs typeface="Times New Roman" charset="0"/>
                      </a:endParaRPr>
                    </a:p>
                  </a:txBody>
                  <a:tcPr marL="68580" marR="68580" marT="0" marB="0">
                    <a:solidFill>
                      <a:schemeClr val="bg2">
                        <a:lumMod val="40000"/>
                        <a:lumOff val="60000"/>
                      </a:schemeClr>
                    </a:solidFill>
                  </a:tcPr>
                </a:tc>
              </a:tr>
              <a:tr h="1818607">
                <a:tc>
                  <a:txBody>
                    <a:bodyPr/>
                    <a:lstStyle/>
                    <a:p>
                      <a:pPr marL="457200" algn="ctr">
                        <a:lnSpc>
                          <a:spcPct val="107000"/>
                        </a:lnSpc>
                        <a:spcAft>
                          <a:spcPts val="0"/>
                        </a:spcAft>
                      </a:pPr>
                      <a:r>
                        <a:rPr lang="sk-SK" sz="1200" dirty="0">
                          <a:solidFill>
                            <a:srgbClr val="923236"/>
                          </a:solidFill>
                          <a:effectLst/>
                        </a:rPr>
                        <a:t> </a:t>
                      </a:r>
                      <a:endParaRPr lang="en-GB" sz="1200" dirty="0">
                        <a:solidFill>
                          <a:srgbClr val="923236"/>
                        </a:solidFill>
                        <a:effectLst/>
                      </a:endParaRPr>
                    </a:p>
                    <a:p>
                      <a:pPr marL="127000" indent="0" algn="l">
                        <a:lnSpc>
                          <a:spcPct val="107000"/>
                        </a:lnSpc>
                        <a:spcAft>
                          <a:spcPts val="0"/>
                        </a:spcAft>
                        <a:tabLst/>
                      </a:pPr>
                      <a:r>
                        <a:rPr lang="sk-SK" sz="1200" dirty="0" smtClean="0">
                          <a:solidFill>
                            <a:srgbClr val="923236"/>
                          </a:solidFill>
                          <a:effectLst/>
                        </a:rPr>
                        <a:t>Pre osoby s formálne priznaným zdravotným </a:t>
                      </a:r>
                      <a:r>
                        <a:rPr lang="sk-SK" sz="1200" dirty="0">
                          <a:solidFill>
                            <a:srgbClr val="923236"/>
                          </a:solidFill>
                          <a:effectLst/>
                        </a:rPr>
                        <a:t>znevýhodnením</a:t>
                      </a:r>
                      <a:endParaRPr lang="en-GB" sz="1200" dirty="0">
                        <a:solidFill>
                          <a:srgbClr val="923236"/>
                        </a:solidFill>
                        <a:effectLst/>
                      </a:endParaRPr>
                    </a:p>
                    <a:p>
                      <a:pPr marL="457200" algn="ctr">
                        <a:lnSpc>
                          <a:spcPct val="107000"/>
                        </a:lnSpc>
                        <a:spcAft>
                          <a:spcPts val="0"/>
                        </a:spcAft>
                      </a:pPr>
                      <a:r>
                        <a:rPr lang="sk-SK" sz="1200" dirty="0">
                          <a:solidFill>
                            <a:srgbClr val="923236"/>
                          </a:solidFill>
                          <a:effectLst/>
                        </a:rPr>
                        <a:t> </a:t>
                      </a:r>
                      <a:endParaRPr lang="en-GB" sz="1200" dirty="0">
                        <a:solidFill>
                          <a:srgbClr val="923236"/>
                        </a:solidFill>
                        <a:effectLst/>
                        <a:latin typeface="Calibri" charset="0"/>
                        <a:ea typeface="Calibri" charset="0"/>
                        <a:cs typeface="Times New Roman" charset="0"/>
                      </a:endParaRPr>
                    </a:p>
                  </a:txBody>
                  <a:tcPr marL="68580" marR="68580" marT="0" marB="0">
                    <a:solidFill>
                      <a:schemeClr val="bg2">
                        <a:lumMod val="40000"/>
                        <a:lumOff val="60000"/>
                      </a:schemeClr>
                    </a:solidFill>
                  </a:tcPr>
                </a:tc>
                <a:tc>
                  <a:txBody>
                    <a:bodyPr/>
                    <a:lstStyle/>
                    <a:p>
                      <a:pPr marL="457200" algn="ctr">
                        <a:lnSpc>
                          <a:spcPct val="107000"/>
                        </a:lnSpc>
                        <a:spcAft>
                          <a:spcPts val="0"/>
                        </a:spcAft>
                      </a:pPr>
                      <a:endParaRPr lang="en-GB" sz="1200" dirty="0">
                        <a:effectLst/>
                      </a:endParaRPr>
                    </a:p>
                    <a:p>
                      <a:pPr marL="457200">
                        <a:lnSpc>
                          <a:spcPct val="107000"/>
                        </a:lnSpc>
                        <a:spcAft>
                          <a:spcPts val="0"/>
                        </a:spcAft>
                      </a:pPr>
                      <a:r>
                        <a:rPr lang="sk-SK" sz="1200" dirty="0">
                          <a:effectLst/>
                        </a:rPr>
                        <a:t>Zvýšená pracovno-právna ochrana, kvóty na povinné zamestnávanie OZZ, chránené dielne, sociálne podniky</a:t>
                      </a:r>
                      <a:endParaRPr lang="en-GB" sz="1200" dirty="0">
                        <a:effectLst/>
                        <a:latin typeface="Calibri" charset="0"/>
                        <a:ea typeface="Calibri" charset="0"/>
                        <a:cs typeface="Times New Roman" charset="0"/>
                      </a:endParaRPr>
                    </a:p>
                  </a:txBody>
                  <a:tcPr marL="68580" marR="68580" marT="0" marB="0">
                    <a:solidFill>
                      <a:schemeClr val="bg1">
                        <a:lumMod val="85000"/>
                      </a:schemeClr>
                    </a:solidFill>
                  </a:tcPr>
                </a:tc>
                <a:tc>
                  <a:txBody>
                    <a:bodyPr/>
                    <a:lstStyle/>
                    <a:p>
                      <a:pPr marL="457200" algn="ctr">
                        <a:lnSpc>
                          <a:spcPct val="107000"/>
                        </a:lnSpc>
                        <a:spcAft>
                          <a:spcPts val="0"/>
                        </a:spcAft>
                      </a:pPr>
                      <a:endParaRPr lang="en-GB" sz="1200" dirty="0">
                        <a:effectLst/>
                      </a:endParaRPr>
                    </a:p>
                    <a:p>
                      <a:pPr marL="457200">
                        <a:lnSpc>
                          <a:spcPct val="107000"/>
                        </a:lnSpc>
                        <a:spcAft>
                          <a:spcPts val="0"/>
                        </a:spcAft>
                      </a:pPr>
                      <a:r>
                        <a:rPr lang="sk-SK" sz="1200" dirty="0">
                          <a:effectLst/>
                        </a:rPr>
                        <a:t>Chránené dielne </a:t>
                      </a:r>
                      <a:endParaRPr lang="en-GB" sz="1200" dirty="0">
                        <a:effectLst/>
                      </a:endParaRPr>
                    </a:p>
                    <a:p>
                      <a:pPr marL="457200">
                        <a:lnSpc>
                          <a:spcPct val="107000"/>
                        </a:lnSpc>
                        <a:spcAft>
                          <a:spcPts val="0"/>
                        </a:spcAft>
                      </a:pPr>
                      <a:r>
                        <a:rPr lang="sk-SK" sz="1200" dirty="0">
                          <a:effectLst/>
                        </a:rPr>
                        <a:t>Pracovná rehabilitácia</a:t>
                      </a:r>
                      <a:endParaRPr lang="en-GB" sz="1200" dirty="0">
                        <a:effectLst/>
                      </a:endParaRPr>
                    </a:p>
                    <a:p>
                      <a:pPr marL="457200">
                        <a:lnSpc>
                          <a:spcPct val="107000"/>
                        </a:lnSpc>
                        <a:spcAft>
                          <a:spcPts val="0"/>
                        </a:spcAft>
                      </a:pPr>
                      <a:r>
                        <a:rPr lang="sk-SK" sz="1200" dirty="0">
                          <a:effectLst/>
                        </a:rPr>
                        <a:t>Firemné politiky</a:t>
                      </a:r>
                      <a:endParaRPr lang="en-GB" sz="1200" dirty="0">
                        <a:effectLst/>
                      </a:endParaRPr>
                    </a:p>
                    <a:p>
                      <a:pPr marL="457200">
                        <a:lnSpc>
                          <a:spcPct val="107000"/>
                        </a:lnSpc>
                        <a:spcAft>
                          <a:spcPts val="0"/>
                        </a:spcAft>
                      </a:pPr>
                      <a:r>
                        <a:rPr lang="sk-SK" sz="1200" dirty="0">
                          <a:effectLst/>
                        </a:rPr>
                        <a:t>Odborové aktivity, napr. spolurozhodovanie na pracovisku o prispôsobení pracovných podmienok, zapojenie do BOZP komisií a tvorby podnikovej politiky na zamestnávanie OZZ </a:t>
                      </a:r>
                      <a:endParaRPr lang="en-GB" sz="1200" dirty="0">
                        <a:effectLst/>
                        <a:latin typeface="Calibri" charset="0"/>
                        <a:ea typeface="Calibri" charset="0"/>
                        <a:cs typeface="Times New Roman" charset="0"/>
                      </a:endParaRPr>
                    </a:p>
                  </a:txBody>
                  <a:tcPr marL="68580" marR="68580" marT="0" marB="0">
                    <a:solidFill>
                      <a:schemeClr val="bg1">
                        <a:lumMod val="85000"/>
                      </a:schemeClr>
                    </a:solidFill>
                  </a:tcPr>
                </a:tc>
              </a:tr>
              <a:tr h="2418563">
                <a:tc>
                  <a:txBody>
                    <a:bodyPr/>
                    <a:lstStyle/>
                    <a:p>
                      <a:pPr marL="457200" algn="ctr">
                        <a:lnSpc>
                          <a:spcPct val="107000"/>
                        </a:lnSpc>
                        <a:spcAft>
                          <a:spcPts val="0"/>
                        </a:spcAft>
                      </a:pPr>
                      <a:r>
                        <a:rPr lang="sk-SK" sz="1200" dirty="0">
                          <a:solidFill>
                            <a:srgbClr val="923236"/>
                          </a:solidFill>
                          <a:effectLst/>
                        </a:rPr>
                        <a:t> </a:t>
                      </a:r>
                      <a:endParaRPr lang="en-GB" sz="1200" dirty="0">
                        <a:solidFill>
                          <a:srgbClr val="923236"/>
                        </a:solidFill>
                        <a:effectLst/>
                      </a:endParaRPr>
                    </a:p>
                    <a:p>
                      <a:pPr marL="88900" indent="0" algn="l">
                        <a:lnSpc>
                          <a:spcPct val="107000"/>
                        </a:lnSpc>
                        <a:spcAft>
                          <a:spcPts val="0"/>
                        </a:spcAft>
                        <a:tabLst/>
                      </a:pPr>
                      <a:r>
                        <a:rPr lang="sk-SK" sz="1200" dirty="0" smtClean="0">
                          <a:solidFill>
                            <a:srgbClr val="923236"/>
                          </a:solidFill>
                          <a:effectLst/>
                        </a:rPr>
                        <a:t>Pre osoby bez </a:t>
                      </a:r>
                      <a:r>
                        <a:rPr lang="sk-SK" sz="1200" dirty="0">
                          <a:solidFill>
                            <a:srgbClr val="923236"/>
                          </a:solidFill>
                          <a:effectLst/>
                        </a:rPr>
                        <a:t>formálneho statusu zdravotného znevýhodnenia</a:t>
                      </a:r>
                      <a:endParaRPr lang="en-GB" sz="1200" dirty="0">
                        <a:solidFill>
                          <a:srgbClr val="923236"/>
                        </a:solidFill>
                        <a:effectLst/>
                        <a:latin typeface="Calibri" charset="0"/>
                        <a:ea typeface="Calibri" charset="0"/>
                        <a:cs typeface="Times New Roman" charset="0"/>
                      </a:endParaRPr>
                    </a:p>
                  </a:txBody>
                  <a:tcPr marL="68580" marR="68580" marT="0" marB="0">
                    <a:solidFill>
                      <a:schemeClr val="bg2">
                        <a:lumMod val="40000"/>
                        <a:lumOff val="60000"/>
                      </a:schemeClr>
                    </a:solidFill>
                  </a:tcPr>
                </a:tc>
                <a:tc>
                  <a:txBody>
                    <a:bodyPr/>
                    <a:lstStyle/>
                    <a:p>
                      <a:pPr marL="457200" algn="ctr">
                        <a:lnSpc>
                          <a:spcPct val="107000"/>
                        </a:lnSpc>
                        <a:spcAft>
                          <a:spcPts val="0"/>
                        </a:spcAft>
                      </a:pPr>
                      <a:endParaRPr lang="en-GB" sz="1200" dirty="0">
                        <a:effectLst/>
                      </a:endParaRPr>
                    </a:p>
                    <a:p>
                      <a:pPr marL="457200">
                        <a:lnSpc>
                          <a:spcPct val="107000"/>
                        </a:lnSpc>
                        <a:spcAft>
                          <a:spcPts val="0"/>
                        </a:spcAft>
                      </a:pPr>
                      <a:r>
                        <a:rPr lang="sk-SK" sz="1200" dirty="0">
                          <a:effectLst/>
                        </a:rPr>
                        <a:t>Podpora zo strany štátnych inštitúcií, MVO a zamestnávateľov (napr. skrátené pracovné úväzky, alternatívne formy zamestnávania podľa platnej legislatívy) a MVO, kariérna a psychologická podpora návratu do práce</a:t>
                      </a:r>
                      <a:endParaRPr lang="en-GB" sz="1200" dirty="0">
                        <a:effectLst/>
                        <a:latin typeface="Calibri" charset="0"/>
                        <a:ea typeface="Calibri" charset="0"/>
                        <a:cs typeface="Times New Roman" charset="0"/>
                      </a:endParaRPr>
                    </a:p>
                  </a:txBody>
                  <a:tcPr marL="68580" marR="68580" marT="0" marB="0">
                    <a:solidFill>
                      <a:schemeClr val="bg1">
                        <a:lumMod val="85000"/>
                      </a:schemeClr>
                    </a:solidFill>
                  </a:tcPr>
                </a:tc>
                <a:tc>
                  <a:txBody>
                    <a:bodyPr/>
                    <a:lstStyle/>
                    <a:p>
                      <a:pPr marL="457200" algn="ctr">
                        <a:lnSpc>
                          <a:spcPct val="107000"/>
                        </a:lnSpc>
                        <a:spcAft>
                          <a:spcPts val="0"/>
                        </a:spcAft>
                      </a:pPr>
                      <a:endParaRPr lang="en-GB" sz="1200" dirty="0">
                        <a:effectLst/>
                      </a:endParaRPr>
                    </a:p>
                    <a:p>
                      <a:pPr marL="457200">
                        <a:lnSpc>
                          <a:spcPct val="107000"/>
                        </a:lnSpc>
                        <a:spcAft>
                          <a:spcPts val="0"/>
                        </a:spcAft>
                      </a:pPr>
                      <a:r>
                        <a:rPr lang="sk-SK" sz="1200" dirty="0">
                          <a:effectLst/>
                        </a:rPr>
                        <a:t>Firemné politiky – individuálny prístup ku OZZ, podnikové BOZP komisie</a:t>
                      </a:r>
                      <a:endParaRPr lang="en-GB" sz="1200" dirty="0">
                        <a:effectLst/>
                      </a:endParaRPr>
                    </a:p>
                    <a:p>
                      <a:pPr marL="457200">
                        <a:lnSpc>
                          <a:spcPct val="107000"/>
                        </a:lnSpc>
                        <a:spcAft>
                          <a:spcPts val="0"/>
                        </a:spcAft>
                      </a:pPr>
                      <a:r>
                        <a:rPr lang="sk-SK" sz="1200" dirty="0">
                          <a:effectLst/>
                        </a:rPr>
                        <a:t>Odborové aktivity – legislatíva (marginálne) a na podnikovej úrovni (poradenstvo, podpora, účasť v BOZP komisiách, resp. prostredníctvom kolektívneho vyjednávania (možnosť záväzných opatrení napr. zníženie pracovného úväzku pre OZZ, zákaz nočnej práce, zmena náplne práce, zmena náročnosti práce)</a:t>
                      </a:r>
                      <a:endParaRPr lang="en-GB" sz="1200" dirty="0">
                        <a:effectLst/>
                        <a:latin typeface="Calibri" charset="0"/>
                        <a:ea typeface="Calibri" charset="0"/>
                        <a:cs typeface="Times New Roman" charset="0"/>
                      </a:endParaRPr>
                    </a:p>
                  </a:txBody>
                  <a:tcPr marL="68580" marR="68580" marT="0" marB="0">
                    <a:solidFill>
                      <a:schemeClr val="bg1">
                        <a:lumMod val="85000"/>
                      </a:schemeClr>
                    </a:solidFill>
                  </a:tcPr>
                </a:tc>
              </a:tr>
            </a:tbl>
          </a:graphicData>
        </a:graphic>
      </p:graphicFrame>
      <p:sp>
        <p:nvSpPr>
          <p:cNvPr id="4" name="Rectangle 3"/>
          <p:cNvSpPr/>
          <p:nvPr/>
        </p:nvSpPr>
        <p:spPr>
          <a:xfrm>
            <a:off x="395536" y="1124744"/>
            <a:ext cx="8280920" cy="400110"/>
          </a:xfrm>
          <a:prstGeom prst="rect">
            <a:avLst/>
          </a:prstGeom>
        </p:spPr>
        <p:txBody>
          <a:bodyPr wrap="square">
            <a:spAutoFit/>
          </a:bodyPr>
          <a:lstStyle/>
          <a:p>
            <a:r>
              <a:rPr lang="nb-NO" sz="2000" b="1" dirty="0" err="1" smtClean="0">
                <a:solidFill>
                  <a:srgbClr val="C00000"/>
                </a:solidFill>
              </a:rPr>
              <a:t>Kategorizácia</a:t>
            </a:r>
            <a:r>
              <a:rPr lang="nb-NO" sz="2000" b="1" dirty="0" smtClean="0">
                <a:solidFill>
                  <a:srgbClr val="C00000"/>
                </a:solidFill>
              </a:rPr>
              <a:t> </a:t>
            </a:r>
            <a:r>
              <a:rPr lang="nb-NO" sz="2000" b="1" dirty="0" err="1" smtClean="0">
                <a:solidFill>
                  <a:srgbClr val="C00000"/>
                </a:solidFill>
              </a:rPr>
              <a:t>opatrení</a:t>
            </a:r>
            <a:r>
              <a:rPr lang="nb-NO" sz="2000" b="1" dirty="0" smtClean="0">
                <a:solidFill>
                  <a:srgbClr val="C00000"/>
                </a:solidFill>
              </a:rPr>
              <a:t> </a:t>
            </a:r>
            <a:r>
              <a:rPr lang="nb-NO" sz="2000" b="1" dirty="0" err="1" smtClean="0">
                <a:solidFill>
                  <a:srgbClr val="C00000"/>
                </a:solidFill>
              </a:rPr>
              <a:t>pracovnej</a:t>
            </a:r>
            <a:r>
              <a:rPr lang="nb-NO" sz="2000" b="1" dirty="0" smtClean="0">
                <a:solidFill>
                  <a:srgbClr val="C00000"/>
                </a:solidFill>
              </a:rPr>
              <a:t> </a:t>
            </a:r>
            <a:r>
              <a:rPr lang="nb-NO" sz="2000" b="1" dirty="0" err="1" smtClean="0">
                <a:solidFill>
                  <a:srgbClr val="C00000"/>
                </a:solidFill>
              </a:rPr>
              <a:t>integrácie</a:t>
            </a:r>
            <a:r>
              <a:rPr lang="nb-NO" sz="2000" b="1" dirty="0" smtClean="0">
                <a:solidFill>
                  <a:srgbClr val="C00000"/>
                </a:solidFill>
              </a:rPr>
              <a:t> OZZ </a:t>
            </a:r>
            <a:r>
              <a:rPr lang="nb-NO" sz="2000" b="1" dirty="0" err="1" smtClean="0">
                <a:solidFill>
                  <a:srgbClr val="C00000"/>
                </a:solidFill>
              </a:rPr>
              <a:t>na</a:t>
            </a:r>
            <a:r>
              <a:rPr lang="nb-NO" sz="2000" b="1" dirty="0" smtClean="0">
                <a:solidFill>
                  <a:srgbClr val="C00000"/>
                </a:solidFill>
              </a:rPr>
              <a:t> </a:t>
            </a:r>
            <a:r>
              <a:rPr lang="nb-NO" sz="2000" b="1" dirty="0" err="1" smtClean="0">
                <a:solidFill>
                  <a:srgbClr val="C00000"/>
                </a:solidFill>
              </a:rPr>
              <a:t>Slovensku</a:t>
            </a:r>
            <a:endParaRPr lang="nb-NO" sz="2000" b="1" dirty="0" smtClean="0">
              <a:solidFill>
                <a:srgbClr val="C00000"/>
              </a:solidFill>
            </a:endParaRPr>
          </a:p>
        </p:txBody>
      </p:sp>
    </p:spTree>
    <p:extLst>
      <p:ext uri="{BB962C8B-B14F-4D97-AF65-F5344CB8AC3E}">
        <p14:creationId xmlns:p14="http://schemas.microsoft.com/office/powerpoint/2010/main" val="13270403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5536" y="1124744"/>
            <a:ext cx="8568952" cy="400110"/>
          </a:xfrm>
          <a:prstGeom prst="rect">
            <a:avLst/>
          </a:prstGeom>
        </p:spPr>
        <p:txBody>
          <a:bodyPr wrap="square">
            <a:spAutoFit/>
          </a:bodyPr>
          <a:lstStyle/>
          <a:p>
            <a:r>
              <a:rPr lang="nb-NO" sz="2000" b="1" dirty="0" err="1" smtClean="0">
                <a:solidFill>
                  <a:srgbClr val="C00000"/>
                </a:solidFill>
              </a:rPr>
              <a:t>Slovenské</a:t>
            </a:r>
            <a:r>
              <a:rPr lang="nb-NO" sz="2000" b="1" dirty="0" smtClean="0">
                <a:solidFill>
                  <a:srgbClr val="C00000"/>
                </a:solidFill>
              </a:rPr>
              <a:t> </a:t>
            </a:r>
            <a:r>
              <a:rPr lang="nb-NO" sz="2000" b="1" dirty="0" err="1" smtClean="0">
                <a:solidFill>
                  <a:srgbClr val="C00000"/>
                </a:solidFill>
              </a:rPr>
              <a:t>opatrenia</a:t>
            </a:r>
            <a:r>
              <a:rPr lang="nb-NO" sz="2000" b="1" dirty="0" smtClean="0">
                <a:solidFill>
                  <a:srgbClr val="C00000"/>
                </a:solidFill>
              </a:rPr>
              <a:t> </a:t>
            </a:r>
            <a:r>
              <a:rPr lang="nb-NO" sz="2000" b="1" dirty="0" err="1" smtClean="0">
                <a:solidFill>
                  <a:srgbClr val="C00000"/>
                </a:solidFill>
              </a:rPr>
              <a:t>prac</a:t>
            </a:r>
            <a:r>
              <a:rPr lang="nb-NO" sz="2000" b="1" dirty="0" smtClean="0">
                <a:solidFill>
                  <a:srgbClr val="C00000"/>
                </a:solidFill>
              </a:rPr>
              <a:t>. </a:t>
            </a:r>
            <a:r>
              <a:rPr lang="nb-NO" sz="2000" b="1" dirty="0" err="1" smtClean="0">
                <a:solidFill>
                  <a:srgbClr val="C00000"/>
                </a:solidFill>
              </a:rPr>
              <a:t>Integrácie</a:t>
            </a:r>
            <a:r>
              <a:rPr lang="nb-NO" sz="2000" b="1" dirty="0" smtClean="0">
                <a:solidFill>
                  <a:srgbClr val="C00000"/>
                </a:solidFill>
              </a:rPr>
              <a:t> OZZ v </a:t>
            </a:r>
            <a:r>
              <a:rPr lang="nb-NO" sz="2000" b="1" dirty="0" err="1" smtClean="0">
                <a:solidFill>
                  <a:srgbClr val="C00000"/>
                </a:solidFill>
              </a:rPr>
              <a:t>Európskom</a:t>
            </a:r>
            <a:r>
              <a:rPr lang="nb-NO" sz="2000" b="1" dirty="0" smtClean="0">
                <a:solidFill>
                  <a:srgbClr val="C00000"/>
                </a:solidFill>
              </a:rPr>
              <a:t> </a:t>
            </a:r>
            <a:r>
              <a:rPr lang="nb-NO" sz="2000" b="1" dirty="0" err="1" smtClean="0">
                <a:solidFill>
                  <a:srgbClr val="C00000"/>
                </a:solidFill>
              </a:rPr>
              <a:t>kontexte</a:t>
            </a:r>
            <a:endParaRPr lang="nb-NO" sz="2000" b="1" dirty="0" smtClean="0">
              <a:solidFill>
                <a:srgbClr val="C00000"/>
              </a:solidFill>
            </a:endParaRPr>
          </a:p>
        </p:txBody>
      </p:sp>
      <p:graphicFrame>
        <p:nvGraphicFramePr>
          <p:cNvPr id="2" name="Table 1"/>
          <p:cNvGraphicFramePr>
            <a:graphicFrameLocks noGrp="1"/>
          </p:cNvGraphicFramePr>
          <p:nvPr/>
        </p:nvGraphicFramePr>
        <p:xfrm>
          <a:off x="467543" y="1556792"/>
          <a:ext cx="8081810" cy="5177375"/>
        </p:xfrm>
        <a:graphic>
          <a:graphicData uri="http://schemas.openxmlformats.org/drawingml/2006/table">
            <a:tbl>
              <a:tblPr firstRow="1" firstCol="1" bandRow="1">
                <a:tableStyleId>{5C22544A-7EE6-4342-B048-85BDC9FD1C3A}</a:tableStyleId>
              </a:tblPr>
              <a:tblGrid>
                <a:gridCol w="1357295"/>
                <a:gridCol w="1737528"/>
                <a:gridCol w="1662329"/>
                <a:gridCol w="1662329"/>
                <a:gridCol w="1662329"/>
              </a:tblGrid>
              <a:tr h="429330">
                <a:tc>
                  <a:txBody>
                    <a:bodyPr/>
                    <a:lstStyle/>
                    <a:p>
                      <a:pPr>
                        <a:spcAft>
                          <a:spcPts val="0"/>
                        </a:spcAft>
                      </a:pPr>
                      <a:r>
                        <a:rPr lang="en-GB" sz="1000" dirty="0" err="1" smtClean="0">
                          <a:solidFill>
                            <a:srgbClr val="923236"/>
                          </a:solidFill>
                          <a:effectLst/>
                        </a:rPr>
                        <a:t>Skupiny</a:t>
                      </a:r>
                      <a:r>
                        <a:rPr lang="en-GB" sz="1000" baseline="0" dirty="0" smtClean="0">
                          <a:solidFill>
                            <a:srgbClr val="923236"/>
                          </a:solidFill>
                          <a:effectLst/>
                        </a:rPr>
                        <a:t> </a:t>
                      </a:r>
                      <a:r>
                        <a:rPr lang="en-GB" sz="1000" baseline="0" dirty="0" err="1" smtClean="0">
                          <a:solidFill>
                            <a:srgbClr val="923236"/>
                          </a:solidFill>
                          <a:effectLst/>
                        </a:rPr>
                        <a:t>krajín</a:t>
                      </a:r>
                      <a:endParaRPr lang="en-GB" sz="1000" dirty="0">
                        <a:solidFill>
                          <a:srgbClr val="923236"/>
                        </a:solidFill>
                        <a:effectLst/>
                      </a:endParaRPr>
                    </a:p>
                    <a:p>
                      <a:pPr>
                        <a:spcAft>
                          <a:spcPts val="0"/>
                        </a:spcAft>
                      </a:pPr>
                      <a:endParaRPr lang="en-GB" sz="700" dirty="0" smtClean="0">
                        <a:solidFill>
                          <a:srgbClr val="923236"/>
                        </a:solidFill>
                        <a:effectLst/>
                      </a:endParaRPr>
                    </a:p>
                    <a:p>
                      <a:pPr>
                        <a:spcAft>
                          <a:spcPts val="0"/>
                        </a:spcAft>
                      </a:pPr>
                      <a:r>
                        <a:rPr lang="en-GB" sz="700" dirty="0" err="1" smtClean="0">
                          <a:solidFill>
                            <a:srgbClr val="923236"/>
                          </a:solidFill>
                          <a:effectLst/>
                        </a:rPr>
                        <a:t>Kritériá</a:t>
                      </a:r>
                      <a:endParaRPr lang="en-GB" sz="1000" dirty="0">
                        <a:solidFill>
                          <a:srgbClr val="923236"/>
                        </a:solidFill>
                        <a:effectLst/>
                        <a:latin typeface="Times New Roman" charset="0"/>
                        <a:ea typeface="Calibri" charset="0"/>
                      </a:endParaRPr>
                    </a:p>
                  </a:txBody>
                  <a:tcPr marL="56294" marR="56294" marT="0" marB="0">
                    <a:solidFill>
                      <a:schemeClr val="bg1">
                        <a:lumMod val="75000"/>
                      </a:schemeClr>
                    </a:solidFill>
                  </a:tcPr>
                </a:tc>
                <a:tc>
                  <a:txBody>
                    <a:bodyPr/>
                    <a:lstStyle/>
                    <a:p>
                      <a:pPr>
                        <a:spcAft>
                          <a:spcPts val="0"/>
                        </a:spcAft>
                      </a:pPr>
                      <a:r>
                        <a:rPr lang="en-GB" sz="700" dirty="0" err="1" smtClean="0">
                          <a:solidFill>
                            <a:srgbClr val="923236"/>
                          </a:solidFill>
                          <a:effectLst/>
                        </a:rPr>
                        <a:t>Skupina</a:t>
                      </a:r>
                      <a:r>
                        <a:rPr lang="en-GB" sz="700" dirty="0" smtClean="0">
                          <a:solidFill>
                            <a:srgbClr val="923236"/>
                          </a:solidFill>
                          <a:effectLst/>
                        </a:rPr>
                        <a:t> </a:t>
                      </a:r>
                      <a:r>
                        <a:rPr lang="en-GB" sz="700" dirty="0">
                          <a:solidFill>
                            <a:srgbClr val="923236"/>
                          </a:solidFill>
                          <a:effectLst/>
                        </a:rPr>
                        <a:t>1</a:t>
                      </a:r>
                      <a:endParaRPr lang="en-GB" sz="1000" dirty="0">
                        <a:solidFill>
                          <a:srgbClr val="923236"/>
                        </a:solidFill>
                        <a:effectLst/>
                      </a:endParaRPr>
                    </a:p>
                    <a:p>
                      <a:pPr>
                        <a:spcAft>
                          <a:spcPts val="0"/>
                        </a:spcAft>
                      </a:pPr>
                      <a:r>
                        <a:rPr lang="en-GB" sz="700" dirty="0" smtClean="0">
                          <a:solidFill>
                            <a:srgbClr val="923236"/>
                          </a:solidFill>
                          <a:effectLst/>
                        </a:rPr>
                        <a:t>(</a:t>
                      </a:r>
                      <a:r>
                        <a:rPr lang="en-GB" sz="700" dirty="0" err="1" smtClean="0">
                          <a:solidFill>
                            <a:srgbClr val="923236"/>
                          </a:solidFill>
                          <a:effectLst/>
                        </a:rPr>
                        <a:t>Komplexný</a:t>
                      </a:r>
                      <a:r>
                        <a:rPr lang="en-GB" sz="700" dirty="0" smtClean="0">
                          <a:solidFill>
                            <a:srgbClr val="923236"/>
                          </a:solidFill>
                          <a:effectLst/>
                        </a:rPr>
                        <a:t> </a:t>
                      </a:r>
                      <a:r>
                        <a:rPr lang="en-GB" sz="700" dirty="0" err="1" smtClean="0">
                          <a:solidFill>
                            <a:srgbClr val="923236"/>
                          </a:solidFill>
                          <a:effectLst/>
                        </a:rPr>
                        <a:t>prístup</a:t>
                      </a:r>
                      <a:r>
                        <a:rPr lang="en-GB" sz="700" dirty="0" smtClean="0">
                          <a:solidFill>
                            <a:srgbClr val="923236"/>
                          </a:solidFill>
                          <a:effectLst/>
                        </a:rPr>
                        <a:t>), </a:t>
                      </a:r>
                      <a:r>
                        <a:rPr lang="en-GB" sz="700" dirty="0" err="1" smtClean="0">
                          <a:solidFill>
                            <a:srgbClr val="923236"/>
                          </a:solidFill>
                          <a:effectLst/>
                        </a:rPr>
                        <a:t>Nórsko</a:t>
                      </a:r>
                      <a:endParaRPr lang="en-GB" sz="1000" dirty="0">
                        <a:solidFill>
                          <a:srgbClr val="923236"/>
                        </a:solidFill>
                        <a:effectLst/>
                        <a:latin typeface="Times New Roman" charset="0"/>
                        <a:ea typeface="Calibri" charset="0"/>
                      </a:endParaRPr>
                    </a:p>
                  </a:txBody>
                  <a:tcPr marL="56294" marR="56294" marT="0" marB="0">
                    <a:solidFill>
                      <a:schemeClr val="bg1">
                        <a:lumMod val="75000"/>
                      </a:schemeClr>
                    </a:solidFill>
                  </a:tcPr>
                </a:tc>
                <a:tc>
                  <a:txBody>
                    <a:bodyPr/>
                    <a:lstStyle/>
                    <a:p>
                      <a:pPr>
                        <a:spcAft>
                          <a:spcPts val="0"/>
                        </a:spcAft>
                      </a:pPr>
                      <a:r>
                        <a:rPr lang="en-GB" sz="700" dirty="0" err="1" smtClean="0">
                          <a:solidFill>
                            <a:srgbClr val="923236"/>
                          </a:solidFill>
                          <a:effectLst/>
                        </a:rPr>
                        <a:t>Skupina</a:t>
                      </a:r>
                      <a:r>
                        <a:rPr lang="en-GB" sz="700" dirty="0" smtClean="0">
                          <a:solidFill>
                            <a:srgbClr val="923236"/>
                          </a:solidFill>
                          <a:effectLst/>
                        </a:rPr>
                        <a:t> </a:t>
                      </a:r>
                      <a:r>
                        <a:rPr lang="en-GB" sz="700" dirty="0">
                          <a:solidFill>
                            <a:srgbClr val="923236"/>
                          </a:solidFill>
                          <a:effectLst/>
                        </a:rPr>
                        <a:t>2</a:t>
                      </a:r>
                      <a:endParaRPr lang="en-GB" sz="1000" dirty="0">
                        <a:solidFill>
                          <a:srgbClr val="923236"/>
                        </a:solidFill>
                        <a:effectLst/>
                      </a:endParaRPr>
                    </a:p>
                    <a:p>
                      <a:pPr>
                        <a:spcAft>
                          <a:spcPts val="0"/>
                        </a:spcAft>
                      </a:pPr>
                      <a:r>
                        <a:rPr lang="en-GB" sz="700" dirty="0" smtClean="0">
                          <a:solidFill>
                            <a:srgbClr val="923236"/>
                          </a:solidFill>
                          <a:effectLst/>
                        </a:rPr>
                        <a:t>(</a:t>
                      </a:r>
                      <a:r>
                        <a:rPr lang="en-GB" sz="700" dirty="0" err="1" smtClean="0">
                          <a:solidFill>
                            <a:srgbClr val="923236"/>
                          </a:solidFill>
                          <a:effectLst/>
                        </a:rPr>
                        <a:t>Selektívny</a:t>
                      </a:r>
                      <a:r>
                        <a:rPr lang="en-GB" sz="700" baseline="0" dirty="0" smtClean="0">
                          <a:solidFill>
                            <a:srgbClr val="923236"/>
                          </a:solidFill>
                          <a:effectLst/>
                        </a:rPr>
                        <a:t> </a:t>
                      </a:r>
                      <a:r>
                        <a:rPr lang="en-GB" sz="700" baseline="0" dirty="0" err="1" smtClean="0">
                          <a:solidFill>
                            <a:srgbClr val="923236"/>
                          </a:solidFill>
                          <a:effectLst/>
                        </a:rPr>
                        <a:t>prístup</a:t>
                      </a:r>
                      <a:r>
                        <a:rPr lang="en-GB" sz="700" dirty="0" smtClean="0">
                          <a:solidFill>
                            <a:srgbClr val="923236"/>
                          </a:solidFill>
                          <a:effectLst/>
                        </a:rPr>
                        <a:t>), </a:t>
                      </a:r>
                      <a:r>
                        <a:rPr lang="en-GB" sz="700" dirty="0" err="1" smtClean="0">
                          <a:solidFill>
                            <a:srgbClr val="923236"/>
                          </a:solidFill>
                          <a:effectLst/>
                        </a:rPr>
                        <a:t>Belgicko</a:t>
                      </a:r>
                      <a:endParaRPr lang="en-GB" sz="1000" dirty="0">
                        <a:solidFill>
                          <a:srgbClr val="923236"/>
                        </a:solidFill>
                        <a:effectLst/>
                        <a:latin typeface="Times New Roman" charset="0"/>
                        <a:ea typeface="Calibri" charset="0"/>
                      </a:endParaRPr>
                    </a:p>
                  </a:txBody>
                  <a:tcPr marL="56294" marR="56294" marT="0" marB="0">
                    <a:solidFill>
                      <a:schemeClr val="bg1">
                        <a:lumMod val="75000"/>
                      </a:schemeClr>
                    </a:solidFill>
                  </a:tcPr>
                </a:tc>
                <a:tc>
                  <a:txBody>
                    <a:bodyPr/>
                    <a:lstStyle/>
                    <a:p>
                      <a:pPr>
                        <a:spcAft>
                          <a:spcPts val="0"/>
                        </a:spcAft>
                      </a:pPr>
                      <a:r>
                        <a:rPr lang="en-GB" sz="700" dirty="0" err="1" smtClean="0">
                          <a:solidFill>
                            <a:srgbClr val="923236"/>
                          </a:solidFill>
                          <a:effectLst/>
                        </a:rPr>
                        <a:t>Skupina</a:t>
                      </a:r>
                      <a:r>
                        <a:rPr lang="en-GB" sz="700" dirty="0" smtClean="0">
                          <a:solidFill>
                            <a:srgbClr val="923236"/>
                          </a:solidFill>
                          <a:effectLst/>
                        </a:rPr>
                        <a:t> </a:t>
                      </a:r>
                      <a:r>
                        <a:rPr lang="en-GB" sz="700" dirty="0">
                          <a:solidFill>
                            <a:srgbClr val="923236"/>
                          </a:solidFill>
                          <a:effectLst/>
                        </a:rPr>
                        <a:t>3</a:t>
                      </a:r>
                      <a:endParaRPr lang="en-GB" sz="1000" dirty="0">
                        <a:solidFill>
                          <a:srgbClr val="923236"/>
                        </a:solidFill>
                        <a:effectLst/>
                      </a:endParaRPr>
                    </a:p>
                    <a:p>
                      <a:pPr>
                        <a:spcAft>
                          <a:spcPts val="0"/>
                        </a:spcAft>
                      </a:pPr>
                      <a:r>
                        <a:rPr lang="en-GB" sz="700" dirty="0" smtClean="0">
                          <a:solidFill>
                            <a:srgbClr val="923236"/>
                          </a:solidFill>
                          <a:effectLst/>
                        </a:rPr>
                        <a:t>(Ad hoc </a:t>
                      </a:r>
                      <a:r>
                        <a:rPr lang="en-GB" sz="700" dirty="0" err="1" smtClean="0">
                          <a:solidFill>
                            <a:srgbClr val="923236"/>
                          </a:solidFill>
                          <a:effectLst/>
                        </a:rPr>
                        <a:t>prístup</a:t>
                      </a:r>
                      <a:r>
                        <a:rPr lang="en-GB" sz="700" dirty="0" smtClean="0">
                          <a:solidFill>
                            <a:srgbClr val="923236"/>
                          </a:solidFill>
                          <a:effectLst/>
                        </a:rPr>
                        <a:t>),</a:t>
                      </a:r>
                      <a:r>
                        <a:rPr lang="en-GB" sz="700" baseline="0" dirty="0" smtClean="0">
                          <a:solidFill>
                            <a:srgbClr val="923236"/>
                          </a:solidFill>
                          <a:effectLst/>
                        </a:rPr>
                        <a:t> </a:t>
                      </a:r>
                      <a:r>
                        <a:rPr lang="en-GB" sz="700" baseline="0" dirty="0" err="1" smtClean="0">
                          <a:solidFill>
                            <a:srgbClr val="923236"/>
                          </a:solidFill>
                          <a:effectLst/>
                        </a:rPr>
                        <a:t>Estónsko</a:t>
                      </a:r>
                      <a:r>
                        <a:rPr lang="en-GB" sz="700" baseline="0" dirty="0" smtClean="0">
                          <a:solidFill>
                            <a:srgbClr val="923236"/>
                          </a:solidFill>
                          <a:effectLst/>
                        </a:rPr>
                        <a:t>, </a:t>
                      </a:r>
                      <a:r>
                        <a:rPr lang="en-GB" sz="700" baseline="0" dirty="0" err="1" smtClean="0">
                          <a:solidFill>
                            <a:srgbClr val="923236"/>
                          </a:solidFill>
                          <a:effectLst/>
                        </a:rPr>
                        <a:t>Írsko</a:t>
                      </a:r>
                      <a:r>
                        <a:rPr lang="en-GB" sz="700" baseline="0" dirty="0" smtClean="0">
                          <a:solidFill>
                            <a:srgbClr val="923236"/>
                          </a:solidFill>
                          <a:effectLst/>
                        </a:rPr>
                        <a:t>, </a:t>
                      </a:r>
                      <a:r>
                        <a:rPr lang="en-GB" sz="700" baseline="0" dirty="0" err="1" smtClean="0">
                          <a:solidFill>
                            <a:srgbClr val="923236"/>
                          </a:solidFill>
                          <a:effectLst/>
                        </a:rPr>
                        <a:t>Rumunsko</a:t>
                      </a:r>
                      <a:r>
                        <a:rPr lang="en-GB" sz="700" baseline="0" dirty="0" smtClean="0">
                          <a:solidFill>
                            <a:srgbClr val="923236"/>
                          </a:solidFill>
                          <a:effectLst/>
                        </a:rPr>
                        <a:t> </a:t>
                      </a:r>
                      <a:endParaRPr lang="en-GB" sz="1000" dirty="0">
                        <a:solidFill>
                          <a:srgbClr val="923236"/>
                        </a:solidFill>
                        <a:effectLst/>
                        <a:latin typeface="Times New Roman" charset="0"/>
                        <a:ea typeface="Calibri" charset="0"/>
                      </a:endParaRPr>
                    </a:p>
                  </a:txBody>
                  <a:tcPr marL="56294" marR="56294" marT="0" marB="0">
                    <a:solidFill>
                      <a:schemeClr val="bg1">
                        <a:lumMod val="75000"/>
                      </a:schemeClr>
                    </a:solidFill>
                  </a:tcPr>
                </a:tc>
                <a:tc>
                  <a:txBody>
                    <a:bodyPr/>
                    <a:lstStyle/>
                    <a:p>
                      <a:pPr>
                        <a:spcAft>
                          <a:spcPts val="0"/>
                        </a:spcAft>
                      </a:pPr>
                      <a:r>
                        <a:rPr lang="en-GB" sz="700" dirty="0" err="1" smtClean="0">
                          <a:solidFill>
                            <a:srgbClr val="923236"/>
                          </a:solidFill>
                          <a:effectLst/>
                        </a:rPr>
                        <a:t>Skupina</a:t>
                      </a:r>
                      <a:r>
                        <a:rPr lang="en-GB" sz="700" dirty="0" smtClean="0">
                          <a:solidFill>
                            <a:srgbClr val="923236"/>
                          </a:solidFill>
                          <a:effectLst/>
                        </a:rPr>
                        <a:t> </a:t>
                      </a:r>
                      <a:r>
                        <a:rPr lang="en-GB" sz="700" dirty="0">
                          <a:solidFill>
                            <a:srgbClr val="923236"/>
                          </a:solidFill>
                          <a:effectLst/>
                        </a:rPr>
                        <a:t>4</a:t>
                      </a:r>
                      <a:endParaRPr lang="en-GB" sz="1000" dirty="0">
                        <a:solidFill>
                          <a:srgbClr val="923236"/>
                        </a:solidFill>
                        <a:effectLst/>
                      </a:endParaRPr>
                    </a:p>
                    <a:p>
                      <a:pPr>
                        <a:spcAft>
                          <a:spcPts val="0"/>
                        </a:spcAft>
                      </a:pPr>
                      <a:r>
                        <a:rPr lang="en-GB" sz="700" dirty="0" smtClean="0">
                          <a:solidFill>
                            <a:srgbClr val="923236"/>
                          </a:solidFill>
                          <a:effectLst/>
                        </a:rPr>
                        <a:t>(</a:t>
                      </a:r>
                      <a:r>
                        <a:rPr lang="en-GB" sz="700" dirty="0" err="1" smtClean="0">
                          <a:solidFill>
                            <a:srgbClr val="923236"/>
                          </a:solidFill>
                          <a:effectLst/>
                        </a:rPr>
                        <a:t>Obmedzený</a:t>
                      </a:r>
                      <a:r>
                        <a:rPr lang="en-GB" sz="700" dirty="0" smtClean="0">
                          <a:solidFill>
                            <a:srgbClr val="923236"/>
                          </a:solidFill>
                          <a:effectLst/>
                        </a:rPr>
                        <a:t> </a:t>
                      </a:r>
                      <a:r>
                        <a:rPr lang="en-GB" sz="700" dirty="0" err="1" smtClean="0">
                          <a:solidFill>
                            <a:srgbClr val="923236"/>
                          </a:solidFill>
                          <a:effectLst/>
                        </a:rPr>
                        <a:t>prístup</a:t>
                      </a:r>
                      <a:r>
                        <a:rPr lang="en-GB" sz="700" dirty="0" smtClean="0">
                          <a:solidFill>
                            <a:srgbClr val="923236"/>
                          </a:solidFill>
                          <a:effectLst/>
                        </a:rPr>
                        <a:t>) </a:t>
                      </a:r>
                      <a:r>
                        <a:rPr lang="en-GB" sz="700" dirty="0" err="1" smtClean="0">
                          <a:solidFill>
                            <a:srgbClr val="923236"/>
                          </a:solidFill>
                          <a:effectLst/>
                        </a:rPr>
                        <a:t>Slovensko</a:t>
                      </a:r>
                      <a:endParaRPr lang="en-GB" sz="1000" dirty="0">
                        <a:solidFill>
                          <a:srgbClr val="923236"/>
                        </a:solidFill>
                        <a:effectLst/>
                        <a:latin typeface="Times New Roman" charset="0"/>
                        <a:ea typeface="Calibri" charset="0"/>
                      </a:endParaRPr>
                    </a:p>
                  </a:txBody>
                  <a:tcPr marL="56294" marR="56294" marT="0" marB="0">
                    <a:solidFill>
                      <a:schemeClr val="bg1">
                        <a:lumMod val="75000"/>
                      </a:schemeClr>
                    </a:solidFill>
                  </a:tcPr>
                </a:tc>
              </a:tr>
              <a:tr h="870171">
                <a:tc>
                  <a:txBody>
                    <a:bodyPr/>
                    <a:lstStyle/>
                    <a:p>
                      <a:pPr algn="ctr">
                        <a:spcAft>
                          <a:spcPts val="0"/>
                        </a:spcAft>
                      </a:pPr>
                      <a:r>
                        <a:rPr lang="en-GB" sz="700" dirty="0" err="1" smtClean="0">
                          <a:solidFill>
                            <a:srgbClr val="923236"/>
                          </a:solidFill>
                          <a:effectLst/>
                        </a:rPr>
                        <a:t>Cieľové</a:t>
                      </a:r>
                      <a:r>
                        <a:rPr lang="en-GB" sz="700" dirty="0" smtClean="0">
                          <a:solidFill>
                            <a:srgbClr val="923236"/>
                          </a:solidFill>
                          <a:effectLst/>
                        </a:rPr>
                        <a:t> </a:t>
                      </a:r>
                      <a:r>
                        <a:rPr lang="en-GB" sz="700" dirty="0" err="1" smtClean="0">
                          <a:solidFill>
                            <a:srgbClr val="923236"/>
                          </a:solidFill>
                          <a:effectLst/>
                        </a:rPr>
                        <a:t>skupiny</a:t>
                      </a:r>
                      <a:r>
                        <a:rPr lang="en-GB" sz="700" dirty="0" smtClean="0">
                          <a:solidFill>
                            <a:srgbClr val="923236"/>
                          </a:solidFill>
                          <a:effectLst/>
                        </a:rPr>
                        <a:t> OZZ</a:t>
                      </a:r>
                      <a:r>
                        <a:rPr lang="en-GB" sz="700" baseline="0" dirty="0" smtClean="0">
                          <a:solidFill>
                            <a:srgbClr val="923236"/>
                          </a:solidFill>
                          <a:effectLst/>
                        </a:rPr>
                        <a:t>, </a:t>
                      </a:r>
                      <a:r>
                        <a:rPr lang="en-GB" sz="700" baseline="0" dirty="0" err="1" smtClean="0">
                          <a:solidFill>
                            <a:srgbClr val="923236"/>
                          </a:solidFill>
                          <a:effectLst/>
                        </a:rPr>
                        <a:t>kto</a:t>
                      </a:r>
                      <a:r>
                        <a:rPr lang="en-GB" sz="700" baseline="0" dirty="0" smtClean="0">
                          <a:solidFill>
                            <a:srgbClr val="923236"/>
                          </a:solidFill>
                          <a:effectLst/>
                        </a:rPr>
                        <a:t> </a:t>
                      </a:r>
                      <a:r>
                        <a:rPr lang="en-GB" sz="700" baseline="0" dirty="0" err="1" smtClean="0">
                          <a:solidFill>
                            <a:srgbClr val="923236"/>
                          </a:solidFill>
                          <a:effectLst/>
                        </a:rPr>
                        <a:t>má</a:t>
                      </a:r>
                      <a:r>
                        <a:rPr lang="en-GB" sz="700" baseline="0" dirty="0" smtClean="0">
                          <a:solidFill>
                            <a:srgbClr val="923236"/>
                          </a:solidFill>
                          <a:effectLst/>
                        </a:rPr>
                        <a:t> </a:t>
                      </a:r>
                      <a:r>
                        <a:rPr lang="en-GB" sz="700" baseline="0" dirty="0" err="1" smtClean="0">
                          <a:solidFill>
                            <a:srgbClr val="923236"/>
                          </a:solidFill>
                          <a:effectLst/>
                        </a:rPr>
                        <a:t>právo</a:t>
                      </a:r>
                      <a:r>
                        <a:rPr lang="en-GB" sz="700" baseline="0" dirty="0" smtClean="0">
                          <a:solidFill>
                            <a:srgbClr val="923236"/>
                          </a:solidFill>
                          <a:effectLst/>
                        </a:rPr>
                        <a:t> </a:t>
                      </a:r>
                      <a:r>
                        <a:rPr lang="en-GB" sz="700" baseline="0" dirty="0" err="1" smtClean="0">
                          <a:solidFill>
                            <a:srgbClr val="923236"/>
                          </a:solidFill>
                          <a:effectLst/>
                        </a:rPr>
                        <a:t>na</a:t>
                      </a:r>
                      <a:r>
                        <a:rPr lang="en-GB" sz="700" baseline="0" dirty="0" smtClean="0">
                          <a:solidFill>
                            <a:srgbClr val="923236"/>
                          </a:solidFill>
                          <a:effectLst/>
                        </a:rPr>
                        <a:t> </a:t>
                      </a:r>
                      <a:r>
                        <a:rPr lang="en-GB" sz="700" baseline="0" dirty="0" err="1" smtClean="0">
                          <a:solidFill>
                            <a:srgbClr val="923236"/>
                          </a:solidFill>
                          <a:effectLst/>
                        </a:rPr>
                        <a:t>pracovnú</a:t>
                      </a:r>
                      <a:r>
                        <a:rPr lang="en-GB" sz="700" baseline="0" dirty="0" smtClean="0">
                          <a:solidFill>
                            <a:srgbClr val="923236"/>
                          </a:solidFill>
                          <a:effectLst/>
                        </a:rPr>
                        <a:t> </a:t>
                      </a:r>
                      <a:r>
                        <a:rPr lang="en-GB" sz="700" baseline="0" dirty="0" err="1" smtClean="0">
                          <a:solidFill>
                            <a:srgbClr val="923236"/>
                          </a:solidFill>
                          <a:effectLst/>
                        </a:rPr>
                        <a:t>rehabilitáciu</a:t>
                      </a:r>
                      <a:r>
                        <a:rPr lang="en-GB" sz="700" baseline="0" dirty="0" smtClean="0">
                          <a:solidFill>
                            <a:srgbClr val="923236"/>
                          </a:solidFill>
                          <a:effectLst/>
                        </a:rPr>
                        <a:t> a </a:t>
                      </a:r>
                      <a:r>
                        <a:rPr lang="en-GB" sz="700" baseline="0" dirty="0" err="1" smtClean="0">
                          <a:solidFill>
                            <a:srgbClr val="923236"/>
                          </a:solidFill>
                          <a:effectLst/>
                        </a:rPr>
                        <a:t>podporu</a:t>
                      </a:r>
                      <a:r>
                        <a:rPr lang="en-GB" sz="700" baseline="0" dirty="0" smtClean="0">
                          <a:solidFill>
                            <a:srgbClr val="923236"/>
                          </a:solidFill>
                          <a:effectLst/>
                        </a:rPr>
                        <a:t> </a:t>
                      </a:r>
                      <a:r>
                        <a:rPr lang="en-GB" sz="700" baseline="0" dirty="0" err="1" smtClean="0">
                          <a:solidFill>
                            <a:srgbClr val="923236"/>
                          </a:solidFill>
                          <a:effectLst/>
                        </a:rPr>
                        <a:t>návratu</a:t>
                      </a:r>
                      <a:r>
                        <a:rPr lang="en-GB" sz="700" baseline="0" dirty="0" smtClean="0">
                          <a:solidFill>
                            <a:srgbClr val="923236"/>
                          </a:solidFill>
                          <a:effectLst/>
                        </a:rPr>
                        <a:t> do </a:t>
                      </a:r>
                      <a:r>
                        <a:rPr lang="en-GB" sz="700" baseline="0" dirty="0" err="1" smtClean="0">
                          <a:solidFill>
                            <a:srgbClr val="923236"/>
                          </a:solidFill>
                          <a:effectLst/>
                        </a:rPr>
                        <a:t>práce</a:t>
                      </a:r>
                      <a:endParaRPr lang="en-GB" sz="1000" dirty="0">
                        <a:solidFill>
                          <a:srgbClr val="923236"/>
                        </a:solidFill>
                        <a:effectLst/>
                        <a:latin typeface="Times New Roman" charset="0"/>
                        <a:ea typeface="Calibri" charset="0"/>
                      </a:endParaRPr>
                    </a:p>
                  </a:txBody>
                  <a:tcPr marL="56294" marR="56294" marT="0" marB="0" anchor="ctr">
                    <a:solidFill>
                      <a:schemeClr val="bg1">
                        <a:lumMod val="75000"/>
                      </a:schemeClr>
                    </a:solidFill>
                  </a:tcPr>
                </a:tc>
                <a:tc>
                  <a:txBody>
                    <a:bodyPr/>
                    <a:lstStyle/>
                    <a:p>
                      <a:pPr>
                        <a:spcAft>
                          <a:spcPts val="0"/>
                        </a:spcAft>
                      </a:pPr>
                      <a:r>
                        <a:rPr lang="en-GB" sz="700">
                          <a:effectLst/>
                        </a:rPr>
                        <a:t>Inclusiveness of the system targeting people with chronic/long-term condition but also people with disabilities and occupational injury or disease. All workers are targeted for reintegration and return to work process.</a:t>
                      </a:r>
                      <a:endParaRPr lang="en-GB" sz="1000">
                        <a:effectLst/>
                        <a:latin typeface="Times New Roman" charset="0"/>
                        <a:ea typeface="Calibri" charset="0"/>
                      </a:endParaRPr>
                    </a:p>
                  </a:txBody>
                  <a:tcPr marL="56294" marR="56294" marT="0" marB="0"/>
                </a:tc>
                <a:tc>
                  <a:txBody>
                    <a:bodyPr/>
                    <a:lstStyle/>
                    <a:p>
                      <a:pPr>
                        <a:spcAft>
                          <a:spcPts val="0"/>
                        </a:spcAft>
                      </a:pPr>
                      <a:r>
                        <a:rPr lang="en-GB" sz="700" dirty="0">
                          <a:effectLst/>
                        </a:rPr>
                        <a:t>In theory, all workers are targeted for general reintegration procedures, but not all are targeted for supported RTW measures. Some interventions and benefits are conditioned by the dis-abled status or by having an occupational accident or disease. </a:t>
                      </a:r>
                      <a:endParaRPr lang="en-GB" sz="1000" dirty="0">
                        <a:effectLst/>
                        <a:latin typeface="Times New Roman" charset="0"/>
                        <a:ea typeface="Calibri" charset="0"/>
                      </a:endParaRPr>
                    </a:p>
                  </a:txBody>
                  <a:tcPr marL="56294" marR="56294" marT="0" marB="0"/>
                </a:tc>
                <a:tc>
                  <a:txBody>
                    <a:bodyPr/>
                    <a:lstStyle/>
                    <a:p>
                      <a:pPr>
                        <a:spcAft>
                          <a:spcPts val="0"/>
                        </a:spcAft>
                      </a:pPr>
                      <a:r>
                        <a:rPr lang="en-GB" sz="700">
                          <a:effectLst/>
                        </a:rPr>
                        <a:t>Workers with disabilities and occupational conditions or injuries are the target groups. In some countries of the group the workers with chronic diseases are also included. </a:t>
                      </a:r>
                      <a:endParaRPr lang="en-GB" sz="1000">
                        <a:effectLst/>
                        <a:latin typeface="Times New Roman" charset="0"/>
                        <a:ea typeface="Calibri" charset="0"/>
                      </a:endParaRPr>
                    </a:p>
                  </a:txBody>
                  <a:tcPr marL="56294" marR="56294" marT="0" marB="0"/>
                </a:tc>
                <a:tc>
                  <a:txBody>
                    <a:bodyPr/>
                    <a:lstStyle/>
                    <a:p>
                      <a:pPr>
                        <a:spcAft>
                          <a:spcPts val="0"/>
                        </a:spcAft>
                      </a:pPr>
                      <a:r>
                        <a:rPr lang="en-GB" sz="700" dirty="0" err="1" smtClean="0">
                          <a:effectLst/>
                        </a:rPr>
                        <a:t>Opatrenia</a:t>
                      </a:r>
                      <a:r>
                        <a:rPr lang="en-GB" sz="700" dirty="0" smtClean="0">
                          <a:effectLst/>
                        </a:rPr>
                        <a:t> </a:t>
                      </a:r>
                      <a:r>
                        <a:rPr lang="en-GB" sz="700" dirty="0" err="1" smtClean="0">
                          <a:effectLst/>
                        </a:rPr>
                        <a:t>sa</a:t>
                      </a:r>
                      <a:r>
                        <a:rPr lang="en-GB" sz="700" dirty="0" smtClean="0">
                          <a:effectLst/>
                        </a:rPr>
                        <a:t> </a:t>
                      </a:r>
                      <a:r>
                        <a:rPr lang="en-GB" sz="700" dirty="0" err="1" smtClean="0">
                          <a:effectLst/>
                        </a:rPr>
                        <a:t>týkajú</a:t>
                      </a:r>
                      <a:r>
                        <a:rPr lang="en-GB" sz="700" dirty="0" smtClean="0">
                          <a:effectLst/>
                        </a:rPr>
                        <a:t> </a:t>
                      </a:r>
                      <a:r>
                        <a:rPr lang="en-GB" sz="700" dirty="0" err="1" smtClean="0">
                          <a:effectLst/>
                        </a:rPr>
                        <a:t>len</a:t>
                      </a:r>
                      <a:r>
                        <a:rPr lang="en-GB" sz="700" dirty="0" smtClean="0">
                          <a:effectLst/>
                        </a:rPr>
                        <a:t> OZZ s </a:t>
                      </a:r>
                      <a:r>
                        <a:rPr lang="en-GB" sz="700" dirty="0" err="1" smtClean="0">
                          <a:effectLst/>
                        </a:rPr>
                        <a:t>formálne</a:t>
                      </a:r>
                      <a:r>
                        <a:rPr lang="en-GB" sz="700" dirty="0" smtClean="0">
                          <a:effectLst/>
                        </a:rPr>
                        <a:t> </a:t>
                      </a:r>
                      <a:r>
                        <a:rPr lang="en-GB" sz="700" dirty="0" err="1" smtClean="0">
                          <a:effectLst/>
                        </a:rPr>
                        <a:t>priznaným</a:t>
                      </a:r>
                      <a:r>
                        <a:rPr lang="en-GB" sz="700" dirty="0" smtClean="0">
                          <a:effectLst/>
                        </a:rPr>
                        <a:t> </a:t>
                      </a:r>
                      <a:r>
                        <a:rPr lang="en-GB" sz="700" dirty="0" err="1" smtClean="0">
                          <a:effectLst/>
                        </a:rPr>
                        <a:t>štatútom</a:t>
                      </a:r>
                      <a:r>
                        <a:rPr lang="en-GB" sz="700" baseline="0" dirty="0" smtClean="0">
                          <a:effectLst/>
                        </a:rPr>
                        <a:t> ŤZP resp. </a:t>
                      </a:r>
                      <a:r>
                        <a:rPr lang="en-GB" sz="700" baseline="0" dirty="0" err="1" smtClean="0">
                          <a:effectLst/>
                        </a:rPr>
                        <a:t>invalidného</a:t>
                      </a:r>
                      <a:r>
                        <a:rPr lang="en-GB" sz="700" baseline="0" dirty="0" smtClean="0">
                          <a:effectLst/>
                        </a:rPr>
                        <a:t> </a:t>
                      </a:r>
                      <a:r>
                        <a:rPr lang="en-GB" sz="700" baseline="0" dirty="0" err="1" smtClean="0">
                          <a:effectLst/>
                        </a:rPr>
                        <a:t>dôchodcu</a:t>
                      </a:r>
                      <a:endParaRPr lang="en-GB" sz="1000" dirty="0">
                        <a:effectLst/>
                        <a:latin typeface="Times New Roman" charset="0"/>
                        <a:ea typeface="Calibri" charset="0"/>
                      </a:endParaRPr>
                    </a:p>
                  </a:txBody>
                  <a:tcPr marL="56294" marR="56294" marT="0" marB="0"/>
                </a:tc>
              </a:tr>
              <a:tr h="994481">
                <a:tc>
                  <a:txBody>
                    <a:bodyPr/>
                    <a:lstStyle/>
                    <a:p>
                      <a:pPr algn="ctr">
                        <a:spcAft>
                          <a:spcPts val="0"/>
                        </a:spcAft>
                      </a:pPr>
                      <a:r>
                        <a:rPr lang="en-GB" sz="700" dirty="0" err="1" smtClean="0">
                          <a:solidFill>
                            <a:srgbClr val="923236"/>
                          </a:solidFill>
                          <a:effectLst/>
                        </a:rPr>
                        <a:t>Zúčastnení</a:t>
                      </a:r>
                      <a:r>
                        <a:rPr lang="en-GB" sz="700" dirty="0" smtClean="0">
                          <a:solidFill>
                            <a:srgbClr val="923236"/>
                          </a:solidFill>
                          <a:effectLst/>
                        </a:rPr>
                        <a:t> </a:t>
                      </a:r>
                      <a:r>
                        <a:rPr lang="en-GB" sz="700" dirty="0" err="1" smtClean="0">
                          <a:solidFill>
                            <a:srgbClr val="923236"/>
                          </a:solidFill>
                          <a:effectLst/>
                        </a:rPr>
                        <a:t>aktéri</a:t>
                      </a:r>
                      <a:endParaRPr lang="en-GB" sz="1000" dirty="0">
                        <a:solidFill>
                          <a:srgbClr val="923236"/>
                        </a:solidFill>
                        <a:effectLst/>
                        <a:latin typeface="Times New Roman" charset="0"/>
                        <a:ea typeface="Calibri" charset="0"/>
                      </a:endParaRPr>
                    </a:p>
                  </a:txBody>
                  <a:tcPr marL="56294" marR="56294" marT="0" marB="0" anchor="ctr">
                    <a:solidFill>
                      <a:schemeClr val="bg1">
                        <a:lumMod val="75000"/>
                      </a:schemeClr>
                    </a:solidFill>
                  </a:tcPr>
                </a:tc>
                <a:tc>
                  <a:txBody>
                    <a:bodyPr/>
                    <a:lstStyle/>
                    <a:p>
                      <a:pPr>
                        <a:spcAft>
                          <a:spcPts val="0"/>
                        </a:spcAft>
                      </a:pPr>
                      <a:r>
                        <a:rPr lang="en-GB" sz="700" dirty="0">
                          <a:effectLst/>
                        </a:rPr>
                        <a:t>Institutional actors: Social insurance and social security institutions, local authorities, pension organisations, agencies for occupational diseases and accidents, employment services.</a:t>
                      </a:r>
                      <a:endParaRPr lang="en-GB" sz="1000" dirty="0">
                        <a:effectLst/>
                      </a:endParaRPr>
                    </a:p>
                    <a:p>
                      <a:pPr>
                        <a:spcAft>
                          <a:spcPts val="0"/>
                        </a:spcAft>
                      </a:pPr>
                      <a:r>
                        <a:rPr lang="en-GB" sz="700" dirty="0">
                          <a:effectLst/>
                        </a:rPr>
                        <a:t>Non-institutional actors: employers</a:t>
                      </a:r>
                      <a:endParaRPr lang="en-GB" sz="1000" dirty="0">
                        <a:effectLst/>
                        <a:latin typeface="Times New Roman" charset="0"/>
                        <a:ea typeface="Calibri" charset="0"/>
                      </a:endParaRPr>
                    </a:p>
                  </a:txBody>
                  <a:tcPr marL="56294" marR="56294" marT="0" marB="0"/>
                </a:tc>
                <a:tc>
                  <a:txBody>
                    <a:bodyPr/>
                    <a:lstStyle/>
                    <a:p>
                      <a:pPr>
                        <a:spcAft>
                          <a:spcPts val="0"/>
                        </a:spcAft>
                      </a:pPr>
                      <a:r>
                        <a:rPr lang="en-GB" sz="700" dirty="0">
                          <a:effectLst/>
                        </a:rPr>
                        <a:t>Institutional actors: National bodies for sickness and work accidents insurance, vocational rehabilitation bodies, invalidity insurance bodies or agencies. </a:t>
                      </a:r>
                      <a:endParaRPr lang="en-GB" sz="1000" dirty="0">
                        <a:effectLst/>
                      </a:endParaRPr>
                    </a:p>
                    <a:p>
                      <a:pPr>
                        <a:spcAft>
                          <a:spcPts val="0"/>
                        </a:spcAft>
                      </a:pPr>
                      <a:r>
                        <a:rPr lang="en-GB" sz="700" dirty="0">
                          <a:effectLst/>
                        </a:rPr>
                        <a:t>Non-institutional actors: charities, foundations, employers.</a:t>
                      </a:r>
                      <a:endParaRPr lang="en-GB" sz="1000" dirty="0">
                        <a:effectLst/>
                        <a:latin typeface="Times New Roman" charset="0"/>
                        <a:ea typeface="Calibri" charset="0"/>
                      </a:endParaRPr>
                    </a:p>
                  </a:txBody>
                  <a:tcPr marL="56294" marR="56294" marT="0" marB="0"/>
                </a:tc>
                <a:tc>
                  <a:txBody>
                    <a:bodyPr/>
                    <a:lstStyle/>
                    <a:p>
                      <a:pPr>
                        <a:spcAft>
                          <a:spcPts val="0"/>
                        </a:spcAft>
                      </a:pPr>
                      <a:r>
                        <a:rPr lang="en-GB" sz="700">
                          <a:effectLst/>
                        </a:rPr>
                        <a:t>Institutional actors: national agencies which assess the work ability and recommend rehabilitation and adaptations of the workplace. Internal or external occupational health services.</a:t>
                      </a:r>
                      <a:endParaRPr lang="en-GB" sz="1000">
                        <a:effectLst/>
                      </a:endParaRPr>
                    </a:p>
                    <a:p>
                      <a:pPr>
                        <a:spcAft>
                          <a:spcPts val="0"/>
                        </a:spcAft>
                      </a:pPr>
                      <a:r>
                        <a:rPr lang="en-GB" sz="700">
                          <a:effectLst/>
                        </a:rPr>
                        <a:t>Non-institutional actors: employers, charities, foundations, workers. </a:t>
                      </a:r>
                      <a:endParaRPr lang="en-GB" sz="1000">
                        <a:effectLst/>
                        <a:latin typeface="Times New Roman" charset="0"/>
                        <a:ea typeface="Calibri" charset="0"/>
                      </a:endParaRPr>
                    </a:p>
                  </a:txBody>
                  <a:tcPr marL="56294" marR="56294" marT="0" marB="0"/>
                </a:tc>
                <a:tc>
                  <a:txBody>
                    <a:bodyPr/>
                    <a:lstStyle/>
                    <a:p>
                      <a:pPr>
                        <a:spcAft>
                          <a:spcPts val="0"/>
                        </a:spcAft>
                      </a:pPr>
                      <a:r>
                        <a:rPr lang="en-GB" sz="700" dirty="0" err="1" smtClean="0">
                          <a:effectLst/>
                        </a:rPr>
                        <a:t>Sociálna</a:t>
                      </a:r>
                      <a:r>
                        <a:rPr lang="en-GB" sz="700" dirty="0" smtClean="0">
                          <a:effectLst/>
                        </a:rPr>
                        <a:t> </a:t>
                      </a:r>
                      <a:r>
                        <a:rPr lang="en-GB" sz="700" dirty="0" err="1" smtClean="0">
                          <a:effectLst/>
                        </a:rPr>
                        <a:t>poisťovňa</a:t>
                      </a:r>
                      <a:r>
                        <a:rPr lang="en-GB" sz="700" dirty="0" smtClean="0">
                          <a:effectLst/>
                        </a:rPr>
                        <a:t>,</a:t>
                      </a:r>
                      <a:r>
                        <a:rPr lang="en-GB" sz="700" baseline="0" dirty="0" smtClean="0">
                          <a:effectLst/>
                        </a:rPr>
                        <a:t> </a:t>
                      </a:r>
                      <a:r>
                        <a:rPr lang="en-GB" sz="700" baseline="0" dirty="0" err="1" smtClean="0">
                          <a:effectLst/>
                        </a:rPr>
                        <a:t>úrady</a:t>
                      </a:r>
                      <a:r>
                        <a:rPr lang="en-GB" sz="700" baseline="0" dirty="0" smtClean="0">
                          <a:effectLst/>
                        </a:rPr>
                        <a:t> </a:t>
                      </a:r>
                      <a:r>
                        <a:rPr lang="en-GB" sz="700" baseline="0" dirty="0" err="1" smtClean="0">
                          <a:effectLst/>
                        </a:rPr>
                        <a:t>práce</a:t>
                      </a:r>
                      <a:endParaRPr lang="en-GB" sz="700" baseline="0" dirty="0" smtClean="0">
                        <a:effectLst/>
                      </a:endParaRPr>
                    </a:p>
                    <a:p>
                      <a:pPr>
                        <a:spcAft>
                          <a:spcPts val="0"/>
                        </a:spcAft>
                      </a:pPr>
                      <a:endParaRPr lang="en-GB" sz="1000" dirty="0">
                        <a:effectLst/>
                      </a:endParaRPr>
                    </a:p>
                    <a:p>
                      <a:pPr>
                        <a:spcAft>
                          <a:spcPts val="0"/>
                        </a:spcAft>
                      </a:pPr>
                      <a:r>
                        <a:rPr lang="en-GB" sz="700" dirty="0" err="1" smtClean="0">
                          <a:effectLst/>
                        </a:rPr>
                        <a:t>Zamestnávatelia</a:t>
                      </a:r>
                      <a:r>
                        <a:rPr lang="en-GB" sz="700" dirty="0" smtClean="0">
                          <a:effectLst/>
                        </a:rPr>
                        <a:t>, MVO, </a:t>
                      </a:r>
                      <a:r>
                        <a:rPr lang="en-GB" sz="700" dirty="0" err="1" smtClean="0">
                          <a:effectLst/>
                        </a:rPr>
                        <a:t>charitatívne</a:t>
                      </a:r>
                      <a:r>
                        <a:rPr lang="en-GB" sz="700" dirty="0" smtClean="0">
                          <a:effectLst/>
                        </a:rPr>
                        <a:t> </a:t>
                      </a:r>
                      <a:r>
                        <a:rPr lang="en-GB" sz="700" dirty="0" err="1" smtClean="0">
                          <a:effectLst/>
                        </a:rPr>
                        <a:t>organizácie</a:t>
                      </a:r>
                      <a:r>
                        <a:rPr lang="en-GB" sz="700" dirty="0" smtClean="0">
                          <a:effectLst/>
                        </a:rPr>
                        <a:t>, </a:t>
                      </a:r>
                      <a:r>
                        <a:rPr lang="en-GB" sz="700" dirty="0" err="1" smtClean="0">
                          <a:effectLst/>
                        </a:rPr>
                        <a:t>samotní</a:t>
                      </a:r>
                      <a:r>
                        <a:rPr lang="en-GB" sz="700" baseline="0" dirty="0" smtClean="0">
                          <a:effectLst/>
                        </a:rPr>
                        <a:t> </a:t>
                      </a:r>
                      <a:r>
                        <a:rPr lang="en-GB" sz="700" baseline="0" dirty="0" err="1" smtClean="0">
                          <a:effectLst/>
                        </a:rPr>
                        <a:t>pracovníci</a:t>
                      </a:r>
                      <a:endParaRPr lang="en-GB" sz="1000" dirty="0">
                        <a:effectLst/>
                        <a:latin typeface="Times New Roman" charset="0"/>
                        <a:ea typeface="Calibri" charset="0"/>
                      </a:endParaRPr>
                    </a:p>
                  </a:txBody>
                  <a:tcPr marL="56294" marR="56294" marT="0" marB="0"/>
                </a:tc>
              </a:tr>
              <a:tr h="730354">
                <a:tc>
                  <a:txBody>
                    <a:bodyPr/>
                    <a:lstStyle/>
                    <a:p>
                      <a:pPr algn="ctr">
                        <a:spcAft>
                          <a:spcPts val="0"/>
                        </a:spcAft>
                      </a:pPr>
                      <a:r>
                        <a:rPr lang="en-GB" sz="700" dirty="0" err="1" smtClean="0">
                          <a:solidFill>
                            <a:srgbClr val="923236"/>
                          </a:solidFill>
                          <a:effectLst/>
                        </a:rPr>
                        <a:t>Prevencia</a:t>
                      </a:r>
                      <a:r>
                        <a:rPr lang="en-GB" sz="700" dirty="0" smtClean="0">
                          <a:solidFill>
                            <a:srgbClr val="923236"/>
                          </a:solidFill>
                          <a:effectLst/>
                        </a:rPr>
                        <a:t> </a:t>
                      </a:r>
                      <a:r>
                        <a:rPr lang="en-GB" sz="700" dirty="0" err="1" smtClean="0">
                          <a:solidFill>
                            <a:srgbClr val="923236"/>
                          </a:solidFill>
                          <a:effectLst/>
                        </a:rPr>
                        <a:t>vylúčenia</a:t>
                      </a:r>
                      <a:r>
                        <a:rPr lang="en-GB" sz="700" dirty="0" smtClean="0">
                          <a:solidFill>
                            <a:srgbClr val="923236"/>
                          </a:solidFill>
                          <a:effectLst/>
                        </a:rPr>
                        <a:t> a </a:t>
                      </a:r>
                      <a:r>
                        <a:rPr lang="en-GB" sz="700" dirty="0" err="1" smtClean="0">
                          <a:solidFill>
                            <a:srgbClr val="923236"/>
                          </a:solidFill>
                          <a:effectLst/>
                        </a:rPr>
                        <a:t>opatrenia</a:t>
                      </a:r>
                      <a:r>
                        <a:rPr lang="en-GB" sz="700" baseline="0" dirty="0" smtClean="0">
                          <a:solidFill>
                            <a:srgbClr val="923236"/>
                          </a:solidFill>
                          <a:effectLst/>
                        </a:rPr>
                        <a:t> </a:t>
                      </a:r>
                      <a:r>
                        <a:rPr lang="en-GB" sz="700" baseline="0" dirty="0" err="1" smtClean="0">
                          <a:solidFill>
                            <a:srgbClr val="923236"/>
                          </a:solidFill>
                          <a:effectLst/>
                        </a:rPr>
                        <a:t>včasnej</a:t>
                      </a:r>
                      <a:r>
                        <a:rPr lang="en-GB" sz="700" baseline="0" dirty="0" smtClean="0">
                          <a:solidFill>
                            <a:srgbClr val="923236"/>
                          </a:solidFill>
                          <a:effectLst/>
                        </a:rPr>
                        <a:t> </a:t>
                      </a:r>
                      <a:r>
                        <a:rPr lang="en-GB" sz="700" baseline="0" dirty="0" err="1" smtClean="0">
                          <a:solidFill>
                            <a:srgbClr val="923236"/>
                          </a:solidFill>
                          <a:effectLst/>
                        </a:rPr>
                        <a:t>intervencie</a:t>
                      </a:r>
                      <a:endParaRPr lang="en-GB" sz="1000" dirty="0">
                        <a:solidFill>
                          <a:srgbClr val="923236"/>
                        </a:solidFill>
                        <a:effectLst/>
                        <a:latin typeface="Times New Roman" charset="0"/>
                        <a:ea typeface="Calibri" charset="0"/>
                      </a:endParaRPr>
                    </a:p>
                  </a:txBody>
                  <a:tcPr marL="56294" marR="56294" marT="0" marB="0" anchor="ctr">
                    <a:solidFill>
                      <a:schemeClr val="bg1">
                        <a:lumMod val="75000"/>
                      </a:schemeClr>
                    </a:solidFill>
                  </a:tcPr>
                </a:tc>
                <a:tc>
                  <a:txBody>
                    <a:bodyPr/>
                    <a:lstStyle/>
                    <a:p>
                      <a:pPr>
                        <a:spcAft>
                          <a:spcPts val="0"/>
                        </a:spcAft>
                      </a:pPr>
                      <a:r>
                        <a:rPr lang="en-GB" sz="700">
                          <a:effectLst/>
                        </a:rPr>
                        <a:t>Occupational and safety health policies to strengthen prevention of exclusion. RTW and rehabilitation planned and implemented early. </a:t>
                      </a:r>
                      <a:endParaRPr lang="en-GB" sz="1000">
                        <a:effectLst/>
                        <a:latin typeface="Times New Roman" charset="0"/>
                        <a:ea typeface="Calibri" charset="0"/>
                      </a:endParaRPr>
                    </a:p>
                  </a:txBody>
                  <a:tcPr marL="56294" marR="56294" marT="0" marB="0"/>
                </a:tc>
                <a:tc>
                  <a:txBody>
                    <a:bodyPr/>
                    <a:lstStyle/>
                    <a:p>
                      <a:pPr>
                        <a:spcAft>
                          <a:spcPts val="0"/>
                        </a:spcAft>
                      </a:pPr>
                      <a:r>
                        <a:rPr lang="en-GB" sz="700">
                          <a:effectLst/>
                        </a:rPr>
                        <a:t>The policies are oriented towards the prevention of exclusion, but not to early intervention.</a:t>
                      </a:r>
                      <a:endParaRPr lang="en-GB" sz="1000">
                        <a:effectLst/>
                        <a:latin typeface="Times New Roman" charset="0"/>
                        <a:ea typeface="Calibri" charset="0"/>
                      </a:endParaRPr>
                    </a:p>
                  </a:txBody>
                  <a:tcPr marL="56294" marR="56294" marT="0" marB="0"/>
                </a:tc>
                <a:tc>
                  <a:txBody>
                    <a:bodyPr/>
                    <a:lstStyle/>
                    <a:p>
                      <a:pPr>
                        <a:spcAft>
                          <a:spcPts val="0"/>
                        </a:spcAft>
                      </a:pPr>
                      <a:r>
                        <a:rPr lang="en-GB" sz="700">
                          <a:effectLst/>
                        </a:rPr>
                        <a:t>The policies do not prescribe concrete measures towards the prevention of exclusion, although a generic legislation exists in some countries. No early intervention. </a:t>
                      </a:r>
                      <a:endParaRPr lang="en-GB" sz="1000">
                        <a:effectLst/>
                        <a:latin typeface="Times New Roman" charset="0"/>
                        <a:ea typeface="Calibri" charset="0"/>
                      </a:endParaRPr>
                    </a:p>
                  </a:txBody>
                  <a:tcPr marL="56294" marR="56294" marT="0" marB="0"/>
                </a:tc>
                <a:tc>
                  <a:txBody>
                    <a:bodyPr/>
                    <a:lstStyle/>
                    <a:p>
                      <a:pPr>
                        <a:spcAft>
                          <a:spcPts val="0"/>
                        </a:spcAft>
                      </a:pPr>
                      <a:r>
                        <a:rPr lang="en-GB" sz="700" dirty="0" err="1" smtClean="0">
                          <a:effectLst/>
                          <a:latin typeface="+mn-lt"/>
                          <a:ea typeface="+mn-ea"/>
                        </a:rPr>
                        <a:t>Existujúce</a:t>
                      </a:r>
                      <a:r>
                        <a:rPr lang="en-GB" sz="700" baseline="0" dirty="0" smtClean="0">
                          <a:effectLst/>
                          <a:latin typeface="+mn-lt"/>
                          <a:ea typeface="+mn-ea"/>
                        </a:rPr>
                        <a:t> </a:t>
                      </a:r>
                      <a:r>
                        <a:rPr lang="en-GB" sz="700" baseline="0" dirty="0" err="1" smtClean="0">
                          <a:effectLst/>
                          <a:latin typeface="+mn-lt"/>
                          <a:ea typeface="+mn-ea"/>
                        </a:rPr>
                        <a:t>opatrenia</a:t>
                      </a:r>
                      <a:r>
                        <a:rPr lang="en-GB" sz="700" baseline="0" dirty="0" smtClean="0">
                          <a:effectLst/>
                          <a:latin typeface="+mn-lt"/>
                          <a:ea typeface="+mn-ea"/>
                        </a:rPr>
                        <a:t> </a:t>
                      </a:r>
                      <a:r>
                        <a:rPr lang="en-GB" sz="700" baseline="0" dirty="0" err="1" smtClean="0">
                          <a:effectLst/>
                          <a:latin typeface="+mn-lt"/>
                          <a:ea typeface="+mn-ea"/>
                        </a:rPr>
                        <a:t>nie</a:t>
                      </a:r>
                      <a:r>
                        <a:rPr lang="en-GB" sz="700" baseline="0" dirty="0" smtClean="0">
                          <a:effectLst/>
                          <a:latin typeface="+mn-lt"/>
                          <a:ea typeface="+mn-ea"/>
                        </a:rPr>
                        <a:t> </a:t>
                      </a:r>
                      <a:r>
                        <a:rPr lang="en-GB" sz="700" baseline="0" dirty="0" err="1" smtClean="0">
                          <a:effectLst/>
                          <a:latin typeface="+mn-lt"/>
                          <a:ea typeface="+mn-ea"/>
                        </a:rPr>
                        <a:t>sú</a:t>
                      </a:r>
                      <a:r>
                        <a:rPr lang="en-GB" sz="700" baseline="0" dirty="0" smtClean="0">
                          <a:effectLst/>
                          <a:latin typeface="+mn-lt"/>
                          <a:ea typeface="+mn-ea"/>
                        </a:rPr>
                        <a:t> </a:t>
                      </a:r>
                      <a:r>
                        <a:rPr lang="en-GB" sz="700" baseline="0" dirty="0" err="1" smtClean="0">
                          <a:effectLst/>
                          <a:latin typeface="+mn-lt"/>
                          <a:ea typeface="+mn-ea"/>
                        </a:rPr>
                        <a:t>strategicky</a:t>
                      </a:r>
                      <a:r>
                        <a:rPr lang="en-GB" sz="700" baseline="0" dirty="0" smtClean="0">
                          <a:effectLst/>
                          <a:latin typeface="+mn-lt"/>
                          <a:ea typeface="+mn-ea"/>
                        </a:rPr>
                        <a:t> </a:t>
                      </a:r>
                      <a:r>
                        <a:rPr lang="en-GB" sz="700" baseline="0" dirty="0" err="1" smtClean="0">
                          <a:effectLst/>
                          <a:latin typeface="+mn-lt"/>
                          <a:ea typeface="+mn-ea"/>
                        </a:rPr>
                        <a:t>zamerané</a:t>
                      </a:r>
                      <a:r>
                        <a:rPr lang="en-GB" sz="700" baseline="0" dirty="0" smtClean="0">
                          <a:effectLst/>
                          <a:latin typeface="+mn-lt"/>
                          <a:ea typeface="+mn-ea"/>
                        </a:rPr>
                        <a:t> </a:t>
                      </a:r>
                      <a:r>
                        <a:rPr lang="en-GB" sz="700" baseline="0" dirty="0" err="1" smtClean="0">
                          <a:effectLst/>
                          <a:latin typeface="+mn-lt"/>
                          <a:ea typeface="+mn-ea"/>
                        </a:rPr>
                        <a:t>na</a:t>
                      </a:r>
                      <a:r>
                        <a:rPr lang="en-GB" sz="700" baseline="0" dirty="0" smtClean="0">
                          <a:effectLst/>
                          <a:latin typeface="+mn-lt"/>
                          <a:ea typeface="+mn-ea"/>
                        </a:rPr>
                        <a:t> </a:t>
                      </a:r>
                      <a:r>
                        <a:rPr lang="en-GB" sz="700" baseline="0" dirty="0" err="1" smtClean="0">
                          <a:effectLst/>
                          <a:latin typeface="+mn-lt"/>
                          <a:ea typeface="+mn-ea"/>
                        </a:rPr>
                        <a:t>včasnú</a:t>
                      </a:r>
                      <a:r>
                        <a:rPr lang="en-GB" sz="700" baseline="0" dirty="0" smtClean="0">
                          <a:effectLst/>
                          <a:latin typeface="+mn-lt"/>
                          <a:ea typeface="+mn-ea"/>
                        </a:rPr>
                        <a:t> </a:t>
                      </a:r>
                      <a:r>
                        <a:rPr lang="en-GB" sz="700" baseline="0" dirty="0" err="1" smtClean="0">
                          <a:effectLst/>
                          <a:latin typeface="+mn-lt"/>
                          <a:ea typeface="+mn-ea"/>
                        </a:rPr>
                        <a:t>intervenciu</a:t>
                      </a:r>
                      <a:r>
                        <a:rPr lang="en-GB" sz="700" baseline="0" dirty="0" smtClean="0">
                          <a:effectLst/>
                          <a:latin typeface="+mn-lt"/>
                          <a:ea typeface="+mn-ea"/>
                        </a:rPr>
                        <a:t> </a:t>
                      </a:r>
                      <a:r>
                        <a:rPr lang="en-GB" sz="700" baseline="0" dirty="0" err="1" smtClean="0">
                          <a:effectLst/>
                          <a:latin typeface="+mn-lt"/>
                          <a:ea typeface="+mn-ea"/>
                        </a:rPr>
                        <a:t>ani</a:t>
                      </a:r>
                      <a:r>
                        <a:rPr lang="en-GB" sz="700" baseline="0" dirty="0" smtClean="0">
                          <a:effectLst/>
                          <a:latin typeface="+mn-lt"/>
                          <a:ea typeface="+mn-ea"/>
                        </a:rPr>
                        <a:t> </a:t>
                      </a:r>
                      <a:r>
                        <a:rPr lang="en-GB" sz="700" baseline="0" dirty="0" err="1" smtClean="0">
                          <a:effectLst/>
                          <a:latin typeface="+mn-lt"/>
                          <a:ea typeface="+mn-ea"/>
                        </a:rPr>
                        <a:t>na</a:t>
                      </a:r>
                      <a:r>
                        <a:rPr lang="en-GB" sz="700" baseline="0" dirty="0" smtClean="0">
                          <a:effectLst/>
                          <a:latin typeface="+mn-lt"/>
                          <a:ea typeface="+mn-ea"/>
                        </a:rPr>
                        <a:t> </a:t>
                      </a:r>
                      <a:r>
                        <a:rPr lang="en-GB" sz="700" baseline="0" dirty="0" err="1" smtClean="0">
                          <a:effectLst/>
                          <a:latin typeface="+mn-lt"/>
                          <a:ea typeface="+mn-ea"/>
                        </a:rPr>
                        <a:t>prevenciu</a:t>
                      </a:r>
                      <a:r>
                        <a:rPr lang="en-GB" sz="700" baseline="0" dirty="0" smtClean="0">
                          <a:effectLst/>
                          <a:latin typeface="+mn-lt"/>
                          <a:ea typeface="+mn-ea"/>
                        </a:rPr>
                        <a:t> </a:t>
                      </a:r>
                      <a:r>
                        <a:rPr lang="en-GB" sz="700" baseline="0" dirty="0" err="1" smtClean="0">
                          <a:effectLst/>
                          <a:latin typeface="+mn-lt"/>
                          <a:ea typeface="+mn-ea"/>
                        </a:rPr>
                        <a:t>vylúčenia</a:t>
                      </a:r>
                      <a:endParaRPr lang="en-GB" sz="1000" dirty="0">
                        <a:effectLst/>
                        <a:latin typeface="Times New Roman" charset="0"/>
                        <a:ea typeface="Calibri" charset="0"/>
                      </a:endParaRPr>
                    </a:p>
                  </a:txBody>
                  <a:tcPr marL="56294" marR="56294" marT="0" marB="0"/>
                </a:tc>
              </a:tr>
              <a:tr h="248620">
                <a:tc>
                  <a:txBody>
                    <a:bodyPr/>
                    <a:lstStyle/>
                    <a:p>
                      <a:pPr algn="ctr">
                        <a:spcAft>
                          <a:spcPts val="0"/>
                        </a:spcAft>
                      </a:pPr>
                      <a:r>
                        <a:rPr lang="en-GB" sz="700" dirty="0" err="1" smtClean="0">
                          <a:solidFill>
                            <a:srgbClr val="923236"/>
                          </a:solidFill>
                          <a:effectLst/>
                        </a:rPr>
                        <a:t>Konkrétne</a:t>
                      </a:r>
                      <a:r>
                        <a:rPr lang="en-GB" sz="700" dirty="0" smtClean="0">
                          <a:solidFill>
                            <a:srgbClr val="923236"/>
                          </a:solidFill>
                          <a:effectLst/>
                        </a:rPr>
                        <a:t> </a:t>
                      </a:r>
                      <a:r>
                        <a:rPr lang="en-GB" sz="700" dirty="0" err="1" smtClean="0">
                          <a:solidFill>
                            <a:srgbClr val="923236"/>
                          </a:solidFill>
                          <a:effectLst/>
                        </a:rPr>
                        <a:t>centrálne</a:t>
                      </a:r>
                      <a:r>
                        <a:rPr lang="en-GB" sz="700" dirty="0" smtClean="0">
                          <a:solidFill>
                            <a:srgbClr val="923236"/>
                          </a:solidFill>
                          <a:effectLst/>
                        </a:rPr>
                        <a:t> </a:t>
                      </a:r>
                      <a:r>
                        <a:rPr lang="en-GB" sz="700" dirty="0" err="1" smtClean="0">
                          <a:solidFill>
                            <a:srgbClr val="923236"/>
                          </a:solidFill>
                          <a:effectLst/>
                        </a:rPr>
                        <a:t>programy</a:t>
                      </a:r>
                      <a:r>
                        <a:rPr lang="en-GB" sz="700" baseline="0" dirty="0" smtClean="0">
                          <a:solidFill>
                            <a:srgbClr val="923236"/>
                          </a:solidFill>
                          <a:effectLst/>
                        </a:rPr>
                        <a:t> </a:t>
                      </a:r>
                      <a:r>
                        <a:rPr lang="en-GB" sz="700" baseline="0" dirty="0" err="1" smtClean="0">
                          <a:solidFill>
                            <a:srgbClr val="923236"/>
                          </a:solidFill>
                          <a:effectLst/>
                        </a:rPr>
                        <a:t>na</a:t>
                      </a:r>
                      <a:r>
                        <a:rPr lang="en-GB" sz="700" baseline="0" dirty="0" smtClean="0">
                          <a:solidFill>
                            <a:srgbClr val="923236"/>
                          </a:solidFill>
                          <a:effectLst/>
                        </a:rPr>
                        <a:t> </a:t>
                      </a:r>
                      <a:r>
                        <a:rPr lang="en-GB" sz="700" baseline="0" dirty="0" err="1" smtClean="0">
                          <a:solidFill>
                            <a:srgbClr val="923236"/>
                          </a:solidFill>
                          <a:effectLst/>
                        </a:rPr>
                        <a:t>podporu</a:t>
                      </a:r>
                      <a:r>
                        <a:rPr lang="en-GB" sz="700" baseline="0" dirty="0" smtClean="0">
                          <a:solidFill>
                            <a:srgbClr val="923236"/>
                          </a:solidFill>
                          <a:effectLst/>
                        </a:rPr>
                        <a:t> </a:t>
                      </a:r>
                      <a:r>
                        <a:rPr lang="en-GB" sz="700" baseline="0" dirty="0" err="1" smtClean="0">
                          <a:solidFill>
                            <a:srgbClr val="923236"/>
                          </a:solidFill>
                          <a:effectLst/>
                        </a:rPr>
                        <a:t>pracovnej</a:t>
                      </a:r>
                      <a:r>
                        <a:rPr lang="en-GB" sz="700" baseline="0" dirty="0" smtClean="0">
                          <a:solidFill>
                            <a:srgbClr val="923236"/>
                          </a:solidFill>
                          <a:effectLst/>
                        </a:rPr>
                        <a:t> </a:t>
                      </a:r>
                      <a:r>
                        <a:rPr lang="en-GB" sz="700" baseline="0" dirty="0" err="1" smtClean="0">
                          <a:solidFill>
                            <a:srgbClr val="923236"/>
                          </a:solidFill>
                          <a:effectLst/>
                        </a:rPr>
                        <a:t>integrácie</a:t>
                      </a:r>
                      <a:endParaRPr lang="en-GB" sz="1000" dirty="0">
                        <a:solidFill>
                          <a:srgbClr val="923236"/>
                        </a:solidFill>
                        <a:effectLst/>
                        <a:latin typeface="Times New Roman" charset="0"/>
                        <a:ea typeface="Calibri" charset="0"/>
                      </a:endParaRPr>
                    </a:p>
                  </a:txBody>
                  <a:tcPr marL="56294" marR="56294" marT="0" marB="0" anchor="ctr">
                    <a:solidFill>
                      <a:schemeClr val="bg1">
                        <a:lumMod val="75000"/>
                      </a:schemeClr>
                    </a:solidFill>
                  </a:tcPr>
                </a:tc>
                <a:tc>
                  <a:txBody>
                    <a:bodyPr/>
                    <a:lstStyle/>
                    <a:p>
                      <a:pPr>
                        <a:spcAft>
                          <a:spcPts val="0"/>
                        </a:spcAft>
                      </a:pPr>
                      <a:r>
                        <a:rPr lang="en-GB" sz="700">
                          <a:effectLst/>
                        </a:rPr>
                        <a:t>Such programmes exist</a:t>
                      </a:r>
                      <a:endParaRPr lang="en-GB" sz="1000">
                        <a:effectLst/>
                        <a:latin typeface="Times New Roman" charset="0"/>
                        <a:ea typeface="Calibri" charset="0"/>
                      </a:endParaRPr>
                    </a:p>
                  </a:txBody>
                  <a:tcPr marL="56294" marR="56294" marT="0" marB="0"/>
                </a:tc>
                <a:tc>
                  <a:txBody>
                    <a:bodyPr/>
                    <a:lstStyle/>
                    <a:p>
                      <a:pPr>
                        <a:spcAft>
                          <a:spcPts val="0"/>
                        </a:spcAft>
                      </a:pPr>
                      <a:r>
                        <a:rPr lang="en-GB" sz="700">
                          <a:effectLst/>
                        </a:rPr>
                        <a:t>Such programmes exist, usually delivered by statutory actors</a:t>
                      </a:r>
                      <a:endParaRPr lang="en-GB" sz="1000">
                        <a:effectLst/>
                        <a:latin typeface="Times New Roman" charset="0"/>
                        <a:ea typeface="Calibri" charset="0"/>
                      </a:endParaRPr>
                    </a:p>
                  </a:txBody>
                  <a:tcPr marL="56294" marR="56294" marT="0" marB="0"/>
                </a:tc>
                <a:tc>
                  <a:txBody>
                    <a:bodyPr/>
                    <a:lstStyle/>
                    <a:p>
                      <a:pPr>
                        <a:spcAft>
                          <a:spcPts val="0"/>
                        </a:spcAft>
                      </a:pPr>
                      <a:r>
                        <a:rPr lang="en-GB" sz="700">
                          <a:effectLst/>
                        </a:rPr>
                        <a:t>No statutory programmes for RTW.</a:t>
                      </a:r>
                      <a:endParaRPr lang="en-GB" sz="1000">
                        <a:effectLst/>
                        <a:latin typeface="Times New Roman" charset="0"/>
                        <a:ea typeface="Calibri" charset="0"/>
                      </a:endParaRPr>
                    </a:p>
                  </a:txBody>
                  <a:tcPr marL="56294" marR="56294" marT="0" marB="0"/>
                </a:tc>
                <a:tc>
                  <a:txBody>
                    <a:bodyPr/>
                    <a:lstStyle/>
                    <a:p>
                      <a:pPr>
                        <a:spcAft>
                          <a:spcPts val="0"/>
                        </a:spcAft>
                      </a:pPr>
                      <a:r>
                        <a:rPr lang="en-GB" sz="700" dirty="0" err="1" smtClean="0">
                          <a:effectLst/>
                        </a:rPr>
                        <a:t>Neexistujú</a:t>
                      </a:r>
                      <a:endParaRPr lang="en-GB" sz="1000" dirty="0">
                        <a:effectLst/>
                        <a:latin typeface="Times New Roman" charset="0"/>
                        <a:ea typeface="Calibri" charset="0"/>
                      </a:endParaRPr>
                    </a:p>
                  </a:txBody>
                  <a:tcPr marL="56294" marR="56294" marT="0" marB="0"/>
                </a:tc>
              </a:tr>
              <a:tr h="589897">
                <a:tc>
                  <a:txBody>
                    <a:bodyPr/>
                    <a:lstStyle/>
                    <a:p>
                      <a:pPr algn="ctr">
                        <a:spcAft>
                          <a:spcPts val="0"/>
                        </a:spcAft>
                      </a:pPr>
                      <a:r>
                        <a:rPr lang="en-GB" sz="700" dirty="0" err="1" smtClean="0">
                          <a:solidFill>
                            <a:srgbClr val="923236"/>
                          </a:solidFill>
                          <a:effectLst/>
                        </a:rPr>
                        <a:t>Prístup</a:t>
                      </a:r>
                      <a:r>
                        <a:rPr lang="en-GB" sz="700" dirty="0" smtClean="0">
                          <a:solidFill>
                            <a:srgbClr val="923236"/>
                          </a:solidFill>
                          <a:effectLst/>
                        </a:rPr>
                        <a:t> v </a:t>
                      </a:r>
                      <a:r>
                        <a:rPr lang="en-GB" sz="700" dirty="0" err="1" smtClean="0">
                          <a:solidFill>
                            <a:srgbClr val="923236"/>
                          </a:solidFill>
                          <a:effectLst/>
                        </a:rPr>
                        <a:t>štátnej</a:t>
                      </a:r>
                      <a:r>
                        <a:rPr lang="en-GB" sz="700" dirty="0" smtClean="0">
                          <a:solidFill>
                            <a:srgbClr val="923236"/>
                          </a:solidFill>
                          <a:effectLst/>
                        </a:rPr>
                        <a:t> </a:t>
                      </a:r>
                      <a:r>
                        <a:rPr lang="en-GB" sz="700" dirty="0" err="1" smtClean="0">
                          <a:solidFill>
                            <a:srgbClr val="923236"/>
                          </a:solidFill>
                          <a:effectLst/>
                        </a:rPr>
                        <a:t>politike</a:t>
                      </a:r>
                      <a:r>
                        <a:rPr lang="en-GB" sz="700" dirty="0" smtClean="0">
                          <a:solidFill>
                            <a:srgbClr val="923236"/>
                          </a:solidFill>
                          <a:effectLst/>
                        </a:rPr>
                        <a:t> </a:t>
                      </a:r>
                      <a:r>
                        <a:rPr lang="en-GB" sz="700" dirty="0" err="1" smtClean="0">
                          <a:solidFill>
                            <a:srgbClr val="923236"/>
                          </a:solidFill>
                          <a:effectLst/>
                        </a:rPr>
                        <a:t>ku</a:t>
                      </a:r>
                      <a:r>
                        <a:rPr lang="en-GB" sz="700" dirty="0" smtClean="0">
                          <a:solidFill>
                            <a:srgbClr val="923236"/>
                          </a:solidFill>
                          <a:effectLst/>
                        </a:rPr>
                        <a:t> </a:t>
                      </a:r>
                      <a:r>
                        <a:rPr lang="en-GB" sz="700" dirty="0" err="1" smtClean="0">
                          <a:solidFill>
                            <a:srgbClr val="923236"/>
                          </a:solidFill>
                          <a:effectLst/>
                        </a:rPr>
                        <a:t>pracovnej</a:t>
                      </a:r>
                      <a:r>
                        <a:rPr lang="en-GB" sz="700" dirty="0" smtClean="0">
                          <a:solidFill>
                            <a:srgbClr val="923236"/>
                          </a:solidFill>
                          <a:effectLst/>
                        </a:rPr>
                        <a:t> </a:t>
                      </a:r>
                      <a:r>
                        <a:rPr lang="en-GB" sz="700" dirty="0" err="1" smtClean="0">
                          <a:solidFill>
                            <a:srgbClr val="923236"/>
                          </a:solidFill>
                          <a:effectLst/>
                        </a:rPr>
                        <a:t>integrácii</a:t>
                      </a:r>
                      <a:endParaRPr lang="en-GB" sz="1000" dirty="0">
                        <a:solidFill>
                          <a:srgbClr val="923236"/>
                        </a:solidFill>
                        <a:effectLst/>
                        <a:latin typeface="Times New Roman" charset="0"/>
                        <a:ea typeface="Calibri" charset="0"/>
                      </a:endParaRPr>
                    </a:p>
                  </a:txBody>
                  <a:tcPr marL="56294" marR="56294" marT="0" marB="0" anchor="ctr">
                    <a:solidFill>
                      <a:schemeClr val="bg1">
                        <a:lumMod val="75000"/>
                      </a:schemeClr>
                    </a:solidFill>
                  </a:tcPr>
                </a:tc>
                <a:tc>
                  <a:txBody>
                    <a:bodyPr/>
                    <a:lstStyle/>
                    <a:p>
                      <a:pPr>
                        <a:spcAft>
                          <a:spcPts val="0"/>
                        </a:spcAft>
                      </a:pPr>
                      <a:r>
                        <a:rPr lang="en-GB" sz="700">
                          <a:effectLst/>
                        </a:rPr>
                        <a:t>Gradual RTW with job training (“therapeutic” work resumption), based on a plan which is done by the employers in almost all countries in the group</a:t>
                      </a:r>
                      <a:endParaRPr lang="en-GB" sz="1000">
                        <a:effectLst/>
                        <a:latin typeface="Times New Roman" charset="0"/>
                        <a:ea typeface="Calibri" charset="0"/>
                      </a:endParaRPr>
                    </a:p>
                  </a:txBody>
                  <a:tcPr marL="56294" marR="56294" marT="0" marB="0"/>
                </a:tc>
                <a:tc>
                  <a:txBody>
                    <a:bodyPr/>
                    <a:lstStyle/>
                    <a:p>
                      <a:pPr>
                        <a:spcAft>
                          <a:spcPts val="0"/>
                        </a:spcAft>
                      </a:pPr>
                      <a:r>
                        <a:rPr lang="en-GB" sz="700">
                          <a:effectLst/>
                        </a:rPr>
                        <a:t>Actors do not have the formal responsibility to plan RTW and to make sure the reintegration is done progressively.</a:t>
                      </a:r>
                      <a:endParaRPr lang="en-GB" sz="1000">
                        <a:effectLst/>
                        <a:latin typeface="Times New Roman" charset="0"/>
                        <a:ea typeface="Calibri" charset="0"/>
                      </a:endParaRPr>
                    </a:p>
                  </a:txBody>
                  <a:tcPr marL="56294" marR="56294" marT="0" marB="0"/>
                </a:tc>
                <a:tc>
                  <a:txBody>
                    <a:bodyPr/>
                    <a:lstStyle/>
                    <a:p>
                      <a:pPr>
                        <a:spcAft>
                          <a:spcPts val="0"/>
                        </a:spcAft>
                      </a:pPr>
                      <a:r>
                        <a:rPr lang="en-GB" sz="700" dirty="0">
                          <a:effectLst/>
                        </a:rPr>
                        <a:t>Not planned or progressive RTW. RTW is achieved based on ad hoc measures, at the end of the sickness absence. </a:t>
                      </a:r>
                      <a:endParaRPr lang="en-GB" sz="1000" dirty="0">
                        <a:effectLst/>
                        <a:latin typeface="Times New Roman" charset="0"/>
                        <a:ea typeface="Calibri" charset="0"/>
                      </a:endParaRPr>
                    </a:p>
                  </a:txBody>
                  <a:tcPr marL="56294" marR="56294" marT="0" marB="0"/>
                </a:tc>
                <a:tc>
                  <a:txBody>
                    <a:bodyPr/>
                    <a:lstStyle/>
                    <a:p>
                      <a:pPr>
                        <a:spcAft>
                          <a:spcPts val="0"/>
                        </a:spcAft>
                      </a:pPr>
                      <a:r>
                        <a:rPr lang="en-GB" sz="700" dirty="0" err="1" smtClean="0">
                          <a:effectLst/>
                        </a:rPr>
                        <a:t>Chýba</a:t>
                      </a:r>
                      <a:r>
                        <a:rPr lang="en-GB" sz="700" dirty="0" smtClean="0">
                          <a:effectLst/>
                        </a:rPr>
                        <a:t> </a:t>
                      </a:r>
                      <a:r>
                        <a:rPr lang="en-GB" sz="700" dirty="0" err="1" smtClean="0">
                          <a:effectLst/>
                        </a:rPr>
                        <a:t>progresívny</a:t>
                      </a:r>
                      <a:r>
                        <a:rPr lang="en-GB" sz="700" dirty="0" smtClean="0">
                          <a:effectLst/>
                        </a:rPr>
                        <a:t> a </a:t>
                      </a:r>
                      <a:r>
                        <a:rPr lang="en-GB" sz="700" dirty="0" err="1" smtClean="0">
                          <a:effectLst/>
                        </a:rPr>
                        <a:t>plánovaný</a:t>
                      </a:r>
                      <a:r>
                        <a:rPr lang="en-GB" sz="700" dirty="0" smtClean="0">
                          <a:effectLst/>
                        </a:rPr>
                        <a:t> </a:t>
                      </a:r>
                      <a:r>
                        <a:rPr lang="en-GB" sz="700" dirty="0" err="1" smtClean="0">
                          <a:effectLst/>
                        </a:rPr>
                        <a:t>prístup</a:t>
                      </a:r>
                      <a:r>
                        <a:rPr lang="en-GB" sz="700" dirty="0" smtClean="0">
                          <a:effectLst/>
                        </a:rPr>
                        <a:t> k </a:t>
                      </a:r>
                      <a:r>
                        <a:rPr lang="en-GB" sz="700" dirty="0" err="1" smtClean="0">
                          <a:effectLst/>
                        </a:rPr>
                        <a:t>pracovnej</a:t>
                      </a:r>
                      <a:r>
                        <a:rPr lang="en-GB" sz="700" dirty="0" smtClean="0">
                          <a:effectLst/>
                        </a:rPr>
                        <a:t> </a:t>
                      </a:r>
                      <a:r>
                        <a:rPr lang="en-GB" sz="700" dirty="0" err="1" smtClean="0">
                          <a:effectLst/>
                        </a:rPr>
                        <a:t>integrácii</a:t>
                      </a:r>
                      <a:r>
                        <a:rPr lang="en-GB" sz="700" dirty="0" smtClean="0">
                          <a:effectLst/>
                        </a:rPr>
                        <a:t>. Je </a:t>
                      </a:r>
                      <a:r>
                        <a:rPr lang="en-GB" sz="700" dirty="0" err="1" smtClean="0">
                          <a:effectLst/>
                        </a:rPr>
                        <a:t>viac-menej</a:t>
                      </a:r>
                      <a:r>
                        <a:rPr lang="en-GB" sz="700" baseline="0" dirty="0" smtClean="0">
                          <a:effectLst/>
                        </a:rPr>
                        <a:t> </a:t>
                      </a:r>
                      <a:r>
                        <a:rPr lang="en-GB" sz="700" baseline="0" dirty="0" err="1" smtClean="0">
                          <a:effectLst/>
                        </a:rPr>
                        <a:t>na</a:t>
                      </a:r>
                      <a:r>
                        <a:rPr lang="en-GB" sz="700" baseline="0" dirty="0" smtClean="0">
                          <a:effectLst/>
                        </a:rPr>
                        <a:t> </a:t>
                      </a:r>
                      <a:r>
                        <a:rPr lang="en-GB" sz="700" baseline="0" dirty="0" err="1" smtClean="0">
                          <a:effectLst/>
                        </a:rPr>
                        <a:t>dobrej</a:t>
                      </a:r>
                      <a:r>
                        <a:rPr lang="en-GB" sz="700" baseline="0" dirty="0" smtClean="0">
                          <a:effectLst/>
                        </a:rPr>
                        <a:t> </a:t>
                      </a:r>
                      <a:r>
                        <a:rPr lang="en-GB" sz="700" baseline="0" dirty="0" err="1" smtClean="0">
                          <a:effectLst/>
                        </a:rPr>
                        <a:t>vôli</a:t>
                      </a:r>
                      <a:r>
                        <a:rPr lang="en-GB" sz="700" baseline="0" dirty="0" smtClean="0">
                          <a:effectLst/>
                        </a:rPr>
                        <a:t> </a:t>
                      </a:r>
                      <a:r>
                        <a:rPr lang="en-GB" sz="700" baseline="0" dirty="0" err="1" smtClean="0">
                          <a:effectLst/>
                        </a:rPr>
                        <a:t>zamestnávateľov</a:t>
                      </a:r>
                      <a:endParaRPr lang="en-GB" sz="1000" dirty="0">
                        <a:effectLst/>
                        <a:latin typeface="Times New Roman" charset="0"/>
                        <a:ea typeface="Calibri" charset="0"/>
                      </a:endParaRPr>
                    </a:p>
                  </a:txBody>
                  <a:tcPr marL="56294" marR="56294" marT="0" marB="0"/>
                </a:tc>
              </a:tr>
              <a:tr h="621551">
                <a:tc>
                  <a:txBody>
                    <a:bodyPr/>
                    <a:lstStyle/>
                    <a:p>
                      <a:pPr algn="ctr">
                        <a:spcAft>
                          <a:spcPts val="0"/>
                        </a:spcAft>
                      </a:pPr>
                      <a:r>
                        <a:rPr lang="en-GB" sz="700" dirty="0" err="1" smtClean="0">
                          <a:solidFill>
                            <a:srgbClr val="923236"/>
                          </a:solidFill>
                          <a:effectLst/>
                        </a:rPr>
                        <a:t>Zodpovednosť</a:t>
                      </a:r>
                      <a:r>
                        <a:rPr lang="en-GB" sz="700" dirty="0" smtClean="0">
                          <a:solidFill>
                            <a:srgbClr val="923236"/>
                          </a:solidFill>
                          <a:effectLst/>
                        </a:rPr>
                        <a:t> </a:t>
                      </a:r>
                      <a:r>
                        <a:rPr lang="en-GB" sz="700" dirty="0" err="1" smtClean="0">
                          <a:solidFill>
                            <a:srgbClr val="923236"/>
                          </a:solidFill>
                          <a:effectLst/>
                        </a:rPr>
                        <a:t>zamestnávateľov</a:t>
                      </a:r>
                      <a:endParaRPr lang="en-GB" sz="1000" dirty="0">
                        <a:solidFill>
                          <a:srgbClr val="923236"/>
                        </a:solidFill>
                        <a:effectLst/>
                        <a:latin typeface="Times New Roman" charset="0"/>
                        <a:ea typeface="Calibri" charset="0"/>
                      </a:endParaRPr>
                    </a:p>
                  </a:txBody>
                  <a:tcPr marL="56294" marR="56294" marT="0" marB="0" anchor="ctr">
                    <a:solidFill>
                      <a:schemeClr val="bg1">
                        <a:lumMod val="75000"/>
                      </a:schemeClr>
                    </a:solidFill>
                  </a:tcPr>
                </a:tc>
                <a:tc>
                  <a:txBody>
                    <a:bodyPr/>
                    <a:lstStyle/>
                    <a:p>
                      <a:pPr>
                        <a:spcAft>
                          <a:spcPts val="0"/>
                        </a:spcAft>
                      </a:pPr>
                      <a:r>
                        <a:rPr lang="en-GB" sz="700">
                          <a:effectLst/>
                        </a:rPr>
                        <a:t>Broad responsibility. Employers are full partners in the RTW process, in all the stages, having prescribed formal responsibilities. </a:t>
                      </a:r>
                      <a:endParaRPr lang="en-GB" sz="1000">
                        <a:effectLst/>
                        <a:latin typeface="Times New Roman" charset="0"/>
                        <a:ea typeface="Calibri" charset="0"/>
                      </a:endParaRPr>
                    </a:p>
                  </a:txBody>
                  <a:tcPr marL="56294" marR="56294" marT="0" marB="0"/>
                </a:tc>
                <a:tc>
                  <a:txBody>
                    <a:bodyPr/>
                    <a:lstStyle/>
                    <a:p>
                      <a:pPr>
                        <a:spcAft>
                          <a:spcPts val="0"/>
                        </a:spcAft>
                      </a:pPr>
                      <a:r>
                        <a:rPr lang="en-GB" sz="700">
                          <a:effectLst/>
                        </a:rPr>
                        <a:t>Employers are not obliged to reintegrate sick or injured workers. They collaborate in the process in most countries.</a:t>
                      </a:r>
                      <a:endParaRPr lang="en-GB" sz="1000">
                        <a:effectLst/>
                        <a:latin typeface="Times New Roman" charset="0"/>
                        <a:ea typeface="Calibri" charset="0"/>
                      </a:endParaRPr>
                    </a:p>
                  </a:txBody>
                  <a:tcPr marL="56294" marR="56294" marT="0" marB="0"/>
                </a:tc>
                <a:tc>
                  <a:txBody>
                    <a:bodyPr/>
                    <a:lstStyle/>
                    <a:p>
                      <a:pPr>
                        <a:spcAft>
                          <a:spcPts val="0"/>
                        </a:spcAft>
                      </a:pPr>
                      <a:r>
                        <a:rPr lang="en-GB" sz="700">
                          <a:effectLst/>
                        </a:rPr>
                        <a:t>Obligation of the employers to follow the recommendations of the official bodies or specialists regarding work adaptations. No formal responsibility.</a:t>
                      </a:r>
                      <a:endParaRPr lang="en-GB" sz="1000">
                        <a:effectLst/>
                        <a:latin typeface="Times New Roman" charset="0"/>
                        <a:ea typeface="Calibri" charset="0"/>
                      </a:endParaRPr>
                    </a:p>
                  </a:txBody>
                  <a:tcPr marL="56294" marR="56294" marT="0" marB="0"/>
                </a:tc>
                <a:tc>
                  <a:txBody>
                    <a:bodyPr/>
                    <a:lstStyle/>
                    <a:p>
                      <a:pPr>
                        <a:spcAft>
                          <a:spcPts val="0"/>
                        </a:spcAft>
                      </a:pPr>
                      <a:r>
                        <a:rPr lang="en-GB" sz="700" dirty="0" err="1" smtClean="0">
                          <a:effectLst/>
                        </a:rPr>
                        <a:t>Zákon</a:t>
                      </a:r>
                      <a:r>
                        <a:rPr lang="en-GB" sz="700" dirty="0" smtClean="0">
                          <a:effectLst/>
                        </a:rPr>
                        <a:t> </a:t>
                      </a:r>
                      <a:r>
                        <a:rPr lang="en-GB" sz="700" dirty="0" err="1" smtClean="0">
                          <a:effectLst/>
                        </a:rPr>
                        <a:t>ukladá</a:t>
                      </a:r>
                      <a:r>
                        <a:rPr lang="en-GB" sz="700" dirty="0" smtClean="0">
                          <a:effectLst/>
                        </a:rPr>
                        <a:t> </a:t>
                      </a:r>
                      <a:r>
                        <a:rPr lang="en-GB" sz="700" dirty="0" err="1" smtClean="0">
                          <a:effectLst/>
                        </a:rPr>
                        <a:t>zamestnávateľom</a:t>
                      </a:r>
                      <a:r>
                        <a:rPr lang="en-GB" sz="700" baseline="0" dirty="0" smtClean="0">
                          <a:effectLst/>
                        </a:rPr>
                        <a:t> </a:t>
                      </a:r>
                      <a:r>
                        <a:rPr lang="en-GB" sz="700" baseline="0" dirty="0" err="1" smtClean="0">
                          <a:effectLst/>
                        </a:rPr>
                        <a:t>povinnosti</a:t>
                      </a:r>
                      <a:r>
                        <a:rPr lang="en-GB" sz="700" baseline="0" dirty="0" smtClean="0">
                          <a:effectLst/>
                        </a:rPr>
                        <a:t>, ale </a:t>
                      </a:r>
                      <a:r>
                        <a:rPr lang="en-GB" sz="700" baseline="0" dirty="0" err="1" smtClean="0">
                          <a:effectLst/>
                        </a:rPr>
                        <a:t>týkajú</a:t>
                      </a:r>
                      <a:r>
                        <a:rPr lang="en-GB" sz="700" baseline="0" dirty="0" smtClean="0">
                          <a:effectLst/>
                        </a:rPr>
                        <a:t> </a:t>
                      </a:r>
                      <a:r>
                        <a:rPr lang="en-GB" sz="700" baseline="0" dirty="0" err="1" smtClean="0">
                          <a:effectLst/>
                        </a:rPr>
                        <a:t>sa</a:t>
                      </a:r>
                      <a:r>
                        <a:rPr lang="en-GB" sz="700" baseline="0" dirty="0" smtClean="0">
                          <a:effectLst/>
                        </a:rPr>
                        <a:t> </a:t>
                      </a:r>
                      <a:r>
                        <a:rPr lang="en-GB" sz="700" baseline="0" dirty="0" err="1" smtClean="0">
                          <a:effectLst/>
                        </a:rPr>
                        <a:t>len</a:t>
                      </a:r>
                      <a:r>
                        <a:rPr lang="en-GB" sz="700" baseline="0" dirty="0" smtClean="0">
                          <a:effectLst/>
                        </a:rPr>
                        <a:t> </a:t>
                      </a:r>
                      <a:r>
                        <a:rPr lang="en-GB" sz="700" baseline="0" dirty="0" err="1" smtClean="0">
                          <a:effectLst/>
                        </a:rPr>
                        <a:t>osôb</a:t>
                      </a:r>
                      <a:r>
                        <a:rPr lang="en-GB" sz="700" baseline="0" dirty="0" smtClean="0">
                          <a:effectLst/>
                        </a:rPr>
                        <a:t> s </a:t>
                      </a:r>
                      <a:r>
                        <a:rPr lang="en-GB" sz="700" baseline="0" dirty="0" err="1" smtClean="0">
                          <a:effectLst/>
                        </a:rPr>
                        <a:t>formálne</a:t>
                      </a:r>
                      <a:r>
                        <a:rPr lang="en-GB" sz="700" baseline="0" dirty="0" smtClean="0">
                          <a:effectLst/>
                        </a:rPr>
                        <a:t> </a:t>
                      </a:r>
                      <a:r>
                        <a:rPr lang="en-GB" sz="700" baseline="0" dirty="0" err="1" smtClean="0">
                          <a:effectLst/>
                        </a:rPr>
                        <a:t>priznaným</a:t>
                      </a:r>
                      <a:r>
                        <a:rPr lang="en-GB" sz="700" baseline="0" dirty="0" smtClean="0">
                          <a:effectLst/>
                        </a:rPr>
                        <a:t> </a:t>
                      </a:r>
                      <a:r>
                        <a:rPr lang="en-GB" sz="700" baseline="0" dirty="0" err="1" smtClean="0">
                          <a:effectLst/>
                        </a:rPr>
                        <a:t>štatútom</a:t>
                      </a:r>
                      <a:r>
                        <a:rPr lang="en-GB" sz="700" baseline="0" dirty="0" smtClean="0">
                          <a:effectLst/>
                        </a:rPr>
                        <a:t> OZZ</a:t>
                      </a:r>
                      <a:r>
                        <a:rPr lang="en-GB" sz="700" dirty="0" smtClean="0">
                          <a:effectLst/>
                        </a:rPr>
                        <a:t> </a:t>
                      </a:r>
                      <a:endParaRPr lang="en-GB" sz="1000" dirty="0">
                        <a:effectLst/>
                        <a:latin typeface="Times New Roman" charset="0"/>
                        <a:ea typeface="Calibri" charset="0"/>
                      </a:endParaRPr>
                    </a:p>
                  </a:txBody>
                  <a:tcPr marL="56294" marR="56294" marT="0" marB="0"/>
                </a:tc>
              </a:tr>
              <a:tr h="621551">
                <a:tc>
                  <a:txBody>
                    <a:bodyPr/>
                    <a:lstStyle/>
                    <a:p>
                      <a:pPr algn="ctr">
                        <a:spcAft>
                          <a:spcPts val="0"/>
                        </a:spcAft>
                      </a:pPr>
                      <a:r>
                        <a:rPr lang="en-GB" sz="700" dirty="0" err="1" smtClean="0">
                          <a:solidFill>
                            <a:srgbClr val="923236"/>
                          </a:solidFill>
                          <a:effectLst/>
                        </a:rPr>
                        <a:t>Motivačné</a:t>
                      </a:r>
                      <a:r>
                        <a:rPr lang="en-GB" sz="700" dirty="0" smtClean="0">
                          <a:solidFill>
                            <a:srgbClr val="923236"/>
                          </a:solidFill>
                          <a:effectLst/>
                        </a:rPr>
                        <a:t> </a:t>
                      </a:r>
                      <a:r>
                        <a:rPr lang="en-GB" sz="700" dirty="0" err="1" smtClean="0">
                          <a:solidFill>
                            <a:srgbClr val="923236"/>
                          </a:solidFill>
                          <a:effectLst/>
                        </a:rPr>
                        <a:t>faktory</a:t>
                      </a:r>
                      <a:r>
                        <a:rPr lang="en-GB" sz="700" baseline="0" dirty="0" smtClean="0">
                          <a:solidFill>
                            <a:srgbClr val="923236"/>
                          </a:solidFill>
                          <a:effectLst/>
                        </a:rPr>
                        <a:t> pre </a:t>
                      </a:r>
                      <a:r>
                        <a:rPr lang="en-GB" sz="700" baseline="0" dirty="0" err="1" smtClean="0">
                          <a:solidFill>
                            <a:srgbClr val="923236"/>
                          </a:solidFill>
                          <a:effectLst/>
                        </a:rPr>
                        <a:t>pracovnú</a:t>
                      </a:r>
                      <a:r>
                        <a:rPr lang="en-GB" sz="700" baseline="0" dirty="0" smtClean="0">
                          <a:solidFill>
                            <a:srgbClr val="923236"/>
                          </a:solidFill>
                          <a:effectLst/>
                        </a:rPr>
                        <a:t> </a:t>
                      </a:r>
                      <a:r>
                        <a:rPr lang="en-GB" sz="700" baseline="0" dirty="0" err="1" smtClean="0">
                          <a:solidFill>
                            <a:srgbClr val="923236"/>
                          </a:solidFill>
                          <a:effectLst/>
                        </a:rPr>
                        <a:t>integráciu</a:t>
                      </a:r>
                      <a:endParaRPr lang="en-GB" sz="1000" dirty="0">
                        <a:solidFill>
                          <a:srgbClr val="923236"/>
                        </a:solidFill>
                        <a:effectLst/>
                        <a:latin typeface="Times New Roman" charset="0"/>
                        <a:ea typeface="Calibri" charset="0"/>
                      </a:endParaRPr>
                    </a:p>
                  </a:txBody>
                  <a:tcPr marL="56294" marR="56294" marT="0" marB="0" anchor="ctr">
                    <a:solidFill>
                      <a:schemeClr val="bg1">
                        <a:lumMod val="75000"/>
                      </a:schemeClr>
                    </a:solidFill>
                  </a:tcPr>
                </a:tc>
                <a:tc>
                  <a:txBody>
                    <a:bodyPr/>
                    <a:lstStyle/>
                    <a:p>
                      <a:pPr>
                        <a:spcAft>
                          <a:spcPts val="0"/>
                        </a:spcAft>
                      </a:pPr>
                      <a:r>
                        <a:rPr lang="en-GB" sz="700" dirty="0">
                          <a:effectLst/>
                        </a:rPr>
                        <a:t>Broad variety of such incentives: part-time jobs, jobs with flexible arrangements etc.</a:t>
                      </a:r>
                      <a:endParaRPr lang="en-GB" sz="1000" dirty="0">
                        <a:effectLst/>
                        <a:latin typeface="Times New Roman" charset="0"/>
                        <a:ea typeface="Calibri" charset="0"/>
                      </a:endParaRPr>
                    </a:p>
                  </a:txBody>
                  <a:tcPr marL="56294" marR="56294" marT="0" marB="0"/>
                </a:tc>
                <a:tc>
                  <a:txBody>
                    <a:bodyPr/>
                    <a:lstStyle/>
                    <a:p>
                      <a:pPr>
                        <a:spcAft>
                          <a:spcPts val="0"/>
                        </a:spcAft>
                      </a:pPr>
                      <a:r>
                        <a:rPr lang="en-GB" sz="700" dirty="0">
                          <a:effectLst/>
                        </a:rPr>
                        <a:t>Limited financial support to incentivise employers to adapt workplace and reintegrate employees. Incentives exist in some countries for workers to RTW early.</a:t>
                      </a:r>
                      <a:endParaRPr lang="en-GB" sz="1000" dirty="0">
                        <a:effectLst/>
                        <a:latin typeface="Times New Roman" charset="0"/>
                        <a:ea typeface="Calibri" charset="0"/>
                      </a:endParaRPr>
                    </a:p>
                  </a:txBody>
                  <a:tcPr marL="56294" marR="56294" marT="0" marB="0"/>
                </a:tc>
                <a:tc>
                  <a:txBody>
                    <a:bodyPr/>
                    <a:lstStyle/>
                    <a:p>
                      <a:pPr>
                        <a:spcAft>
                          <a:spcPts val="0"/>
                        </a:spcAft>
                      </a:pPr>
                      <a:r>
                        <a:rPr lang="en-GB" sz="700">
                          <a:effectLst/>
                        </a:rPr>
                        <a:t>Financial support for employers to reintegrate employees with reduced work capacity (due to disability or occupational condition). </a:t>
                      </a:r>
                      <a:endParaRPr lang="en-GB" sz="1000">
                        <a:effectLst/>
                      </a:endParaRPr>
                    </a:p>
                    <a:p>
                      <a:pPr>
                        <a:spcAft>
                          <a:spcPts val="0"/>
                        </a:spcAft>
                      </a:pPr>
                      <a:r>
                        <a:rPr lang="en-GB" sz="700">
                          <a:effectLst/>
                        </a:rPr>
                        <a:t>No incentives for the workers.</a:t>
                      </a:r>
                      <a:endParaRPr lang="en-GB" sz="1000">
                        <a:effectLst/>
                        <a:latin typeface="Times New Roman" charset="0"/>
                        <a:ea typeface="Calibri" charset="0"/>
                      </a:endParaRPr>
                    </a:p>
                  </a:txBody>
                  <a:tcPr marL="56294" marR="56294" marT="0" marB="0"/>
                </a:tc>
                <a:tc>
                  <a:txBody>
                    <a:bodyPr/>
                    <a:lstStyle/>
                    <a:p>
                      <a:pPr>
                        <a:spcAft>
                          <a:spcPts val="0"/>
                        </a:spcAft>
                      </a:pPr>
                      <a:r>
                        <a:rPr lang="en-GB" sz="700" dirty="0" err="1" smtClean="0">
                          <a:effectLst/>
                        </a:rPr>
                        <a:t>Finančná</a:t>
                      </a:r>
                      <a:r>
                        <a:rPr lang="en-GB" sz="700" dirty="0" smtClean="0">
                          <a:effectLst/>
                        </a:rPr>
                        <a:t> </a:t>
                      </a:r>
                      <a:r>
                        <a:rPr lang="en-GB" sz="700" dirty="0" err="1" smtClean="0">
                          <a:effectLst/>
                        </a:rPr>
                        <a:t>podpora</a:t>
                      </a:r>
                      <a:r>
                        <a:rPr lang="en-GB" sz="700" dirty="0" smtClean="0">
                          <a:effectLst/>
                        </a:rPr>
                        <a:t> pre </a:t>
                      </a:r>
                      <a:r>
                        <a:rPr lang="en-GB" sz="700" dirty="0" err="1" smtClean="0">
                          <a:effectLst/>
                        </a:rPr>
                        <a:t>zamestnávateľov</a:t>
                      </a:r>
                      <a:endParaRPr lang="en-GB" sz="1000" dirty="0">
                        <a:effectLst/>
                        <a:latin typeface="Times New Roman" charset="0"/>
                        <a:ea typeface="Calibri" charset="0"/>
                      </a:endParaRPr>
                    </a:p>
                  </a:txBody>
                  <a:tcPr marL="56294" marR="56294" marT="0" marB="0"/>
                </a:tc>
              </a:tr>
            </a:tbl>
          </a:graphicData>
        </a:graphic>
      </p:graphicFrame>
    </p:spTree>
    <p:extLst>
      <p:ext uri="{BB962C8B-B14F-4D97-AF65-F5344CB8AC3E}">
        <p14:creationId xmlns:p14="http://schemas.microsoft.com/office/powerpoint/2010/main" val="194898414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AU" sz="2000" dirty="0" err="1" smtClean="0"/>
              <a:t>Univerzálny</a:t>
            </a:r>
            <a:r>
              <a:rPr lang="en-AU" sz="2000" dirty="0" smtClean="0"/>
              <a:t> </a:t>
            </a:r>
            <a:r>
              <a:rPr lang="en-AU" sz="2000" dirty="0" err="1" smtClean="0"/>
              <a:t>systém</a:t>
            </a:r>
            <a:r>
              <a:rPr lang="en-AU" sz="2000" dirty="0" smtClean="0"/>
              <a:t> </a:t>
            </a:r>
            <a:r>
              <a:rPr lang="en-AU" sz="2000" dirty="0" err="1" smtClean="0"/>
              <a:t>dávok</a:t>
            </a:r>
            <a:r>
              <a:rPr lang="en-AU" sz="2000" dirty="0" smtClean="0"/>
              <a:t> pre </a:t>
            </a:r>
            <a:r>
              <a:rPr lang="en-AU" sz="2000" dirty="0" err="1" smtClean="0"/>
              <a:t>všetkých</a:t>
            </a:r>
            <a:r>
              <a:rPr lang="en-AU" sz="2000" dirty="0" smtClean="0"/>
              <a:t> </a:t>
            </a:r>
            <a:r>
              <a:rPr lang="en-AU" sz="2000" dirty="0" err="1" smtClean="0"/>
              <a:t>zamestnancov</a:t>
            </a:r>
            <a:r>
              <a:rPr lang="en-AU" sz="2000" dirty="0" smtClean="0"/>
              <a:t> (</a:t>
            </a:r>
            <a:r>
              <a:rPr lang="en-AU" sz="2000" dirty="0" err="1" smtClean="0"/>
              <a:t>teda</a:t>
            </a:r>
            <a:r>
              <a:rPr lang="en-AU" sz="2000" dirty="0" smtClean="0"/>
              <a:t> </a:t>
            </a:r>
            <a:r>
              <a:rPr lang="en-AU" sz="2000" dirty="0" err="1" smtClean="0"/>
              <a:t>relevantné</a:t>
            </a:r>
            <a:r>
              <a:rPr lang="en-AU" sz="2000" dirty="0" smtClean="0"/>
              <a:t> </a:t>
            </a:r>
            <a:r>
              <a:rPr lang="en-AU" sz="2000" dirty="0" err="1" smtClean="0"/>
              <a:t>pri</a:t>
            </a:r>
            <a:r>
              <a:rPr lang="en-AU" sz="2000" dirty="0" smtClean="0"/>
              <a:t> </a:t>
            </a:r>
            <a:r>
              <a:rPr lang="en-AU" sz="2000" dirty="0" err="1" smtClean="0"/>
              <a:t>návrate</a:t>
            </a:r>
            <a:r>
              <a:rPr lang="en-AU" sz="2000" dirty="0" smtClean="0"/>
              <a:t> do </a:t>
            </a:r>
            <a:r>
              <a:rPr lang="en-AU" sz="2000" dirty="0" err="1" smtClean="0"/>
              <a:t>práce</a:t>
            </a:r>
            <a:r>
              <a:rPr lang="en-AU" sz="2000" dirty="0" smtClean="0"/>
              <a:t> </a:t>
            </a:r>
            <a:r>
              <a:rPr lang="en-AU" sz="2000" dirty="0" err="1" smtClean="0"/>
              <a:t>po</a:t>
            </a:r>
            <a:r>
              <a:rPr lang="en-AU" sz="2000" dirty="0" smtClean="0"/>
              <a:t> </a:t>
            </a:r>
            <a:r>
              <a:rPr lang="en-AU" sz="2000" dirty="0" err="1" smtClean="0"/>
              <a:t>dlhodobej</a:t>
            </a:r>
            <a:r>
              <a:rPr lang="en-AU" sz="2000" dirty="0" smtClean="0"/>
              <a:t> PN)</a:t>
            </a:r>
          </a:p>
          <a:p>
            <a:r>
              <a:rPr lang="en-AU" sz="2000" dirty="0" err="1" smtClean="0"/>
              <a:t>Zamestnávateľ</a:t>
            </a:r>
            <a:r>
              <a:rPr lang="en-AU" sz="2000" dirty="0" smtClean="0"/>
              <a:t> </a:t>
            </a:r>
            <a:r>
              <a:rPr lang="en-AU" sz="2000" dirty="0" err="1" smtClean="0"/>
              <a:t>pokrýva</a:t>
            </a:r>
            <a:r>
              <a:rPr lang="en-AU" sz="2000" dirty="0" smtClean="0"/>
              <a:t> </a:t>
            </a:r>
            <a:r>
              <a:rPr lang="en-AU" sz="2000" dirty="0" err="1" smtClean="0"/>
              <a:t>náklady</a:t>
            </a:r>
            <a:r>
              <a:rPr lang="en-AU" sz="2000" dirty="0" smtClean="0"/>
              <a:t> </a:t>
            </a:r>
            <a:r>
              <a:rPr lang="en-AU" sz="2000" dirty="0" err="1" smtClean="0"/>
              <a:t>počas</a:t>
            </a:r>
            <a:r>
              <a:rPr lang="en-AU" sz="2000" dirty="0" smtClean="0"/>
              <a:t> </a:t>
            </a:r>
            <a:r>
              <a:rPr lang="en-AU" sz="2000" dirty="0" err="1" smtClean="0"/>
              <a:t>prvých</a:t>
            </a:r>
            <a:r>
              <a:rPr lang="en-AU" sz="2000" dirty="0" smtClean="0"/>
              <a:t> 16 </a:t>
            </a:r>
            <a:r>
              <a:rPr lang="en-AU" sz="2000" dirty="0" err="1" smtClean="0"/>
              <a:t>dní</a:t>
            </a:r>
            <a:r>
              <a:rPr lang="en-AU" sz="2000" dirty="0" smtClean="0"/>
              <a:t> </a:t>
            </a:r>
            <a:r>
              <a:rPr lang="en-AU" sz="2000" dirty="0" err="1" smtClean="0"/>
              <a:t>práceneschopnosti</a:t>
            </a:r>
            <a:endParaRPr lang="en-AU" sz="2000" dirty="0" smtClean="0"/>
          </a:p>
          <a:p>
            <a:r>
              <a:rPr lang="en-AU" sz="2000" dirty="0" smtClean="0"/>
              <a:t>3 </a:t>
            </a:r>
            <a:r>
              <a:rPr lang="en-AU" sz="2000" dirty="0" err="1" smtClean="0"/>
              <a:t>dni</a:t>
            </a:r>
            <a:r>
              <a:rPr lang="en-AU" sz="2000" dirty="0" smtClean="0"/>
              <a:t> PN-</a:t>
            </a:r>
            <a:r>
              <a:rPr lang="en-AU" sz="2000" dirty="0" err="1" smtClean="0"/>
              <a:t>ka</a:t>
            </a:r>
            <a:r>
              <a:rPr lang="en-AU" sz="2000" dirty="0" smtClean="0"/>
              <a:t> bez </a:t>
            </a:r>
            <a:r>
              <a:rPr lang="en-AU" sz="2000" dirty="0" err="1" smtClean="0"/>
              <a:t>potreby</a:t>
            </a:r>
            <a:r>
              <a:rPr lang="en-AU" sz="2000" dirty="0" smtClean="0"/>
              <a:t> </a:t>
            </a:r>
            <a:r>
              <a:rPr lang="en-AU" sz="2000" dirty="0" err="1" smtClean="0"/>
              <a:t>konzultovať</a:t>
            </a:r>
            <a:r>
              <a:rPr lang="en-AU" sz="2000" dirty="0" smtClean="0"/>
              <a:t> </a:t>
            </a:r>
            <a:r>
              <a:rPr lang="en-AU" sz="2000" dirty="0" err="1" smtClean="0"/>
              <a:t>lekára</a:t>
            </a:r>
            <a:r>
              <a:rPr lang="en-AU" sz="2000" dirty="0" smtClean="0"/>
              <a:t> </a:t>
            </a:r>
          </a:p>
          <a:p>
            <a:r>
              <a:rPr lang="en-AU" sz="2000" dirty="0" err="1" smtClean="0"/>
              <a:t>Počas</a:t>
            </a:r>
            <a:r>
              <a:rPr lang="en-AU" sz="2000" dirty="0" smtClean="0"/>
              <a:t> PN 100 % </a:t>
            </a:r>
            <a:r>
              <a:rPr lang="en-AU" sz="2000" dirty="0" err="1" smtClean="0"/>
              <a:t>príjmu</a:t>
            </a:r>
            <a:r>
              <a:rPr lang="en-AU" sz="2000" dirty="0" smtClean="0"/>
              <a:t> od </a:t>
            </a:r>
            <a:r>
              <a:rPr lang="en-AU" sz="2000" dirty="0" err="1" smtClean="0"/>
              <a:t>prvého</a:t>
            </a:r>
            <a:r>
              <a:rPr lang="en-AU" sz="2000" dirty="0" smtClean="0"/>
              <a:t> </a:t>
            </a:r>
            <a:r>
              <a:rPr lang="en-AU" sz="2000" dirty="0" err="1" smtClean="0"/>
              <a:t>dňa</a:t>
            </a:r>
            <a:r>
              <a:rPr lang="en-AU" sz="2000" dirty="0" smtClean="0"/>
              <a:t> </a:t>
            </a:r>
            <a:r>
              <a:rPr lang="en-AU" sz="2000" dirty="0" err="1" smtClean="0"/>
              <a:t>počas</a:t>
            </a:r>
            <a:r>
              <a:rPr lang="en-AU" sz="2000" dirty="0" smtClean="0"/>
              <a:t> 1 </a:t>
            </a:r>
            <a:r>
              <a:rPr lang="en-AU" sz="2000" dirty="0" err="1" smtClean="0"/>
              <a:t>roka</a:t>
            </a:r>
            <a:endParaRPr lang="en-AU" sz="2000" dirty="0" smtClean="0"/>
          </a:p>
          <a:p>
            <a:r>
              <a:rPr lang="en-AU" sz="2000" dirty="0" smtClean="0"/>
              <a:t>Po 1 </a:t>
            </a:r>
            <a:r>
              <a:rPr lang="en-AU" sz="2000" dirty="0" err="1" smtClean="0"/>
              <a:t>roku</a:t>
            </a:r>
            <a:r>
              <a:rPr lang="en-AU" sz="2000" dirty="0" smtClean="0"/>
              <a:t> PN-</a:t>
            </a:r>
            <a:r>
              <a:rPr lang="en-AU" sz="2000" dirty="0" err="1" smtClean="0"/>
              <a:t>ky</a:t>
            </a:r>
            <a:r>
              <a:rPr lang="en-AU" sz="2000" dirty="0" smtClean="0"/>
              <a:t>: </a:t>
            </a:r>
          </a:p>
          <a:p>
            <a:pPr marL="711200" indent="-355600">
              <a:buFont typeface="Wingdings" charset="2"/>
              <a:buChar char="Ø"/>
            </a:pPr>
            <a:r>
              <a:rPr lang="en-AU" sz="2000" dirty="0" err="1" smtClean="0"/>
              <a:t>Nemocenský</a:t>
            </a:r>
            <a:r>
              <a:rPr lang="en-AU" sz="2000" dirty="0" smtClean="0"/>
              <a:t> </a:t>
            </a:r>
            <a:r>
              <a:rPr lang="en-AU" sz="2000" dirty="0" err="1" smtClean="0"/>
              <a:t>príspevok</a:t>
            </a:r>
            <a:r>
              <a:rPr lang="en-AU" sz="2000" dirty="0" smtClean="0"/>
              <a:t> </a:t>
            </a:r>
            <a:r>
              <a:rPr lang="en-AU" sz="2000" dirty="0" err="1" smtClean="0"/>
              <a:t>vo</a:t>
            </a:r>
            <a:r>
              <a:rPr lang="en-AU" sz="2000" dirty="0" smtClean="0"/>
              <a:t> </a:t>
            </a:r>
            <a:r>
              <a:rPr lang="en-AU" sz="2000" dirty="0" err="1" smtClean="0"/>
              <a:t>výške</a:t>
            </a:r>
            <a:r>
              <a:rPr lang="en-AU" sz="2000" dirty="0" smtClean="0"/>
              <a:t> 66 </a:t>
            </a:r>
            <a:r>
              <a:rPr lang="en-AU" sz="2000" dirty="0"/>
              <a:t>% </a:t>
            </a:r>
            <a:r>
              <a:rPr lang="en-AU" sz="2000" dirty="0" err="1"/>
              <a:t>príjmu</a:t>
            </a:r>
            <a:r>
              <a:rPr lang="en-AU" sz="2000" dirty="0"/>
              <a:t> </a:t>
            </a:r>
            <a:r>
              <a:rPr lang="en-AU" sz="2000" dirty="0" smtClean="0"/>
              <a:t>(max. </a:t>
            </a:r>
            <a:r>
              <a:rPr lang="en-AU" sz="2000" dirty="0" err="1" smtClean="0"/>
              <a:t>po</a:t>
            </a:r>
            <a:r>
              <a:rPr lang="en-AU" sz="2000" dirty="0" smtClean="0"/>
              <a:t> </a:t>
            </a:r>
            <a:r>
              <a:rPr lang="en-AU" sz="2000" dirty="0" err="1" smtClean="0"/>
              <a:t>dobu</a:t>
            </a:r>
            <a:r>
              <a:rPr lang="en-AU" sz="2000" dirty="0" smtClean="0"/>
              <a:t> 3 r.)</a:t>
            </a:r>
          </a:p>
          <a:p>
            <a:pPr marL="711200" indent="-355600">
              <a:buFont typeface="Wingdings" charset="2"/>
              <a:buChar char="Ø"/>
            </a:pPr>
            <a:r>
              <a:rPr lang="en-AU" sz="2000" dirty="0" err="1" smtClean="0"/>
              <a:t>Invalidný</a:t>
            </a:r>
            <a:r>
              <a:rPr lang="en-AU" sz="2000" dirty="0" smtClean="0"/>
              <a:t> </a:t>
            </a:r>
            <a:r>
              <a:rPr lang="en-AU" sz="2000" dirty="0" err="1" smtClean="0"/>
              <a:t>dôchodok</a:t>
            </a:r>
            <a:r>
              <a:rPr lang="en-AU" sz="2000" dirty="0" smtClean="0"/>
              <a:t> </a:t>
            </a:r>
            <a:r>
              <a:rPr lang="en-AU" sz="2000" dirty="0" err="1" smtClean="0"/>
              <a:t>vo</a:t>
            </a:r>
            <a:r>
              <a:rPr lang="en-AU" sz="2000" dirty="0" smtClean="0"/>
              <a:t> </a:t>
            </a:r>
            <a:r>
              <a:rPr lang="en-AU" sz="2000" dirty="0" err="1" smtClean="0"/>
              <a:t>výške</a:t>
            </a:r>
            <a:r>
              <a:rPr lang="en-AU" sz="2000" dirty="0" smtClean="0"/>
              <a:t> 66 </a:t>
            </a:r>
            <a:r>
              <a:rPr lang="en-AU" sz="2000" dirty="0"/>
              <a:t>% </a:t>
            </a:r>
            <a:r>
              <a:rPr lang="en-AU" sz="2000" dirty="0" err="1"/>
              <a:t>príjmu</a:t>
            </a:r>
            <a:r>
              <a:rPr lang="en-AU" sz="2000" dirty="0"/>
              <a:t> </a:t>
            </a:r>
            <a:r>
              <a:rPr lang="en-AU" sz="2000" dirty="0" smtClean="0"/>
              <a:t>(</a:t>
            </a:r>
            <a:r>
              <a:rPr lang="en-AU" sz="2000" dirty="0" err="1" smtClean="0"/>
              <a:t>čiastočný</a:t>
            </a:r>
            <a:r>
              <a:rPr lang="en-AU" sz="2000" dirty="0" smtClean="0"/>
              <a:t>, </a:t>
            </a:r>
            <a:r>
              <a:rPr lang="en-AU" sz="2000" dirty="0" err="1" smtClean="0"/>
              <a:t>úplný</a:t>
            </a:r>
            <a:r>
              <a:rPr lang="en-AU" sz="2000" dirty="0" smtClean="0"/>
              <a:t>, </a:t>
            </a:r>
            <a:r>
              <a:rPr lang="en-AU" sz="2000" dirty="0" err="1" smtClean="0"/>
              <a:t>prípadne</a:t>
            </a:r>
            <a:r>
              <a:rPr lang="en-AU" sz="2000" dirty="0" smtClean="0"/>
              <a:t> </a:t>
            </a:r>
            <a:r>
              <a:rPr lang="en-AU" sz="2000" dirty="0" err="1" smtClean="0"/>
              <a:t>dočasný</a:t>
            </a:r>
            <a:r>
              <a:rPr lang="en-AU" sz="2000" dirty="0" smtClean="0"/>
              <a:t>)</a:t>
            </a:r>
          </a:p>
          <a:p>
            <a:pPr marL="711200" indent="-355600">
              <a:buFont typeface="Wingdings" charset="2"/>
              <a:buChar char="Ø"/>
            </a:pPr>
            <a:r>
              <a:rPr lang="en-AU" sz="2000" dirty="0" smtClean="0"/>
              <a:t>V </a:t>
            </a:r>
            <a:r>
              <a:rPr lang="en-AU" sz="2000" dirty="0" err="1" smtClean="0"/>
              <a:t>oboch</a:t>
            </a:r>
            <a:r>
              <a:rPr lang="en-AU" sz="2000" dirty="0" smtClean="0"/>
              <a:t> </a:t>
            </a:r>
            <a:r>
              <a:rPr lang="en-AU" sz="2000" dirty="0" err="1" smtClean="0"/>
              <a:t>prípadoch</a:t>
            </a:r>
            <a:r>
              <a:rPr lang="en-AU" sz="2000" dirty="0" smtClean="0"/>
              <a:t> </a:t>
            </a:r>
            <a:r>
              <a:rPr lang="en-AU" sz="2000" dirty="0" err="1" smtClean="0"/>
              <a:t>môže</a:t>
            </a:r>
            <a:r>
              <a:rPr lang="en-AU" sz="2000" dirty="0" smtClean="0"/>
              <a:t> </a:t>
            </a:r>
            <a:r>
              <a:rPr lang="en-AU" sz="2000" dirty="0" err="1" smtClean="0"/>
              <a:t>zamestnanec</a:t>
            </a:r>
            <a:r>
              <a:rPr lang="en-AU" sz="2000" dirty="0" smtClean="0"/>
              <a:t> </a:t>
            </a:r>
            <a:r>
              <a:rPr lang="en-AU" sz="2000" dirty="0" err="1" smtClean="0"/>
              <a:t>pracovať</a:t>
            </a:r>
            <a:r>
              <a:rPr lang="en-AU" sz="2000" dirty="0" smtClean="0"/>
              <a:t> </a:t>
            </a:r>
            <a:r>
              <a:rPr lang="en-AU" sz="2000" dirty="0" err="1" smtClean="0"/>
              <a:t>pri</a:t>
            </a:r>
            <a:r>
              <a:rPr lang="en-AU" sz="2000" dirty="0" smtClean="0"/>
              <a:t> </a:t>
            </a:r>
            <a:r>
              <a:rPr lang="en-AU" sz="2000" dirty="0" err="1" smtClean="0"/>
              <a:t>plnom</a:t>
            </a:r>
            <a:r>
              <a:rPr lang="en-AU" sz="2000" dirty="0" smtClean="0"/>
              <a:t> </a:t>
            </a:r>
            <a:r>
              <a:rPr lang="en-AU" sz="2000" dirty="0" err="1" smtClean="0"/>
              <a:t>nároku</a:t>
            </a:r>
            <a:r>
              <a:rPr lang="en-AU" sz="2000" dirty="0" smtClean="0"/>
              <a:t> </a:t>
            </a:r>
            <a:r>
              <a:rPr lang="en-AU" sz="2000" dirty="0" err="1" smtClean="0"/>
              <a:t>na</a:t>
            </a:r>
            <a:r>
              <a:rPr lang="en-AU" sz="2000" dirty="0" smtClean="0"/>
              <a:t> </a:t>
            </a:r>
            <a:r>
              <a:rPr lang="en-AU" sz="2000" dirty="0" err="1" smtClean="0"/>
              <a:t>tieto</a:t>
            </a:r>
            <a:r>
              <a:rPr lang="en-AU" sz="2000" dirty="0" smtClean="0"/>
              <a:t> </a:t>
            </a:r>
            <a:r>
              <a:rPr lang="en-AU" sz="2000" dirty="0" err="1" smtClean="0"/>
              <a:t>dávky</a:t>
            </a:r>
            <a:endParaRPr lang="en-US" dirty="0"/>
          </a:p>
        </p:txBody>
      </p:sp>
      <p:sp>
        <p:nvSpPr>
          <p:cNvPr id="3" name="Rectangle 2"/>
          <p:cNvSpPr/>
          <p:nvPr/>
        </p:nvSpPr>
        <p:spPr>
          <a:xfrm>
            <a:off x="395536" y="1124744"/>
            <a:ext cx="8280920" cy="400110"/>
          </a:xfrm>
          <a:prstGeom prst="rect">
            <a:avLst/>
          </a:prstGeom>
        </p:spPr>
        <p:txBody>
          <a:bodyPr wrap="square">
            <a:spAutoFit/>
          </a:bodyPr>
          <a:lstStyle/>
          <a:p>
            <a:r>
              <a:rPr lang="nb-NO" sz="2000" b="1" dirty="0" err="1" smtClean="0">
                <a:solidFill>
                  <a:srgbClr val="C00000"/>
                </a:solidFill>
              </a:rPr>
              <a:t>Inkluzívny</a:t>
            </a:r>
            <a:r>
              <a:rPr lang="nb-NO" sz="2000" b="1" dirty="0" smtClean="0">
                <a:solidFill>
                  <a:srgbClr val="C00000"/>
                </a:solidFill>
              </a:rPr>
              <a:t> </a:t>
            </a:r>
            <a:r>
              <a:rPr lang="nb-NO" sz="2000" b="1" dirty="0" err="1" smtClean="0">
                <a:solidFill>
                  <a:srgbClr val="C00000"/>
                </a:solidFill>
              </a:rPr>
              <a:t>systém</a:t>
            </a:r>
            <a:r>
              <a:rPr lang="nb-NO" sz="2000" b="1" dirty="0" smtClean="0">
                <a:solidFill>
                  <a:srgbClr val="C00000"/>
                </a:solidFill>
              </a:rPr>
              <a:t> </a:t>
            </a:r>
            <a:r>
              <a:rPr lang="nb-NO" sz="2000" b="1" dirty="0" err="1" smtClean="0">
                <a:solidFill>
                  <a:srgbClr val="C00000"/>
                </a:solidFill>
              </a:rPr>
              <a:t>práceneschopnosti</a:t>
            </a:r>
            <a:r>
              <a:rPr lang="nb-NO" sz="2000" b="1" dirty="0" smtClean="0">
                <a:solidFill>
                  <a:srgbClr val="C00000"/>
                </a:solidFill>
              </a:rPr>
              <a:t> v </a:t>
            </a:r>
            <a:r>
              <a:rPr lang="nb-NO" sz="2000" b="1" dirty="0" err="1" smtClean="0">
                <a:solidFill>
                  <a:srgbClr val="C00000"/>
                </a:solidFill>
              </a:rPr>
              <a:t>Nórsku</a:t>
            </a:r>
            <a:endParaRPr lang="nb-NO" sz="2000" b="1" dirty="0" smtClean="0">
              <a:solidFill>
                <a:srgbClr val="C00000"/>
              </a:solidFill>
            </a:endParaRPr>
          </a:p>
        </p:txBody>
      </p:sp>
    </p:spTree>
    <p:extLst>
      <p:ext uri="{BB962C8B-B14F-4D97-AF65-F5344CB8AC3E}">
        <p14:creationId xmlns:p14="http://schemas.microsoft.com/office/powerpoint/2010/main" val="10084573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sahu 1"/>
          <p:cNvSpPr>
            <a:spLocks noGrp="1"/>
          </p:cNvSpPr>
          <p:nvPr>
            <p:ph idx="1"/>
          </p:nvPr>
        </p:nvSpPr>
        <p:spPr>
          <a:xfrm>
            <a:off x="457200" y="1711349"/>
            <a:ext cx="8229600" cy="4525963"/>
          </a:xfrm>
        </p:spPr>
        <p:txBody>
          <a:bodyPr/>
          <a:lstStyle/>
          <a:p>
            <a:r>
              <a:rPr lang="sk-SK" sz="2000" dirty="0"/>
              <a:t>Analýza legislatívy a implementačnej praxe pracovnej integrácie OZZ (vrátane osôb po liečbe </a:t>
            </a:r>
            <a:r>
              <a:rPr lang="sk-SK" sz="2000" dirty="0" err="1"/>
              <a:t>civilizačných</a:t>
            </a:r>
            <a:r>
              <a:rPr lang="sk-SK" sz="2000" dirty="0"/>
              <a:t> ochorení, a osôb s viacnásobným znevýhodnením, napr. OZZ rómskeho pôvodu a bez domova)</a:t>
            </a:r>
          </a:p>
          <a:p>
            <a:r>
              <a:rPr lang="sk-SK" sz="2000" dirty="0"/>
              <a:t>Zameranie na Slovensko a Nórsko </a:t>
            </a:r>
          </a:p>
          <a:p>
            <a:r>
              <a:rPr lang="sk-SK" sz="2000" dirty="0"/>
              <a:t>Podpora systematickejšej spolupráce pri zamestnávaní osôb so </a:t>
            </a:r>
            <a:r>
              <a:rPr lang="sk-SK" sz="2000" dirty="0" err="1"/>
              <a:t>zdravotným</a:t>
            </a:r>
            <a:r>
              <a:rPr lang="sk-SK" sz="2000" dirty="0"/>
              <a:t> </a:t>
            </a:r>
            <a:r>
              <a:rPr lang="sk-SK" sz="2000" dirty="0" err="1"/>
              <a:t>znevýhodnením</a:t>
            </a:r>
            <a:r>
              <a:rPr lang="sk-SK" sz="2000" dirty="0"/>
              <a:t> (OZZ) medzi 4 typmi aktérov na Slovensku</a:t>
            </a:r>
          </a:p>
          <a:p>
            <a:r>
              <a:rPr lang="sk-SK" sz="2000" dirty="0"/>
              <a:t>Odporúčania pre lepšie nastavenie politík a implementačnej praxe</a:t>
            </a:r>
          </a:p>
          <a:p>
            <a:endParaRPr lang="en-GB" sz="1800" dirty="0"/>
          </a:p>
        </p:txBody>
      </p:sp>
      <p:sp>
        <p:nvSpPr>
          <p:cNvPr id="3" name="BlokTextu 3"/>
          <p:cNvSpPr txBox="1"/>
          <p:nvPr/>
        </p:nvSpPr>
        <p:spPr>
          <a:xfrm>
            <a:off x="457200" y="1230868"/>
            <a:ext cx="6264696" cy="461665"/>
          </a:xfrm>
          <a:prstGeom prst="rect">
            <a:avLst/>
          </a:prstGeom>
          <a:noFill/>
        </p:spPr>
        <p:txBody>
          <a:bodyPr wrap="square" rtlCol="0">
            <a:spAutoFit/>
          </a:bodyPr>
          <a:lstStyle/>
          <a:p>
            <a:r>
              <a:rPr lang="sk-SK" sz="2400" b="1" dirty="0">
                <a:solidFill>
                  <a:srgbClr val="C00000"/>
                </a:solidFill>
              </a:rPr>
              <a:t>Ciele a zameranie projektu</a:t>
            </a:r>
            <a:endParaRPr lang="en-GB" sz="2400" b="1" dirty="0">
              <a:solidFill>
                <a:srgbClr val="C00000"/>
              </a:solidFill>
            </a:endParaRPr>
          </a:p>
        </p:txBody>
      </p:sp>
    </p:spTree>
    <p:extLst>
      <p:ext uri="{BB962C8B-B14F-4D97-AF65-F5344CB8AC3E}">
        <p14:creationId xmlns:p14="http://schemas.microsoft.com/office/powerpoint/2010/main" val="22663242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sahu 1"/>
          <p:cNvSpPr>
            <a:spLocks noGrp="1"/>
          </p:cNvSpPr>
          <p:nvPr>
            <p:ph idx="1"/>
          </p:nvPr>
        </p:nvSpPr>
        <p:spPr>
          <a:xfrm>
            <a:off x="446856" y="1988840"/>
            <a:ext cx="8229600" cy="4752528"/>
          </a:xfrm>
        </p:spPr>
        <p:txBody>
          <a:bodyPr/>
          <a:lstStyle/>
          <a:p>
            <a:r>
              <a:rPr lang="en-US" sz="2000" b="1" dirty="0" err="1" smtClean="0"/>
              <a:t>Zákon</a:t>
            </a:r>
            <a:r>
              <a:rPr lang="en-US" sz="2000" b="1" dirty="0" smtClean="0"/>
              <a:t> o </a:t>
            </a:r>
            <a:r>
              <a:rPr lang="en-US" sz="2000" b="1" dirty="0" err="1" smtClean="0"/>
              <a:t>pracovnom</a:t>
            </a:r>
            <a:r>
              <a:rPr lang="en-US" sz="2000" b="1" dirty="0" smtClean="0"/>
              <a:t> </a:t>
            </a:r>
            <a:r>
              <a:rPr lang="en-US" sz="2000" b="1" dirty="0" err="1" smtClean="0"/>
              <a:t>prostredí</a:t>
            </a:r>
            <a:r>
              <a:rPr lang="en-US" sz="2000" b="1" dirty="0" smtClean="0"/>
              <a:t> </a:t>
            </a:r>
            <a:r>
              <a:rPr lang="en-US" sz="2000" dirty="0" smtClean="0"/>
              <a:t>2005 (Working </a:t>
            </a:r>
            <a:r>
              <a:rPr lang="en-US" sz="2000" dirty="0"/>
              <a:t>Environment </a:t>
            </a:r>
            <a:r>
              <a:rPr lang="en-US" sz="2000" dirty="0" smtClean="0"/>
              <a:t>Act,  </a:t>
            </a:r>
            <a:r>
              <a:rPr lang="en-US" sz="2000" dirty="0" err="1" smtClean="0"/>
              <a:t>Arbeids</a:t>
            </a:r>
            <a:r>
              <a:rPr lang="en-US" sz="2000" dirty="0" smtClean="0"/>
              <a:t>- </a:t>
            </a:r>
            <a:r>
              <a:rPr lang="en-US" sz="2000" dirty="0" err="1"/>
              <a:t>og</a:t>
            </a:r>
            <a:r>
              <a:rPr lang="en-US" sz="2000" dirty="0"/>
              <a:t> </a:t>
            </a:r>
            <a:r>
              <a:rPr lang="en-US" sz="2000" dirty="0" err="1" smtClean="0"/>
              <a:t>inkluderingsdepartementet</a:t>
            </a:r>
            <a:r>
              <a:rPr lang="en-US" sz="2000" dirty="0" smtClean="0"/>
              <a:t>) </a:t>
            </a:r>
            <a:r>
              <a:rPr lang="en-US" sz="2000" dirty="0"/>
              <a:t> </a:t>
            </a:r>
          </a:p>
          <a:p>
            <a:r>
              <a:rPr lang="nb-NO" sz="2000" b="1" dirty="0" err="1" smtClean="0"/>
              <a:t>Politiky</a:t>
            </a:r>
            <a:r>
              <a:rPr lang="nb-NO" sz="2000" b="1" dirty="0" smtClean="0"/>
              <a:t> a </a:t>
            </a:r>
            <a:r>
              <a:rPr lang="nb-NO" sz="2000" b="1" dirty="0" err="1" smtClean="0"/>
              <a:t>opatrenia</a:t>
            </a:r>
            <a:r>
              <a:rPr lang="nb-NO" sz="2000" b="1" dirty="0" smtClean="0"/>
              <a:t> </a:t>
            </a:r>
            <a:r>
              <a:rPr lang="nb-NO" sz="2000" b="1" dirty="0" err="1" smtClean="0"/>
              <a:t>Ústredia</a:t>
            </a:r>
            <a:r>
              <a:rPr lang="nb-NO" sz="2000" b="1" dirty="0" smtClean="0"/>
              <a:t> </a:t>
            </a:r>
            <a:r>
              <a:rPr lang="nb-NO" sz="2000" b="1" dirty="0" err="1" smtClean="0"/>
              <a:t>práce</a:t>
            </a:r>
            <a:r>
              <a:rPr lang="nb-NO" sz="2000" b="1" dirty="0" smtClean="0"/>
              <a:t> a </a:t>
            </a:r>
            <a:r>
              <a:rPr lang="nb-NO" sz="2000" b="1" dirty="0" err="1" smtClean="0"/>
              <a:t>sociálnych</a:t>
            </a:r>
            <a:r>
              <a:rPr lang="nb-NO" sz="2000" b="1" dirty="0" smtClean="0"/>
              <a:t> </a:t>
            </a:r>
            <a:r>
              <a:rPr lang="nb-NO" sz="2000" b="1" dirty="0" err="1" smtClean="0"/>
              <a:t>služieb</a:t>
            </a:r>
            <a:r>
              <a:rPr lang="nb-NO" sz="2000" dirty="0" smtClean="0"/>
              <a:t> (Labour </a:t>
            </a:r>
            <a:r>
              <a:rPr lang="nb-NO" sz="2000" dirty="0"/>
              <a:t>and </a:t>
            </a:r>
            <a:r>
              <a:rPr lang="nb-NO" sz="2000" dirty="0" err="1"/>
              <a:t>Welfare</a:t>
            </a:r>
            <a:r>
              <a:rPr lang="nb-NO" sz="2000" dirty="0"/>
              <a:t> </a:t>
            </a:r>
            <a:r>
              <a:rPr lang="nb-NO" sz="2000" dirty="0" smtClean="0"/>
              <a:t>service, NAV)</a:t>
            </a:r>
          </a:p>
          <a:p>
            <a:pPr marL="660400" indent="-266700"/>
            <a:r>
              <a:rPr lang="nb-NO" sz="1800" dirty="0" err="1" smtClean="0"/>
              <a:t>Bilaterálna</a:t>
            </a:r>
            <a:r>
              <a:rPr lang="nb-NO" sz="1800" dirty="0" smtClean="0"/>
              <a:t> </a:t>
            </a:r>
            <a:r>
              <a:rPr lang="nb-NO" sz="1800" dirty="0" err="1" smtClean="0"/>
              <a:t>konzultácia</a:t>
            </a:r>
            <a:r>
              <a:rPr lang="nb-NO" sz="1800" dirty="0" smtClean="0"/>
              <a:t> č.1 (</a:t>
            </a:r>
            <a:r>
              <a:rPr lang="nb-NO" sz="1800" dirty="0" err="1" smtClean="0"/>
              <a:t>zamestnanec</a:t>
            </a:r>
            <a:r>
              <a:rPr lang="nb-NO" sz="1800" dirty="0" smtClean="0"/>
              <a:t> - </a:t>
            </a:r>
            <a:r>
              <a:rPr lang="nb-NO" sz="1800" dirty="0" err="1" smtClean="0"/>
              <a:t>zamestnávateľ</a:t>
            </a:r>
            <a:r>
              <a:rPr lang="nb-NO" sz="1800" dirty="0" smtClean="0"/>
              <a:t>), </a:t>
            </a:r>
            <a:r>
              <a:rPr lang="nb-NO" sz="1800" dirty="0" err="1" smtClean="0"/>
              <a:t>počas</a:t>
            </a:r>
            <a:r>
              <a:rPr lang="nb-NO" sz="1800" dirty="0" smtClean="0"/>
              <a:t> </a:t>
            </a:r>
            <a:r>
              <a:rPr lang="nb-NO" sz="1800" dirty="0" err="1" smtClean="0"/>
              <a:t>prvých</a:t>
            </a:r>
            <a:r>
              <a:rPr lang="nb-NO" sz="1800" dirty="0" smtClean="0"/>
              <a:t> 4 </a:t>
            </a:r>
            <a:r>
              <a:rPr lang="nb-NO" sz="1800" dirty="0" err="1" smtClean="0"/>
              <a:t>týždňov</a:t>
            </a:r>
            <a:r>
              <a:rPr lang="nb-NO" sz="1800" dirty="0" smtClean="0"/>
              <a:t> PN</a:t>
            </a:r>
            <a:endParaRPr lang="nb-NO" sz="1800" dirty="0"/>
          </a:p>
          <a:p>
            <a:pPr marL="660400" indent="-266700"/>
            <a:r>
              <a:rPr lang="nb-NO" sz="1800" dirty="0" err="1" smtClean="0"/>
              <a:t>Bilaterálna</a:t>
            </a:r>
            <a:r>
              <a:rPr lang="nb-NO" sz="1800" dirty="0" smtClean="0"/>
              <a:t> </a:t>
            </a:r>
            <a:r>
              <a:rPr lang="nb-NO" sz="1800" dirty="0" err="1" smtClean="0"/>
              <a:t>konzultácia</a:t>
            </a:r>
            <a:r>
              <a:rPr lang="nb-NO" sz="1800" dirty="0" smtClean="0"/>
              <a:t> </a:t>
            </a:r>
            <a:r>
              <a:rPr lang="nb-NO" sz="1800" dirty="0" err="1" smtClean="0"/>
              <a:t>č</a:t>
            </a:r>
            <a:r>
              <a:rPr lang="nb-NO" sz="1800" dirty="0" smtClean="0"/>
              <a:t>. 2 (</a:t>
            </a:r>
            <a:r>
              <a:rPr lang="nb-NO" sz="1800" dirty="0" err="1" smtClean="0"/>
              <a:t>zamestnanec</a:t>
            </a:r>
            <a:r>
              <a:rPr lang="nb-NO" sz="1800" dirty="0" smtClean="0"/>
              <a:t> - </a:t>
            </a:r>
            <a:r>
              <a:rPr lang="nb-NO" sz="1800" dirty="0" err="1" smtClean="0"/>
              <a:t>pracovník</a:t>
            </a:r>
            <a:r>
              <a:rPr lang="nb-NO" sz="1800" dirty="0" smtClean="0"/>
              <a:t> NAV), </a:t>
            </a:r>
            <a:r>
              <a:rPr lang="nb-NO" sz="1800" dirty="0" err="1" smtClean="0"/>
              <a:t>počas</a:t>
            </a:r>
            <a:r>
              <a:rPr lang="nb-NO" sz="1800" dirty="0" smtClean="0"/>
              <a:t> 26 </a:t>
            </a:r>
            <a:r>
              <a:rPr lang="nb-NO" sz="1800" dirty="0" err="1" smtClean="0"/>
              <a:t>týždňov</a:t>
            </a:r>
            <a:r>
              <a:rPr lang="nb-NO" sz="1800" dirty="0" smtClean="0"/>
              <a:t> PN</a:t>
            </a:r>
          </a:p>
          <a:p>
            <a:pPr marL="660400" indent="-266700"/>
            <a:r>
              <a:rPr lang="nb-NO" sz="1800" dirty="0" err="1" smtClean="0"/>
              <a:t>Bilaterálna</a:t>
            </a:r>
            <a:r>
              <a:rPr lang="nb-NO" sz="1800" dirty="0" smtClean="0"/>
              <a:t> </a:t>
            </a:r>
            <a:r>
              <a:rPr lang="nb-NO" sz="1800" dirty="0" err="1" smtClean="0"/>
              <a:t>konzultácia</a:t>
            </a:r>
            <a:r>
              <a:rPr lang="nb-NO" sz="1800" dirty="0" smtClean="0"/>
              <a:t> </a:t>
            </a:r>
            <a:r>
              <a:rPr lang="nb-NO" sz="1800" dirty="0" err="1" smtClean="0"/>
              <a:t>č</a:t>
            </a:r>
            <a:r>
              <a:rPr lang="nb-NO" sz="1800" dirty="0" smtClean="0"/>
              <a:t>. 3. (</a:t>
            </a:r>
            <a:r>
              <a:rPr lang="nb-NO" sz="1800" dirty="0" err="1" smtClean="0"/>
              <a:t>zamestnanec</a:t>
            </a:r>
            <a:r>
              <a:rPr lang="nb-NO" sz="1800" dirty="0" smtClean="0"/>
              <a:t> </a:t>
            </a:r>
            <a:r>
              <a:rPr lang="mr-IN" sz="1800" dirty="0" smtClean="0"/>
              <a:t>–</a:t>
            </a:r>
            <a:r>
              <a:rPr lang="nb-NO" sz="1800" dirty="0" smtClean="0"/>
              <a:t> </a:t>
            </a:r>
            <a:r>
              <a:rPr lang="nb-NO" sz="1800" dirty="0" err="1" smtClean="0"/>
              <a:t>pracovník</a:t>
            </a:r>
            <a:r>
              <a:rPr lang="nb-NO" sz="1800" dirty="0" smtClean="0"/>
              <a:t> NAV), </a:t>
            </a:r>
            <a:r>
              <a:rPr lang="nb-NO" sz="1800" dirty="0" err="1" smtClean="0"/>
              <a:t>nepovinné</a:t>
            </a:r>
            <a:r>
              <a:rPr lang="nb-NO" sz="1800" dirty="0" smtClean="0"/>
              <a:t>, </a:t>
            </a:r>
            <a:r>
              <a:rPr lang="nb-NO" sz="1800" dirty="0" err="1" smtClean="0"/>
              <a:t>na</a:t>
            </a:r>
            <a:r>
              <a:rPr lang="nb-NO" sz="1800" dirty="0" smtClean="0"/>
              <a:t> </a:t>
            </a:r>
            <a:r>
              <a:rPr lang="nb-NO" sz="1800" dirty="0" err="1" smtClean="0"/>
              <a:t>základe</a:t>
            </a:r>
            <a:r>
              <a:rPr lang="nb-NO" sz="1800" dirty="0" smtClean="0"/>
              <a:t> </a:t>
            </a:r>
            <a:r>
              <a:rPr lang="nb-NO" sz="1800" dirty="0" err="1" smtClean="0"/>
              <a:t>rozhodnutia</a:t>
            </a:r>
            <a:r>
              <a:rPr lang="nb-NO" sz="1800" dirty="0" smtClean="0"/>
              <a:t> NAV </a:t>
            </a:r>
          </a:p>
          <a:p>
            <a:pPr marL="355600" indent="-355600"/>
            <a:r>
              <a:rPr lang="nb-NO" sz="2000" b="1" dirty="0" err="1" smtClean="0"/>
              <a:t>Tripartitná</a:t>
            </a:r>
            <a:r>
              <a:rPr lang="nb-NO" sz="2000" b="1" dirty="0" smtClean="0"/>
              <a:t> </a:t>
            </a:r>
            <a:r>
              <a:rPr lang="nb-NO" sz="2000" b="1" dirty="0" err="1" smtClean="0"/>
              <a:t>dohoda</a:t>
            </a:r>
            <a:r>
              <a:rPr lang="nb-NO" sz="2000" b="1" dirty="0" smtClean="0"/>
              <a:t> o </a:t>
            </a:r>
            <a:r>
              <a:rPr lang="nb-NO" sz="2000" b="1" dirty="0" err="1" smtClean="0"/>
              <a:t>spolupráci</a:t>
            </a:r>
            <a:r>
              <a:rPr lang="nb-NO" sz="2000" b="1" dirty="0" smtClean="0"/>
              <a:t> </a:t>
            </a:r>
            <a:r>
              <a:rPr lang="nb-NO" sz="2000" b="1" dirty="0" err="1" smtClean="0"/>
              <a:t>na</a:t>
            </a:r>
            <a:r>
              <a:rPr lang="nb-NO" sz="2000" b="1" dirty="0" smtClean="0"/>
              <a:t> </a:t>
            </a:r>
            <a:r>
              <a:rPr lang="nb-NO" sz="2000" b="1" dirty="0" err="1" smtClean="0"/>
              <a:t>podporu</a:t>
            </a:r>
            <a:r>
              <a:rPr lang="nb-NO" sz="2000" b="1" dirty="0" smtClean="0"/>
              <a:t> </a:t>
            </a:r>
            <a:r>
              <a:rPr lang="nb-NO" sz="2000" b="1" dirty="0" err="1" smtClean="0"/>
              <a:t>inkluzívnejšieho</a:t>
            </a:r>
            <a:r>
              <a:rPr lang="nb-NO" sz="2000" b="1" dirty="0" smtClean="0"/>
              <a:t> </a:t>
            </a:r>
            <a:r>
              <a:rPr lang="nb-NO" sz="2000" b="1" dirty="0" err="1" smtClean="0"/>
              <a:t>pracovného</a:t>
            </a:r>
            <a:r>
              <a:rPr lang="nb-NO" sz="2000" b="1" dirty="0" smtClean="0"/>
              <a:t> </a:t>
            </a:r>
            <a:r>
              <a:rPr lang="nb-NO" sz="2000" b="1" dirty="0" err="1" smtClean="0"/>
              <a:t>života</a:t>
            </a:r>
            <a:r>
              <a:rPr lang="nb-NO" sz="2000" b="1" dirty="0" smtClean="0"/>
              <a:t> </a:t>
            </a:r>
            <a:r>
              <a:rPr lang="nb-NO" sz="2000" dirty="0" smtClean="0"/>
              <a:t>(Cooperation </a:t>
            </a:r>
            <a:r>
              <a:rPr lang="nb-NO" sz="2000" dirty="0"/>
              <a:t>Agreement </a:t>
            </a:r>
            <a:r>
              <a:rPr lang="nb-NO" sz="2000" dirty="0" err="1"/>
              <a:t>Regarding</a:t>
            </a:r>
            <a:r>
              <a:rPr lang="nb-NO" sz="2000" dirty="0"/>
              <a:t> a More </a:t>
            </a:r>
            <a:r>
              <a:rPr lang="nb-NO" sz="2000" dirty="0" err="1"/>
              <a:t>Inclusive</a:t>
            </a:r>
            <a:r>
              <a:rPr lang="nb-NO" sz="2000" dirty="0"/>
              <a:t> </a:t>
            </a:r>
            <a:r>
              <a:rPr lang="nb-NO" sz="2000" dirty="0" err="1"/>
              <a:t>Working</a:t>
            </a:r>
            <a:r>
              <a:rPr lang="nb-NO" sz="2000" dirty="0"/>
              <a:t> </a:t>
            </a:r>
            <a:r>
              <a:rPr lang="nb-NO" sz="2000" dirty="0" smtClean="0"/>
              <a:t>Life, IA)</a:t>
            </a:r>
          </a:p>
          <a:p>
            <a:pPr marL="355600" indent="-355600"/>
            <a:r>
              <a:rPr lang="nb-NO" sz="2000" dirty="0" err="1" smtClean="0"/>
              <a:t>Povinná</a:t>
            </a:r>
            <a:r>
              <a:rPr lang="nb-NO" sz="2000" dirty="0" smtClean="0"/>
              <a:t> </a:t>
            </a:r>
            <a:r>
              <a:rPr lang="nb-NO" sz="2000" dirty="0" err="1" smtClean="0"/>
              <a:t>pracovná</a:t>
            </a:r>
            <a:r>
              <a:rPr lang="nb-NO" sz="2000" dirty="0" smtClean="0"/>
              <a:t> </a:t>
            </a:r>
            <a:r>
              <a:rPr lang="nb-NO" sz="2000" dirty="0" err="1" smtClean="0"/>
              <a:t>zdravotná</a:t>
            </a:r>
            <a:r>
              <a:rPr lang="nb-NO" sz="2000" dirty="0" smtClean="0"/>
              <a:t> </a:t>
            </a:r>
            <a:r>
              <a:rPr lang="nb-NO" sz="2000" dirty="0" err="1" smtClean="0"/>
              <a:t>služba</a:t>
            </a:r>
            <a:r>
              <a:rPr lang="nb-NO" sz="2000" dirty="0" smtClean="0"/>
              <a:t> pre </a:t>
            </a:r>
            <a:r>
              <a:rPr lang="nb-NO" sz="2000" dirty="0" err="1" smtClean="0"/>
              <a:t>väčšinu</a:t>
            </a:r>
            <a:r>
              <a:rPr lang="nb-NO" sz="2000" dirty="0" smtClean="0"/>
              <a:t> </a:t>
            </a:r>
            <a:r>
              <a:rPr lang="nb-NO" sz="2000" dirty="0" err="1" smtClean="0"/>
              <a:t>zamestnávateľov</a:t>
            </a:r>
            <a:r>
              <a:rPr lang="nb-NO" sz="2000" dirty="0" smtClean="0"/>
              <a:t> (BOZP)</a:t>
            </a:r>
            <a:endParaRPr lang="nb-NO" sz="2000" dirty="0"/>
          </a:p>
        </p:txBody>
      </p:sp>
      <p:sp>
        <p:nvSpPr>
          <p:cNvPr id="4" name="Rectangle 3"/>
          <p:cNvSpPr/>
          <p:nvPr/>
        </p:nvSpPr>
        <p:spPr>
          <a:xfrm>
            <a:off x="395536" y="1124744"/>
            <a:ext cx="8280920" cy="707886"/>
          </a:xfrm>
          <a:prstGeom prst="rect">
            <a:avLst/>
          </a:prstGeom>
        </p:spPr>
        <p:txBody>
          <a:bodyPr wrap="square">
            <a:spAutoFit/>
          </a:bodyPr>
          <a:lstStyle/>
          <a:p>
            <a:r>
              <a:rPr lang="nb-NO" sz="2000" b="1" dirty="0" err="1" smtClean="0">
                <a:solidFill>
                  <a:srgbClr val="C00000"/>
                </a:solidFill>
              </a:rPr>
              <a:t>Hlavné</a:t>
            </a:r>
            <a:r>
              <a:rPr lang="nb-NO" sz="2000" b="1" dirty="0" smtClean="0">
                <a:solidFill>
                  <a:srgbClr val="C00000"/>
                </a:solidFill>
              </a:rPr>
              <a:t> </a:t>
            </a:r>
            <a:r>
              <a:rPr lang="nb-NO" sz="2000" b="1" dirty="0" err="1" smtClean="0">
                <a:solidFill>
                  <a:srgbClr val="C00000"/>
                </a:solidFill>
              </a:rPr>
              <a:t>politiky</a:t>
            </a:r>
            <a:r>
              <a:rPr lang="nb-NO" sz="2000" b="1" dirty="0" smtClean="0">
                <a:solidFill>
                  <a:srgbClr val="C00000"/>
                </a:solidFill>
              </a:rPr>
              <a:t> </a:t>
            </a:r>
            <a:r>
              <a:rPr lang="nb-NO" sz="2000" b="1" dirty="0" err="1" smtClean="0">
                <a:solidFill>
                  <a:srgbClr val="C00000"/>
                </a:solidFill>
              </a:rPr>
              <a:t>pracovnej</a:t>
            </a:r>
            <a:r>
              <a:rPr lang="nb-NO" sz="2000" b="1" dirty="0" smtClean="0">
                <a:solidFill>
                  <a:srgbClr val="C00000"/>
                </a:solidFill>
              </a:rPr>
              <a:t> </a:t>
            </a:r>
            <a:r>
              <a:rPr lang="nb-NO" sz="2000" b="1" dirty="0" err="1" smtClean="0">
                <a:solidFill>
                  <a:srgbClr val="C00000"/>
                </a:solidFill>
              </a:rPr>
              <a:t>integrácie</a:t>
            </a:r>
            <a:r>
              <a:rPr lang="nb-NO" sz="2000" b="1" dirty="0" smtClean="0">
                <a:solidFill>
                  <a:srgbClr val="C00000"/>
                </a:solidFill>
              </a:rPr>
              <a:t> OZZ v </a:t>
            </a:r>
            <a:r>
              <a:rPr lang="nb-NO" sz="2000" b="1" dirty="0" err="1" smtClean="0">
                <a:solidFill>
                  <a:srgbClr val="C00000"/>
                </a:solidFill>
              </a:rPr>
              <a:t>Nórsku</a:t>
            </a:r>
            <a:endParaRPr lang="nb-NO" sz="2000" b="1" dirty="0" smtClean="0">
              <a:solidFill>
                <a:srgbClr val="C00000"/>
              </a:solidFill>
            </a:endParaRPr>
          </a:p>
          <a:p>
            <a:r>
              <a:rPr lang="nb-NO" sz="2000" b="1" dirty="0" err="1" smtClean="0">
                <a:solidFill>
                  <a:srgbClr val="C00000"/>
                </a:solidFill>
              </a:rPr>
              <a:t>Zameranie</a:t>
            </a:r>
            <a:r>
              <a:rPr lang="nb-NO" sz="2000" b="1" dirty="0" smtClean="0">
                <a:solidFill>
                  <a:srgbClr val="C00000"/>
                </a:solidFill>
              </a:rPr>
              <a:t> </a:t>
            </a:r>
            <a:r>
              <a:rPr lang="nb-NO" sz="2000" b="1" dirty="0" err="1" smtClean="0">
                <a:solidFill>
                  <a:srgbClr val="C00000"/>
                </a:solidFill>
              </a:rPr>
              <a:t>na</a:t>
            </a:r>
            <a:r>
              <a:rPr lang="nb-NO" sz="2000" b="1" dirty="0" smtClean="0">
                <a:solidFill>
                  <a:srgbClr val="C00000"/>
                </a:solidFill>
              </a:rPr>
              <a:t> </a:t>
            </a:r>
            <a:r>
              <a:rPr lang="nb-NO" sz="2000" b="1" dirty="0" err="1" smtClean="0">
                <a:solidFill>
                  <a:srgbClr val="C00000"/>
                </a:solidFill>
              </a:rPr>
              <a:t>návrat</a:t>
            </a:r>
            <a:r>
              <a:rPr lang="nb-NO" sz="2000" b="1" dirty="0" smtClean="0">
                <a:solidFill>
                  <a:srgbClr val="C00000"/>
                </a:solidFill>
              </a:rPr>
              <a:t> do </a:t>
            </a:r>
            <a:r>
              <a:rPr lang="nb-NO" sz="2000" b="1" dirty="0" err="1" smtClean="0">
                <a:solidFill>
                  <a:srgbClr val="C00000"/>
                </a:solidFill>
              </a:rPr>
              <a:t>práce</a:t>
            </a:r>
            <a:r>
              <a:rPr lang="nb-NO" sz="2000" b="1" dirty="0" smtClean="0">
                <a:solidFill>
                  <a:srgbClr val="C00000"/>
                </a:solidFill>
              </a:rPr>
              <a:t> </a:t>
            </a:r>
            <a:r>
              <a:rPr lang="nb-NO" sz="2000" b="1" dirty="0" err="1" smtClean="0">
                <a:solidFill>
                  <a:srgbClr val="C00000"/>
                </a:solidFill>
              </a:rPr>
              <a:t>po</a:t>
            </a:r>
            <a:r>
              <a:rPr lang="nb-NO" sz="2000" b="1" dirty="0" smtClean="0">
                <a:solidFill>
                  <a:srgbClr val="C00000"/>
                </a:solidFill>
              </a:rPr>
              <a:t> </a:t>
            </a:r>
            <a:r>
              <a:rPr lang="nb-NO" sz="2000" b="1" dirty="0" err="1" smtClean="0">
                <a:solidFill>
                  <a:srgbClr val="C00000"/>
                </a:solidFill>
              </a:rPr>
              <a:t>dlhodobej</a:t>
            </a:r>
            <a:r>
              <a:rPr lang="nb-NO" sz="2000" b="1" dirty="0" smtClean="0">
                <a:solidFill>
                  <a:srgbClr val="C00000"/>
                </a:solidFill>
              </a:rPr>
              <a:t> PN</a:t>
            </a:r>
            <a:endParaRPr lang="nb-NO" sz="2000" b="1" dirty="0">
              <a:solidFill>
                <a:srgbClr val="C00000"/>
              </a:solidFill>
            </a:endParaRPr>
          </a:p>
        </p:txBody>
      </p:sp>
    </p:spTree>
    <p:extLst>
      <p:ext uri="{BB962C8B-B14F-4D97-AF65-F5344CB8AC3E}">
        <p14:creationId xmlns:p14="http://schemas.microsoft.com/office/powerpoint/2010/main" val="120130234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95536" y="1772816"/>
            <a:ext cx="8280920" cy="5016758"/>
          </a:xfrm>
          <a:prstGeom prst="rect">
            <a:avLst/>
          </a:prstGeom>
        </p:spPr>
        <p:txBody>
          <a:bodyPr wrap="square">
            <a:spAutoFit/>
          </a:bodyPr>
          <a:lstStyle/>
          <a:p>
            <a:pPr marL="285750" indent="-285750">
              <a:buFontTx/>
              <a:buChar char="-"/>
            </a:pPr>
            <a:r>
              <a:rPr lang="en-US" dirty="0" err="1" smtClean="0">
                <a:latin typeface="+mj-lt"/>
              </a:rPr>
              <a:t>Cieľom</a:t>
            </a:r>
            <a:r>
              <a:rPr lang="en-US" dirty="0" smtClean="0">
                <a:latin typeface="+mj-lt"/>
              </a:rPr>
              <a:t> je </a:t>
            </a:r>
            <a:r>
              <a:rPr lang="en-US" dirty="0" err="1" smtClean="0">
                <a:latin typeface="+mj-lt"/>
              </a:rPr>
              <a:t>znížiť</a:t>
            </a:r>
            <a:r>
              <a:rPr lang="en-US" dirty="0" smtClean="0">
                <a:latin typeface="+mj-lt"/>
              </a:rPr>
              <a:t> </a:t>
            </a:r>
            <a:r>
              <a:rPr lang="en-US" dirty="0" err="1" smtClean="0">
                <a:latin typeface="+mj-lt"/>
              </a:rPr>
              <a:t>štatistiky</a:t>
            </a:r>
            <a:r>
              <a:rPr lang="en-US" dirty="0" smtClean="0">
                <a:latin typeface="+mj-lt"/>
              </a:rPr>
              <a:t> </a:t>
            </a:r>
            <a:r>
              <a:rPr lang="en-US" dirty="0" err="1" smtClean="0">
                <a:latin typeface="+mj-lt"/>
              </a:rPr>
              <a:t>práceneschopnosti</a:t>
            </a:r>
            <a:r>
              <a:rPr lang="en-US" dirty="0" smtClean="0">
                <a:latin typeface="+mj-lt"/>
              </a:rPr>
              <a:t>, </a:t>
            </a:r>
            <a:r>
              <a:rPr lang="en-US" dirty="0" err="1" smtClean="0">
                <a:latin typeface="+mj-lt"/>
              </a:rPr>
              <a:t>zvýšiť</a:t>
            </a:r>
            <a:r>
              <a:rPr lang="en-US" dirty="0" smtClean="0">
                <a:latin typeface="+mj-lt"/>
              </a:rPr>
              <a:t> </a:t>
            </a:r>
            <a:r>
              <a:rPr lang="en-US" dirty="0" err="1" smtClean="0">
                <a:latin typeface="+mj-lt"/>
              </a:rPr>
              <a:t>podiel</a:t>
            </a:r>
            <a:r>
              <a:rPr lang="en-US" dirty="0" smtClean="0">
                <a:latin typeface="+mj-lt"/>
              </a:rPr>
              <a:t> OZZ </a:t>
            </a:r>
            <a:r>
              <a:rPr lang="en-US" dirty="0" err="1" smtClean="0">
                <a:latin typeface="+mj-lt"/>
              </a:rPr>
              <a:t>na</a:t>
            </a:r>
            <a:r>
              <a:rPr lang="en-US" dirty="0" smtClean="0">
                <a:latin typeface="+mj-lt"/>
              </a:rPr>
              <a:t> </a:t>
            </a:r>
            <a:r>
              <a:rPr lang="en-US" dirty="0" err="1" smtClean="0">
                <a:latin typeface="+mj-lt"/>
              </a:rPr>
              <a:t>trhu</a:t>
            </a:r>
            <a:r>
              <a:rPr lang="en-US" dirty="0" smtClean="0">
                <a:latin typeface="+mj-lt"/>
              </a:rPr>
              <a:t> </a:t>
            </a:r>
            <a:r>
              <a:rPr lang="en-US" dirty="0" err="1" smtClean="0">
                <a:latin typeface="+mj-lt"/>
              </a:rPr>
              <a:t>práce</a:t>
            </a:r>
            <a:r>
              <a:rPr lang="en-US" dirty="0" smtClean="0">
                <a:latin typeface="+mj-lt"/>
              </a:rPr>
              <a:t>, </a:t>
            </a:r>
            <a:r>
              <a:rPr lang="en-US" dirty="0" err="1" smtClean="0">
                <a:latin typeface="+mj-lt"/>
              </a:rPr>
              <a:t>zvýšiť</a:t>
            </a:r>
            <a:r>
              <a:rPr lang="en-US" dirty="0" smtClean="0">
                <a:latin typeface="+mj-lt"/>
              </a:rPr>
              <a:t> </a:t>
            </a:r>
            <a:r>
              <a:rPr lang="en-US" dirty="0" err="1" smtClean="0">
                <a:latin typeface="+mj-lt"/>
              </a:rPr>
              <a:t>podiel</a:t>
            </a:r>
            <a:r>
              <a:rPr lang="en-US" dirty="0" smtClean="0">
                <a:latin typeface="+mj-lt"/>
              </a:rPr>
              <a:t> </a:t>
            </a:r>
            <a:r>
              <a:rPr lang="en-US" dirty="0" err="1" smtClean="0">
                <a:latin typeface="+mj-lt"/>
              </a:rPr>
              <a:t>starších</a:t>
            </a:r>
            <a:r>
              <a:rPr lang="en-US" dirty="0" smtClean="0">
                <a:latin typeface="+mj-lt"/>
              </a:rPr>
              <a:t> </a:t>
            </a:r>
            <a:r>
              <a:rPr lang="en-US" dirty="0" err="1" smtClean="0">
                <a:latin typeface="+mj-lt"/>
              </a:rPr>
              <a:t>ľudí</a:t>
            </a:r>
            <a:r>
              <a:rPr lang="en-US" dirty="0" smtClean="0">
                <a:latin typeface="+mj-lt"/>
              </a:rPr>
              <a:t> </a:t>
            </a:r>
            <a:r>
              <a:rPr lang="en-US" dirty="0" err="1" smtClean="0">
                <a:latin typeface="+mj-lt"/>
              </a:rPr>
              <a:t>na</a:t>
            </a:r>
            <a:r>
              <a:rPr lang="en-US" dirty="0" smtClean="0">
                <a:latin typeface="+mj-lt"/>
              </a:rPr>
              <a:t> </a:t>
            </a:r>
            <a:r>
              <a:rPr lang="en-US" dirty="0" err="1" smtClean="0">
                <a:latin typeface="+mj-lt"/>
              </a:rPr>
              <a:t>trhu</a:t>
            </a:r>
            <a:r>
              <a:rPr lang="en-US" dirty="0" smtClean="0">
                <a:latin typeface="+mj-lt"/>
              </a:rPr>
              <a:t> </a:t>
            </a:r>
            <a:r>
              <a:rPr lang="en-US" dirty="0" err="1" smtClean="0">
                <a:latin typeface="+mj-lt"/>
              </a:rPr>
              <a:t>práce</a:t>
            </a:r>
            <a:endParaRPr lang="en-US" dirty="0" smtClean="0">
              <a:latin typeface="+mj-lt"/>
            </a:endParaRPr>
          </a:p>
          <a:p>
            <a:pPr marL="285750" indent="-285750">
              <a:buFontTx/>
              <a:buChar char="-"/>
            </a:pPr>
            <a:r>
              <a:rPr lang="en-US" dirty="0" err="1" smtClean="0">
                <a:latin typeface="+mj-lt"/>
              </a:rPr>
              <a:t>Zvýšenie</a:t>
            </a:r>
            <a:r>
              <a:rPr lang="en-US" dirty="0" smtClean="0">
                <a:latin typeface="+mj-lt"/>
              </a:rPr>
              <a:t> </a:t>
            </a:r>
            <a:r>
              <a:rPr lang="en-US" dirty="0" err="1" smtClean="0">
                <a:latin typeface="+mj-lt"/>
              </a:rPr>
              <a:t>nemocničných</a:t>
            </a:r>
            <a:r>
              <a:rPr lang="en-US" dirty="0" smtClean="0">
                <a:latin typeface="+mj-lt"/>
              </a:rPr>
              <a:t> </a:t>
            </a:r>
            <a:r>
              <a:rPr lang="en-US" dirty="0" err="1" smtClean="0">
                <a:latin typeface="+mj-lt"/>
              </a:rPr>
              <a:t>dávok</a:t>
            </a:r>
            <a:r>
              <a:rPr lang="en-US" dirty="0" smtClean="0">
                <a:latin typeface="+mj-lt"/>
              </a:rPr>
              <a:t> </a:t>
            </a:r>
            <a:r>
              <a:rPr lang="en-US" dirty="0" err="1" smtClean="0">
                <a:latin typeface="+mj-lt"/>
              </a:rPr>
              <a:t>prišlo</a:t>
            </a:r>
            <a:r>
              <a:rPr lang="en-US" dirty="0" smtClean="0">
                <a:latin typeface="+mj-lt"/>
              </a:rPr>
              <a:t> s </a:t>
            </a:r>
            <a:r>
              <a:rPr lang="en-US" dirty="0" err="1" smtClean="0">
                <a:latin typeface="+mj-lt"/>
              </a:rPr>
              <a:t>politikou</a:t>
            </a:r>
            <a:r>
              <a:rPr lang="en-US" dirty="0" smtClean="0">
                <a:latin typeface="+mj-lt"/>
              </a:rPr>
              <a:t> </a:t>
            </a:r>
            <a:r>
              <a:rPr lang="en-US" dirty="0" err="1" smtClean="0">
                <a:latin typeface="+mj-lt"/>
              </a:rPr>
              <a:t>aktívnej</a:t>
            </a:r>
            <a:r>
              <a:rPr lang="en-US" dirty="0" smtClean="0">
                <a:latin typeface="+mj-lt"/>
              </a:rPr>
              <a:t> </a:t>
            </a:r>
            <a:r>
              <a:rPr lang="en-US" dirty="0" err="1" smtClean="0">
                <a:latin typeface="+mj-lt"/>
              </a:rPr>
              <a:t>podpory</a:t>
            </a:r>
            <a:r>
              <a:rPr lang="en-US" dirty="0" smtClean="0">
                <a:latin typeface="+mj-lt"/>
              </a:rPr>
              <a:t> </a:t>
            </a:r>
            <a:r>
              <a:rPr lang="en-US" dirty="0" err="1" smtClean="0">
                <a:latin typeface="+mj-lt"/>
              </a:rPr>
              <a:t>pracovnej</a:t>
            </a:r>
            <a:r>
              <a:rPr lang="en-US" dirty="0" smtClean="0">
                <a:latin typeface="+mj-lt"/>
              </a:rPr>
              <a:t> </a:t>
            </a:r>
            <a:r>
              <a:rPr lang="en-US" dirty="0" err="1" smtClean="0">
                <a:latin typeface="+mj-lt"/>
              </a:rPr>
              <a:t>integrácie</a:t>
            </a:r>
            <a:r>
              <a:rPr lang="en-US" dirty="0" smtClean="0">
                <a:latin typeface="+mj-lt"/>
              </a:rPr>
              <a:t> (</a:t>
            </a:r>
            <a:r>
              <a:rPr lang="en-US" dirty="0" err="1" smtClean="0">
                <a:latin typeface="+mj-lt"/>
              </a:rPr>
              <a:t>vzhľadom</a:t>
            </a:r>
            <a:r>
              <a:rPr lang="en-US" dirty="0" smtClean="0">
                <a:latin typeface="+mj-lt"/>
              </a:rPr>
              <a:t> </a:t>
            </a:r>
            <a:r>
              <a:rPr lang="en-US" dirty="0" err="1" smtClean="0">
                <a:latin typeface="+mj-lt"/>
              </a:rPr>
              <a:t>na</a:t>
            </a:r>
            <a:r>
              <a:rPr lang="en-US" dirty="0" smtClean="0">
                <a:latin typeface="+mj-lt"/>
              </a:rPr>
              <a:t> </a:t>
            </a:r>
            <a:r>
              <a:rPr lang="en-US" dirty="0" err="1" smtClean="0">
                <a:latin typeface="+mj-lt"/>
              </a:rPr>
              <a:t>demografické</a:t>
            </a:r>
            <a:r>
              <a:rPr lang="en-US" dirty="0" smtClean="0">
                <a:latin typeface="+mj-lt"/>
              </a:rPr>
              <a:t> trendy), </a:t>
            </a:r>
            <a:r>
              <a:rPr lang="en-US" dirty="0" err="1" smtClean="0">
                <a:latin typeface="+mj-lt"/>
              </a:rPr>
              <a:t>výzvy</a:t>
            </a:r>
            <a:r>
              <a:rPr lang="en-US" dirty="0" smtClean="0">
                <a:latin typeface="+mj-lt"/>
              </a:rPr>
              <a:t> pre </a:t>
            </a:r>
            <a:r>
              <a:rPr lang="en-US" dirty="0" err="1" smtClean="0">
                <a:latin typeface="+mj-lt"/>
              </a:rPr>
              <a:t>poskytovanie</a:t>
            </a:r>
            <a:r>
              <a:rPr lang="en-US" dirty="0" smtClean="0">
                <a:latin typeface="+mj-lt"/>
              </a:rPr>
              <a:t> </a:t>
            </a:r>
            <a:r>
              <a:rPr lang="en-US" dirty="0" err="1" smtClean="0">
                <a:latin typeface="+mj-lt"/>
              </a:rPr>
              <a:t>sociálnych</a:t>
            </a:r>
            <a:r>
              <a:rPr lang="en-US" dirty="0" smtClean="0">
                <a:latin typeface="+mj-lt"/>
              </a:rPr>
              <a:t> </a:t>
            </a:r>
            <a:r>
              <a:rPr lang="en-US" dirty="0" err="1" smtClean="0">
                <a:latin typeface="+mj-lt"/>
              </a:rPr>
              <a:t>služieb</a:t>
            </a:r>
            <a:r>
              <a:rPr lang="en-US" dirty="0" smtClean="0">
                <a:latin typeface="+mj-lt"/>
              </a:rPr>
              <a:t> v </a:t>
            </a:r>
            <a:r>
              <a:rPr lang="en-US" dirty="0" err="1" smtClean="0">
                <a:latin typeface="+mj-lt"/>
              </a:rPr>
              <a:t>budúcnosti</a:t>
            </a:r>
            <a:endParaRPr lang="en-US" dirty="0" smtClean="0">
              <a:latin typeface="+mj-lt"/>
            </a:endParaRPr>
          </a:p>
          <a:p>
            <a:pPr marL="285750" indent="-285750">
              <a:buFontTx/>
              <a:buChar char="-"/>
            </a:pPr>
            <a:r>
              <a:rPr lang="en-US" dirty="0" err="1" smtClean="0">
                <a:latin typeface="+mj-lt"/>
              </a:rPr>
              <a:t>Oficiálna</a:t>
            </a:r>
            <a:r>
              <a:rPr lang="en-US" dirty="0" smtClean="0">
                <a:latin typeface="+mj-lt"/>
              </a:rPr>
              <a:t> </a:t>
            </a:r>
            <a:r>
              <a:rPr lang="en-US" dirty="0" err="1" smtClean="0">
                <a:latin typeface="+mj-lt"/>
              </a:rPr>
              <a:t>tripartitná</a:t>
            </a:r>
            <a:r>
              <a:rPr lang="en-US" dirty="0" smtClean="0">
                <a:latin typeface="+mj-lt"/>
              </a:rPr>
              <a:t> </a:t>
            </a:r>
            <a:r>
              <a:rPr lang="en-US" dirty="0" err="1" smtClean="0">
                <a:latin typeface="+mj-lt"/>
              </a:rPr>
              <a:t>komisia</a:t>
            </a:r>
            <a:r>
              <a:rPr lang="en-US" dirty="0" smtClean="0">
                <a:latin typeface="+mj-lt"/>
              </a:rPr>
              <a:t> </a:t>
            </a:r>
            <a:r>
              <a:rPr lang="en-US" dirty="0" err="1" smtClean="0">
                <a:latin typeface="+mj-lt"/>
              </a:rPr>
              <a:t>na</a:t>
            </a:r>
            <a:r>
              <a:rPr lang="en-US" dirty="0" smtClean="0">
                <a:latin typeface="+mj-lt"/>
              </a:rPr>
              <a:t> </a:t>
            </a:r>
            <a:r>
              <a:rPr lang="en-US" dirty="0" err="1" smtClean="0">
                <a:latin typeface="+mj-lt"/>
              </a:rPr>
              <a:t>analýzu</a:t>
            </a:r>
            <a:r>
              <a:rPr lang="en-US" dirty="0" smtClean="0">
                <a:latin typeface="+mj-lt"/>
              </a:rPr>
              <a:t> </a:t>
            </a:r>
            <a:r>
              <a:rPr lang="en-US" dirty="0" err="1" smtClean="0">
                <a:latin typeface="+mj-lt"/>
              </a:rPr>
              <a:t>zvyšovania</a:t>
            </a:r>
            <a:r>
              <a:rPr lang="en-US" dirty="0" smtClean="0">
                <a:latin typeface="+mj-lt"/>
              </a:rPr>
              <a:t> </a:t>
            </a:r>
            <a:r>
              <a:rPr lang="en-US" dirty="0" err="1" smtClean="0">
                <a:latin typeface="+mj-lt"/>
              </a:rPr>
              <a:t>dávok</a:t>
            </a:r>
            <a:r>
              <a:rPr lang="en-US" dirty="0" smtClean="0">
                <a:latin typeface="+mj-lt"/>
              </a:rPr>
              <a:t> a </a:t>
            </a:r>
            <a:r>
              <a:rPr lang="en-US" dirty="0" err="1" smtClean="0">
                <a:latin typeface="+mj-lt"/>
              </a:rPr>
              <a:t>rôznych</a:t>
            </a:r>
            <a:r>
              <a:rPr lang="en-US" dirty="0" smtClean="0">
                <a:latin typeface="+mj-lt"/>
              </a:rPr>
              <a:t> </a:t>
            </a:r>
            <a:r>
              <a:rPr lang="en-US" dirty="0" err="1" smtClean="0">
                <a:latin typeface="+mj-lt"/>
              </a:rPr>
              <a:t>opatrení</a:t>
            </a:r>
            <a:r>
              <a:rPr lang="en-US" dirty="0" smtClean="0">
                <a:latin typeface="+mj-lt"/>
              </a:rPr>
              <a:t> </a:t>
            </a:r>
            <a:r>
              <a:rPr lang="en-US" dirty="0" err="1" smtClean="0">
                <a:latin typeface="+mj-lt"/>
              </a:rPr>
              <a:t>vypracovala</a:t>
            </a:r>
            <a:r>
              <a:rPr lang="en-US" dirty="0" smtClean="0">
                <a:latin typeface="+mj-lt"/>
              </a:rPr>
              <a:t> </a:t>
            </a:r>
            <a:r>
              <a:rPr lang="en-US" dirty="0" err="1" smtClean="0">
                <a:latin typeface="+mj-lt"/>
              </a:rPr>
              <a:t>štúdiu</a:t>
            </a:r>
            <a:r>
              <a:rPr lang="en-US" dirty="0" smtClean="0">
                <a:latin typeface="+mj-lt"/>
              </a:rPr>
              <a:t> ”</a:t>
            </a:r>
            <a:r>
              <a:rPr lang="en-US" dirty="0" err="1" smtClean="0">
                <a:latin typeface="+mj-lt"/>
              </a:rPr>
              <a:t>Nemocenské</a:t>
            </a:r>
            <a:r>
              <a:rPr lang="en-US" dirty="0" smtClean="0">
                <a:latin typeface="+mj-lt"/>
              </a:rPr>
              <a:t> </a:t>
            </a:r>
            <a:r>
              <a:rPr lang="en-US" dirty="0" err="1" smtClean="0">
                <a:latin typeface="+mj-lt"/>
              </a:rPr>
              <a:t>dávky</a:t>
            </a:r>
            <a:r>
              <a:rPr lang="en-US" dirty="0" smtClean="0">
                <a:latin typeface="+mj-lt"/>
              </a:rPr>
              <a:t> a </a:t>
            </a:r>
            <a:r>
              <a:rPr lang="en-US" dirty="0" err="1" smtClean="0">
                <a:latin typeface="+mj-lt"/>
              </a:rPr>
              <a:t>invalidný</a:t>
            </a:r>
            <a:r>
              <a:rPr lang="en-US" dirty="0" smtClean="0">
                <a:latin typeface="+mj-lt"/>
              </a:rPr>
              <a:t> </a:t>
            </a:r>
            <a:r>
              <a:rPr lang="en-US" dirty="0" err="1" smtClean="0">
                <a:latin typeface="+mj-lt"/>
              </a:rPr>
              <a:t>dôchodkový</a:t>
            </a:r>
            <a:r>
              <a:rPr lang="en-US" dirty="0" smtClean="0">
                <a:latin typeface="+mj-lt"/>
              </a:rPr>
              <a:t> </a:t>
            </a:r>
            <a:r>
              <a:rPr lang="en-US" dirty="0" err="1" smtClean="0">
                <a:latin typeface="+mj-lt"/>
              </a:rPr>
              <a:t>systém</a:t>
            </a:r>
            <a:r>
              <a:rPr lang="en-US" dirty="0" smtClean="0">
                <a:latin typeface="+mj-lt"/>
              </a:rPr>
              <a:t>: </a:t>
            </a:r>
            <a:r>
              <a:rPr lang="en-US" dirty="0" err="1" smtClean="0">
                <a:latin typeface="+mj-lt"/>
              </a:rPr>
              <a:t>inkluzívny</a:t>
            </a:r>
            <a:r>
              <a:rPr lang="en-US" dirty="0" smtClean="0">
                <a:latin typeface="+mj-lt"/>
              </a:rPr>
              <a:t> </a:t>
            </a:r>
            <a:r>
              <a:rPr lang="en-US" dirty="0" err="1" smtClean="0">
                <a:latin typeface="+mj-lt"/>
              </a:rPr>
              <a:t>pracovný</a:t>
            </a:r>
            <a:r>
              <a:rPr lang="en-US" dirty="0" smtClean="0">
                <a:latin typeface="+mj-lt"/>
              </a:rPr>
              <a:t> </a:t>
            </a:r>
            <a:r>
              <a:rPr lang="en-US" dirty="0" err="1" smtClean="0">
                <a:latin typeface="+mj-lt"/>
              </a:rPr>
              <a:t>život</a:t>
            </a:r>
            <a:r>
              <a:rPr lang="en-US" dirty="0" smtClean="0">
                <a:latin typeface="+mj-lt"/>
              </a:rPr>
              <a:t>” v </a:t>
            </a:r>
            <a:r>
              <a:rPr lang="en-US" dirty="0" err="1" smtClean="0">
                <a:latin typeface="+mj-lt"/>
              </a:rPr>
              <a:t>roku</a:t>
            </a:r>
            <a:r>
              <a:rPr lang="en-US" dirty="0" smtClean="0">
                <a:latin typeface="+mj-lt"/>
              </a:rPr>
              <a:t> 2000 s </a:t>
            </a:r>
            <a:r>
              <a:rPr lang="en-US" dirty="0" err="1" smtClean="0">
                <a:latin typeface="+mj-lt"/>
              </a:rPr>
              <a:t>nasledovnými</a:t>
            </a:r>
            <a:r>
              <a:rPr lang="en-US" dirty="0" smtClean="0">
                <a:latin typeface="+mj-lt"/>
              </a:rPr>
              <a:t> </a:t>
            </a:r>
            <a:r>
              <a:rPr lang="en-US" dirty="0" err="1" smtClean="0">
                <a:latin typeface="+mj-lt"/>
              </a:rPr>
              <a:t>odporúčaniami</a:t>
            </a:r>
            <a:r>
              <a:rPr lang="en-US" dirty="0" smtClean="0">
                <a:latin typeface="+mj-lt"/>
              </a:rPr>
              <a:t>:</a:t>
            </a:r>
          </a:p>
          <a:p>
            <a:pPr marL="571500" indent="-266700">
              <a:buFont typeface="Wingdings" charset="2"/>
              <a:buChar char="Ø"/>
            </a:pPr>
            <a:r>
              <a:rPr lang="en-US" sz="1600" dirty="0" err="1" smtClean="0">
                <a:latin typeface="+mj-lt"/>
              </a:rPr>
              <a:t>Všetky</a:t>
            </a:r>
            <a:r>
              <a:rPr lang="en-US" sz="1600" dirty="0" smtClean="0">
                <a:latin typeface="+mj-lt"/>
              </a:rPr>
              <a:t> </a:t>
            </a:r>
            <a:r>
              <a:rPr lang="en-US" sz="1600" dirty="0" err="1" smtClean="0">
                <a:latin typeface="+mj-lt"/>
              </a:rPr>
              <a:t>opatrenia</a:t>
            </a:r>
            <a:r>
              <a:rPr lang="en-US" sz="1600" dirty="0" smtClean="0">
                <a:latin typeface="+mj-lt"/>
              </a:rPr>
              <a:t> </a:t>
            </a:r>
            <a:r>
              <a:rPr lang="en-US" sz="1600" dirty="0" err="1" smtClean="0">
                <a:latin typeface="+mj-lt"/>
              </a:rPr>
              <a:t>musia</a:t>
            </a:r>
            <a:r>
              <a:rPr lang="en-US" sz="1600" dirty="0" smtClean="0">
                <a:latin typeface="+mj-lt"/>
              </a:rPr>
              <a:t> </a:t>
            </a:r>
            <a:r>
              <a:rPr lang="en-US" sz="1600" dirty="0" err="1" smtClean="0">
                <a:latin typeface="+mj-lt"/>
              </a:rPr>
              <a:t>byť</a:t>
            </a:r>
            <a:r>
              <a:rPr lang="en-US" sz="1600" dirty="0" smtClean="0">
                <a:latin typeface="+mj-lt"/>
              </a:rPr>
              <a:t> </a:t>
            </a:r>
            <a:r>
              <a:rPr lang="en-US" sz="1600" dirty="0" err="1" smtClean="0">
                <a:latin typeface="+mj-lt"/>
              </a:rPr>
              <a:t>prepojené</a:t>
            </a:r>
            <a:r>
              <a:rPr lang="en-US" sz="1600" dirty="0" smtClean="0">
                <a:latin typeface="+mj-lt"/>
              </a:rPr>
              <a:t> s </a:t>
            </a:r>
            <a:r>
              <a:rPr lang="en-US" sz="1600" dirty="0" err="1" smtClean="0">
                <a:latin typeface="+mj-lt"/>
              </a:rPr>
              <a:t>konkrétnym</a:t>
            </a:r>
            <a:r>
              <a:rPr lang="en-US" sz="1600" dirty="0" smtClean="0">
                <a:latin typeface="+mj-lt"/>
              </a:rPr>
              <a:t> </a:t>
            </a:r>
            <a:r>
              <a:rPr lang="en-US" sz="1600" dirty="0" err="1" smtClean="0">
                <a:latin typeface="+mj-lt"/>
              </a:rPr>
              <a:t>pracoviskom</a:t>
            </a:r>
            <a:r>
              <a:rPr lang="en-US" sz="1600" dirty="0" smtClean="0">
                <a:latin typeface="+mj-lt"/>
              </a:rPr>
              <a:t> (</a:t>
            </a:r>
            <a:r>
              <a:rPr lang="en-US" sz="1600" dirty="0" err="1" smtClean="0">
                <a:latin typeface="+mj-lt"/>
              </a:rPr>
              <a:t>interviencie</a:t>
            </a:r>
            <a:r>
              <a:rPr lang="en-US" sz="1600" dirty="0" smtClean="0">
                <a:latin typeface="+mj-lt"/>
              </a:rPr>
              <a:t> </a:t>
            </a:r>
            <a:r>
              <a:rPr lang="en-US" sz="1600" dirty="0" err="1" smtClean="0">
                <a:latin typeface="+mj-lt"/>
              </a:rPr>
              <a:t>na</a:t>
            </a:r>
            <a:r>
              <a:rPr lang="en-US" sz="1600" dirty="0" smtClean="0">
                <a:latin typeface="+mj-lt"/>
              </a:rPr>
              <a:t> </a:t>
            </a:r>
            <a:r>
              <a:rPr lang="en-US" sz="1600" dirty="0" err="1" smtClean="0">
                <a:latin typeface="+mj-lt"/>
              </a:rPr>
              <a:t>pracovisku</a:t>
            </a:r>
            <a:r>
              <a:rPr lang="en-US" sz="1600" dirty="0" smtClean="0">
                <a:latin typeface="+mj-lt"/>
              </a:rPr>
              <a:t> </a:t>
            </a:r>
            <a:r>
              <a:rPr lang="en-US" sz="1600" dirty="0" err="1" smtClean="0">
                <a:latin typeface="+mj-lt"/>
              </a:rPr>
              <a:t>prioritou</a:t>
            </a:r>
            <a:r>
              <a:rPr lang="en-US" sz="1600" dirty="0" smtClean="0">
                <a:latin typeface="+mj-lt"/>
              </a:rPr>
              <a:t>, </a:t>
            </a:r>
            <a:r>
              <a:rPr lang="en-US" sz="1600" dirty="0" err="1" smtClean="0">
                <a:latin typeface="+mj-lt"/>
              </a:rPr>
              <a:t>plošné</a:t>
            </a:r>
            <a:r>
              <a:rPr lang="en-US" sz="1600" dirty="0" smtClean="0">
                <a:latin typeface="+mj-lt"/>
              </a:rPr>
              <a:t> </a:t>
            </a:r>
            <a:r>
              <a:rPr lang="en-US" sz="1600" dirty="0" err="1" smtClean="0">
                <a:latin typeface="+mj-lt"/>
              </a:rPr>
              <a:t>legislatívne</a:t>
            </a:r>
            <a:r>
              <a:rPr lang="en-US" sz="1600" dirty="0" smtClean="0">
                <a:latin typeface="+mj-lt"/>
              </a:rPr>
              <a:t> </a:t>
            </a:r>
            <a:r>
              <a:rPr lang="en-US" sz="1600" dirty="0" err="1" smtClean="0">
                <a:latin typeface="+mj-lt"/>
              </a:rPr>
              <a:t>nariadenia</a:t>
            </a:r>
            <a:r>
              <a:rPr lang="en-US" sz="1600" dirty="0" smtClean="0">
                <a:latin typeface="+mj-lt"/>
              </a:rPr>
              <a:t> </a:t>
            </a:r>
            <a:r>
              <a:rPr lang="en-US" sz="1600" dirty="0" err="1" smtClean="0">
                <a:latin typeface="+mj-lt"/>
              </a:rPr>
              <a:t>obmedzenejšie</a:t>
            </a:r>
            <a:r>
              <a:rPr lang="en-US" sz="1600" dirty="0" smtClean="0">
                <a:latin typeface="+mj-lt"/>
              </a:rPr>
              <a:t>)</a:t>
            </a:r>
          </a:p>
          <a:p>
            <a:pPr marL="571500" indent="-266700">
              <a:buFont typeface="Wingdings" charset="2"/>
              <a:buChar char="Ø"/>
            </a:pPr>
            <a:r>
              <a:rPr lang="en-US" sz="1600" dirty="0" err="1" smtClean="0">
                <a:latin typeface="+mj-lt"/>
              </a:rPr>
              <a:t>Zvýšenie</a:t>
            </a:r>
            <a:r>
              <a:rPr lang="en-US" sz="1600" dirty="0" smtClean="0">
                <a:latin typeface="+mj-lt"/>
              </a:rPr>
              <a:t> </a:t>
            </a:r>
            <a:r>
              <a:rPr lang="en-US" sz="1600" dirty="0" err="1" smtClean="0">
                <a:latin typeface="+mj-lt"/>
              </a:rPr>
              <a:t>zodpovednosti</a:t>
            </a:r>
            <a:r>
              <a:rPr lang="en-US" sz="1600" dirty="0" smtClean="0">
                <a:latin typeface="+mj-lt"/>
              </a:rPr>
              <a:t> </a:t>
            </a:r>
            <a:r>
              <a:rPr lang="en-US" sz="1600" dirty="0" err="1" smtClean="0">
                <a:latin typeface="+mj-lt"/>
              </a:rPr>
              <a:t>pracovnej</a:t>
            </a:r>
            <a:r>
              <a:rPr lang="en-US" sz="1600" dirty="0" smtClean="0">
                <a:latin typeface="+mj-lt"/>
              </a:rPr>
              <a:t> </a:t>
            </a:r>
            <a:r>
              <a:rPr lang="en-US" sz="1600" dirty="0" err="1" smtClean="0">
                <a:latin typeface="+mj-lt"/>
              </a:rPr>
              <a:t>integrácie</a:t>
            </a:r>
            <a:r>
              <a:rPr lang="en-US" sz="1600" dirty="0" smtClean="0">
                <a:latin typeface="+mj-lt"/>
              </a:rPr>
              <a:t> OZZ </a:t>
            </a:r>
            <a:r>
              <a:rPr lang="en-US" sz="1600" dirty="0" err="1" smtClean="0">
                <a:latin typeface="+mj-lt"/>
              </a:rPr>
              <a:t>aj</a:t>
            </a:r>
            <a:r>
              <a:rPr lang="en-US" sz="1600" dirty="0" smtClean="0">
                <a:latin typeface="+mj-lt"/>
              </a:rPr>
              <a:t> </a:t>
            </a:r>
            <a:r>
              <a:rPr lang="en-US" sz="1600" dirty="0" err="1" smtClean="0">
                <a:latin typeface="+mj-lt"/>
              </a:rPr>
              <a:t>na</a:t>
            </a:r>
            <a:r>
              <a:rPr lang="en-US" sz="1600" dirty="0" smtClean="0">
                <a:latin typeface="+mj-lt"/>
              </a:rPr>
              <a:t> </a:t>
            </a:r>
            <a:r>
              <a:rPr lang="en-US" sz="1600" dirty="0" err="1" smtClean="0">
                <a:latin typeface="+mj-lt"/>
              </a:rPr>
              <a:t>strane</a:t>
            </a:r>
            <a:r>
              <a:rPr lang="en-US" sz="1600" dirty="0" smtClean="0">
                <a:latin typeface="+mj-lt"/>
              </a:rPr>
              <a:t> </a:t>
            </a:r>
            <a:r>
              <a:rPr lang="en-US" sz="1600" dirty="0" err="1" smtClean="0">
                <a:latin typeface="+mj-lt"/>
              </a:rPr>
              <a:t>zamestnávateľov</a:t>
            </a:r>
            <a:r>
              <a:rPr lang="en-US" sz="1600" dirty="0" smtClean="0">
                <a:latin typeface="+mj-lt"/>
              </a:rPr>
              <a:t> a </a:t>
            </a:r>
            <a:r>
              <a:rPr lang="en-US" sz="1600" dirty="0" err="1" smtClean="0">
                <a:latin typeface="+mj-lt"/>
              </a:rPr>
              <a:t>samotných</a:t>
            </a:r>
            <a:r>
              <a:rPr lang="en-US" sz="1600" dirty="0" smtClean="0">
                <a:latin typeface="+mj-lt"/>
              </a:rPr>
              <a:t> OZZ</a:t>
            </a:r>
          </a:p>
          <a:p>
            <a:pPr marL="571500" indent="-266700">
              <a:buFont typeface="Wingdings" charset="2"/>
              <a:buChar char="Ø"/>
            </a:pPr>
            <a:r>
              <a:rPr lang="en-US" sz="1600" dirty="0" err="1" smtClean="0">
                <a:latin typeface="+mj-lt"/>
              </a:rPr>
              <a:t>Posudzovanie</a:t>
            </a:r>
            <a:r>
              <a:rPr lang="en-US" sz="1600" dirty="0" smtClean="0">
                <a:latin typeface="+mj-lt"/>
              </a:rPr>
              <a:t> </a:t>
            </a:r>
            <a:r>
              <a:rPr lang="en-US" sz="1600" dirty="0" err="1" smtClean="0">
                <a:latin typeface="+mj-lt"/>
              </a:rPr>
              <a:t>integrácie</a:t>
            </a:r>
            <a:r>
              <a:rPr lang="en-US" sz="1600" dirty="0" smtClean="0">
                <a:latin typeface="+mj-lt"/>
              </a:rPr>
              <a:t> </a:t>
            </a:r>
            <a:r>
              <a:rPr lang="en-US" sz="1600" dirty="0" err="1" smtClean="0">
                <a:latin typeface="+mj-lt"/>
              </a:rPr>
              <a:t>viac</a:t>
            </a:r>
            <a:r>
              <a:rPr lang="en-US" sz="1600" dirty="0" smtClean="0">
                <a:latin typeface="+mj-lt"/>
              </a:rPr>
              <a:t> </a:t>
            </a:r>
            <a:r>
              <a:rPr lang="en-US" sz="1600" dirty="0" err="1" smtClean="0">
                <a:latin typeface="+mj-lt"/>
              </a:rPr>
              <a:t>založené</a:t>
            </a:r>
            <a:r>
              <a:rPr lang="en-US" sz="1600" dirty="0" smtClean="0">
                <a:latin typeface="+mj-lt"/>
              </a:rPr>
              <a:t> </a:t>
            </a:r>
            <a:r>
              <a:rPr lang="en-US" sz="1600" dirty="0" err="1" smtClean="0">
                <a:latin typeface="+mj-lt"/>
              </a:rPr>
              <a:t>na</a:t>
            </a:r>
            <a:r>
              <a:rPr lang="en-US" sz="1600" dirty="0" smtClean="0">
                <a:latin typeface="+mj-lt"/>
              </a:rPr>
              <a:t> </a:t>
            </a:r>
            <a:r>
              <a:rPr lang="en-US" sz="1600" dirty="0" err="1" smtClean="0">
                <a:latin typeface="+mj-lt"/>
              </a:rPr>
              <a:t>pracovných</a:t>
            </a:r>
            <a:r>
              <a:rPr lang="en-US" sz="1600" dirty="0" smtClean="0">
                <a:latin typeface="+mj-lt"/>
              </a:rPr>
              <a:t> </a:t>
            </a:r>
            <a:r>
              <a:rPr lang="en-US" sz="1600" dirty="0" err="1" smtClean="0">
                <a:latin typeface="+mj-lt"/>
              </a:rPr>
              <a:t>zručnostiach</a:t>
            </a:r>
            <a:r>
              <a:rPr lang="en-US" sz="1600" dirty="0" smtClean="0">
                <a:latin typeface="+mj-lt"/>
              </a:rPr>
              <a:t> </a:t>
            </a:r>
            <a:r>
              <a:rPr lang="en-US" sz="1600" dirty="0" err="1" smtClean="0">
                <a:latin typeface="+mj-lt"/>
              </a:rPr>
              <a:t>ako</a:t>
            </a:r>
            <a:r>
              <a:rPr lang="en-US" sz="1600" dirty="0" smtClean="0">
                <a:latin typeface="+mj-lt"/>
              </a:rPr>
              <a:t> </a:t>
            </a:r>
            <a:r>
              <a:rPr lang="en-US" sz="1600" dirty="0" err="1" smtClean="0">
                <a:latin typeface="+mj-lt"/>
              </a:rPr>
              <a:t>na</a:t>
            </a:r>
            <a:r>
              <a:rPr lang="en-US" sz="1600" dirty="0" smtClean="0">
                <a:latin typeface="+mj-lt"/>
              </a:rPr>
              <a:t> </a:t>
            </a:r>
            <a:r>
              <a:rPr lang="en-US" sz="1600" dirty="0" err="1" smtClean="0">
                <a:latin typeface="+mj-lt"/>
              </a:rPr>
              <a:t>medicínskych</a:t>
            </a:r>
            <a:r>
              <a:rPr lang="en-US" sz="1600" dirty="0" smtClean="0">
                <a:latin typeface="+mj-lt"/>
              </a:rPr>
              <a:t> </a:t>
            </a:r>
            <a:r>
              <a:rPr lang="en-US" sz="1600" dirty="0" err="1" smtClean="0">
                <a:latin typeface="+mj-lt"/>
              </a:rPr>
              <a:t>diagnózach</a:t>
            </a:r>
            <a:endParaRPr lang="en-US" sz="1600" dirty="0" smtClean="0">
              <a:latin typeface="+mj-lt"/>
            </a:endParaRPr>
          </a:p>
          <a:p>
            <a:pPr marL="571500" indent="-266700">
              <a:buFont typeface="Wingdings" charset="2"/>
              <a:buChar char="Ø"/>
            </a:pPr>
            <a:r>
              <a:rPr lang="en-US" sz="1600" dirty="0" err="1" smtClean="0">
                <a:latin typeface="+mj-lt"/>
              </a:rPr>
              <a:t>Plošné</a:t>
            </a:r>
            <a:r>
              <a:rPr lang="en-US" sz="1600" dirty="0" smtClean="0">
                <a:latin typeface="+mj-lt"/>
              </a:rPr>
              <a:t> </a:t>
            </a:r>
            <a:r>
              <a:rPr lang="en-US" sz="1600" dirty="0" err="1" smtClean="0">
                <a:latin typeface="+mj-lt"/>
              </a:rPr>
              <a:t>štátne</a:t>
            </a:r>
            <a:r>
              <a:rPr lang="en-US" sz="1600" dirty="0" smtClean="0">
                <a:latin typeface="+mj-lt"/>
              </a:rPr>
              <a:t> </a:t>
            </a:r>
            <a:r>
              <a:rPr lang="en-US" sz="1600" dirty="0" err="1" smtClean="0">
                <a:latin typeface="+mj-lt"/>
              </a:rPr>
              <a:t>opatrenia</a:t>
            </a:r>
            <a:r>
              <a:rPr lang="en-US" sz="1600" dirty="0" smtClean="0">
                <a:latin typeface="+mj-lt"/>
              </a:rPr>
              <a:t> </a:t>
            </a:r>
            <a:r>
              <a:rPr lang="en-US" sz="1600" dirty="0" err="1" smtClean="0">
                <a:latin typeface="+mj-lt"/>
              </a:rPr>
              <a:t>slúžia</a:t>
            </a:r>
            <a:r>
              <a:rPr lang="en-US" sz="1600" dirty="0" smtClean="0">
                <a:latin typeface="+mj-lt"/>
              </a:rPr>
              <a:t> </a:t>
            </a:r>
            <a:r>
              <a:rPr lang="en-US" sz="1600" dirty="0" err="1" smtClean="0">
                <a:latin typeface="+mj-lt"/>
              </a:rPr>
              <a:t>na</a:t>
            </a:r>
            <a:r>
              <a:rPr lang="en-US" sz="1600" dirty="0" smtClean="0">
                <a:latin typeface="+mj-lt"/>
              </a:rPr>
              <a:t> </a:t>
            </a:r>
            <a:r>
              <a:rPr lang="en-US" sz="1600" dirty="0" err="1" smtClean="0">
                <a:latin typeface="+mj-lt"/>
              </a:rPr>
              <a:t>podporu</a:t>
            </a:r>
            <a:r>
              <a:rPr lang="en-US" sz="1600" dirty="0" smtClean="0">
                <a:latin typeface="+mj-lt"/>
              </a:rPr>
              <a:t> </a:t>
            </a:r>
            <a:r>
              <a:rPr lang="en-US" sz="1600" dirty="0" err="1" smtClean="0">
                <a:latin typeface="+mj-lt"/>
              </a:rPr>
              <a:t>opatrení</a:t>
            </a:r>
            <a:r>
              <a:rPr lang="en-US" sz="1600" dirty="0" smtClean="0">
                <a:latin typeface="+mj-lt"/>
              </a:rPr>
              <a:t> </a:t>
            </a:r>
            <a:r>
              <a:rPr lang="en-US" sz="1600" dirty="0" err="1" smtClean="0">
                <a:latin typeface="+mj-lt"/>
              </a:rPr>
              <a:t>na</a:t>
            </a:r>
            <a:r>
              <a:rPr lang="en-US" sz="1600" dirty="0" smtClean="0">
                <a:latin typeface="+mj-lt"/>
              </a:rPr>
              <a:t> </a:t>
            </a:r>
            <a:r>
              <a:rPr lang="en-US" sz="1600" dirty="0" err="1" smtClean="0">
                <a:latin typeface="+mj-lt"/>
              </a:rPr>
              <a:t>pracoviskách</a:t>
            </a:r>
            <a:r>
              <a:rPr lang="en-US" sz="1600" dirty="0">
                <a:latin typeface="+mj-lt"/>
              </a:rPr>
              <a:t> </a:t>
            </a:r>
            <a:r>
              <a:rPr lang="en-US" sz="1600" dirty="0" smtClean="0">
                <a:latin typeface="+mj-lt"/>
              </a:rPr>
              <a:t>(</a:t>
            </a:r>
            <a:r>
              <a:rPr lang="en-US" sz="1600" dirty="0" err="1" smtClean="0">
                <a:latin typeface="+mj-lt"/>
              </a:rPr>
              <a:t>napr</a:t>
            </a:r>
            <a:r>
              <a:rPr lang="en-US" sz="1600" dirty="0" smtClean="0">
                <a:latin typeface="+mj-lt"/>
              </a:rPr>
              <a:t>. </a:t>
            </a:r>
            <a:r>
              <a:rPr lang="en-US" sz="1600" dirty="0" err="1" smtClean="0">
                <a:latin typeface="+mj-lt"/>
              </a:rPr>
              <a:t>Zaradenie</a:t>
            </a:r>
            <a:r>
              <a:rPr lang="en-US" sz="1600" dirty="0" smtClean="0">
                <a:latin typeface="+mj-lt"/>
              </a:rPr>
              <a:t> </a:t>
            </a:r>
            <a:r>
              <a:rPr lang="en-US" sz="1600" dirty="0" err="1" smtClean="0">
                <a:latin typeface="+mj-lt"/>
              </a:rPr>
              <a:t>zamestnávateľov</a:t>
            </a:r>
            <a:r>
              <a:rPr lang="en-US" sz="1600" dirty="0" smtClean="0">
                <a:latin typeface="+mj-lt"/>
              </a:rPr>
              <a:t> do </a:t>
            </a:r>
            <a:r>
              <a:rPr lang="en-US" sz="1600" dirty="0" err="1" smtClean="0">
                <a:latin typeface="+mj-lt"/>
              </a:rPr>
              <a:t>siete</a:t>
            </a:r>
            <a:r>
              <a:rPr lang="en-US" sz="1600" dirty="0" smtClean="0">
                <a:latin typeface="+mj-lt"/>
              </a:rPr>
              <a:t> </a:t>
            </a:r>
            <a:r>
              <a:rPr lang="en-US" sz="1600" dirty="0" err="1" smtClean="0">
                <a:latin typeface="+mj-lt"/>
              </a:rPr>
              <a:t>inkluzívnych</a:t>
            </a:r>
            <a:r>
              <a:rPr lang="en-US" sz="1600" dirty="0" smtClean="0">
                <a:latin typeface="+mj-lt"/>
              </a:rPr>
              <a:t> a </a:t>
            </a:r>
            <a:r>
              <a:rPr lang="en-US" sz="1600" dirty="0" err="1" smtClean="0">
                <a:latin typeface="+mj-lt"/>
              </a:rPr>
              <a:t>spolupráca</a:t>
            </a:r>
            <a:r>
              <a:rPr lang="en-US" sz="1600" dirty="0" smtClean="0">
                <a:latin typeface="+mj-lt"/>
              </a:rPr>
              <a:t> so </a:t>
            </a:r>
            <a:r>
              <a:rPr lang="en-US" sz="1600" dirty="0" err="1" smtClean="0">
                <a:latin typeface="+mj-lt"/>
              </a:rPr>
              <a:t>štátnymi</a:t>
            </a:r>
            <a:r>
              <a:rPr lang="en-US" sz="1600" dirty="0" smtClean="0">
                <a:latin typeface="+mj-lt"/>
              </a:rPr>
              <a:t> </a:t>
            </a:r>
            <a:r>
              <a:rPr lang="en-US" sz="1600" dirty="0" err="1" smtClean="0">
                <a:latin typeface="+mj-lt"/>
              </a:rPr>
              <a:t>agentúrami</a:t>
            </a:r>
            <a:r>
              <a:rPr lang="en-US" sz="1600" dirty="0" smtClean="0">
                <a:latin typeface="+mj-lt"/>
              </a:rPr>
              <a:t>, </a:t>
            </a:r>
            <a:r>
              <a:rPr lang="en-US" sz="1600" dirty="0" err="1" smtClean="0">
                <a:latin typeface="+mj-lt"/>
              </a:rPr>
              <a:t>poradenstvo</a:t>
            </a:r>
            <a:r>
              <a:rPr lang="en-US" sz="1600" dirty="0" smtClean="0">
                <a:latin typeface="+mj-lt"/>
              </a:rPr>
              <a:t>, </a:t>
            </a:r>
            <a:r>
              <a:rPr lang="en-US" sz="1600" dirty="0" err="1" smtClean="0">
                <a:latin typeface="+mj-lt"/>
              </a:rPr>
              <a:t>spoločné</a:t>
            </a:r>
            <a:r>
              <a:rPr lang="en-US" sz="1600" dirty="0" smtClean="0">
                <a:latin typeface="+mj-lt"/>
              </a:rPr>
              <a:t> </a:t>
            </a:r>
            <a:r>
              <a:rPr lang="en-US" sz="1600" dirty="0" err="1" smtClean="0">
                <a:latin typeface="+mj-lt"/>
              </a:rPr>
              <a:t>programy</a:t>
            </a:r>
            <a:r>
              <a:rPr lang="en-US" sz="1600" dirty="0" smtClean="0">
                <a:latin typeface="+mj-lt"/>
              </a:rPr>
              <a:t>)</a:t>
            </a:r>
          </a:p>
          <a:p>
            <a:pPr marL="571500" indent="-266700">
              <a:buFont typeface="Wingdings" charset="2"/>
              <a:buChar char="Ø"/>
            </a:pPr>
            <a:r>
              <a:rPr lang="en-US" sz="1600" dirty="0" err="1" smtClean="0">
                <a:latin typeface="+mj-lt"/>
              </a:rPr>
              <a:t>Aktívna</a:t>
            </a:r>
            <a:r>
              <a:rPr lang="en-US" sz="1600" dirty="0" smtClean="0">
                <a:latin typeface="+mj-lt"/>
              </a:rPr>
              <a:t> </a:t>
            </a:r>
            <a:r>
              <a:rPr lang="en-US" sz="1600" dirty="0" err="1" smtClean="0">
                <a:latin typeface="+mj-lt"/>
              </a:rPr>
              <a:t>zastrešujúca</a:t>
            </a:r>
            <a:r>
              <a:rPr lang="en-US" sz="1600" dirty="0" smtClean="0">
                <a:latin typeface="+mj-lt"/>
              </a:rPr>
              <a:t> </a:t>
            </a:r>
            <a:r>
              <a:rPr lang="en-US" sz="1600" dirty="0" err="1" smtClean="0">
                <a:latin typeface="+mj-lt"/>
              </a:rPr>
              <a:t>úloha</a:t>
            </a:r>
            <a:r>
              <a:rPr lang="en-US" sz="1600" dirty="0" smtClean="0">
                <a:latin typeface="+mj-lt"/>
              </a:rPr>
              <a:t> </a:t>
            </a:r>
            <a:r>
              <a:rPr lang="en-US" sz="1600" dirty="0" err="1" smtClean="0">
                <a:latin typeface="+mj-lt"/>
              </a:rPr>
              <a:t>ústredia</a:t>
            </a:r>
            <a:r>
              <a:rPr lang="en-US" sz="1600" dirty="0" smtClean="0">
                <a:latin typeface="+mj-lt"/>
              </a:rPr>
              <a:t> </a:t>
            </a:r>
            <a:r>
              <a:rPr lang="en-US" sz="1600" dirty="0" err="1" smtClean="0">
                <a:latin typeface="+mj-lt"/>
              </a:rPr>
              <a:t>práce</a:t>
            </a:r>
            <a:r>
              <a:rPr lang="en-US" sz="1600" dirty="0" smtClean="0">
                <a:latin typeface="+mj-lt"/>
              </a:rPr>
              <a:t>, ale </a:t>
            </a:r>
            <a:r>
              <a:rPr lang="en-US" sz="1600" dirty="0" err="1" smtClean="0">
                <a:latin typeface="+mj-lt"/>
              </a:rPr>
              <a:t>zároveň</a:t>
            </a:r>
            <a:r>
              <a:rPr lang="en-US" sz="1600" dirty="0" smtClean="0">
                <a:latin typeface="+mj-lt"/>
              </a:rPr>
              <a:t> </a:t>
            </a:r>
            <a:r>
              <a:rPr lang="en-US" sz="1600" dirty="0" err="1" smtClean="0">
                <a:latin typeface="+mj-lt"/>
              </a:rPr>
              <a:t>sieť</a:t>
            </a:r>
            <a:r>
              <a:rPr lang="en-US" sz="1600" dirty="0" smtClean="0">
                <a:latin typeface="+mj-lt"/>
              </a:rPr>
              <a:t> </a:t>
            </a:r>
            <a:r>
              <a:rPr lang="en-US" sz="1600" dirty="0" err="1" smtClean="0">
                <a:latin typeface="+mj-lt"/>
              </a:rPr>
              <a:t>štátnych</a:t>
            </a:r>
            <a:r>
              <a:rPr lang="en-US" sz="1600" dirty="0" smtClean="0">
                <a:latin typeface="+mj-lt"/>
              </a:rPr>
              <a:t> </a:t>
            </a:r>
            <a:r>
              <a:rPr lang="en-US" sz="1600" dirty="0" err="1" smtClean="0">
                <a:latin typeface="+mj-lt"/>
              </a:rPr>
              <a:t>agentúr</a:t>
            </a:r>
            <a:r>
              <a:rPr lang="en-US" sz="1600" dirty="0" smtClean="0">
                <a:latin typeface="+mj-lt"/>
              </a:rPr>
              <a:t> pre </a:t>
            </a:r>
            <a:r>
              <a:rPr lang="en-US" sz="1600" dirty="0" err="1" smtClean="0">
                <a:latin typeface="+mj-lt"/>
              </a:rPr>
              <a:t>inkluzívne</a:t>
            </a:r>
            <a:r>
              <a:rPr lang="en-US" sz="1600" dirty="0" smtClean="0">
                <a:latin typeface="+mj-lt"/>
              </a:rPr>
              <a:t> </a:t>
            </a:r>
            <a:r>
              <a:rPr lang="en-US" sz="1600" dirty="0" err="1" smtClean="0">
                <a:latin typeface="+mj-lt"/>
              </a:rPr>
              <a:t>zamestnávanie</a:t>
            </a:r>
            <a:r>
              <a:rPr lang="en-US" sz="1600" dirty="0" smtClean="0">
                <a:latin typeface="+mj-lt"/>
              </a:rPr>
              <a:t> (</a:t>
            </a:r>
            <a:r>
              <a:rPr lang="en-US" sz="1600" dirty="0" err="1" smtClean="0">
                <a:latin typeface="+mj-lt"/>
              </a:rPr>
              <a:t>priama</a:t>
            </a:r>
            <a:r>
              <a:rPr lang="en-US" sz="1600" dirty="0" smtClean="0">
                <a:latin typeface="+mj-lt"/>
              </a:rPr>
              <a:t> </a:t>
            </a:r>
            <a:r>
              <a:rPr lang="en-US" sz="1600" dirty="0" err="1" smtClean="0">
                <a:latin typeface="+mj-lt"/>
              </a:rPr>
              <a:t>spolupráca</a:t>
            </a:r>
            <a:r>
              <a:rPr lang="en-US" sz="1600" dirty="0" smtClean="0">
                <a:latin typeface="+mj-lt"/>
              </a:rPr>
              <a:t> so </a:t>
            </a:r>
            <a:r>
              <a:rPr lang="en-US" sz="1600" dirty="0" err="1" smtClean="0">
                <a:latin typeface="+mj-lt"/>
              </a:rPr>
              <a:t>zamestnávateľmi</a:t>
            </a:r>
            <a:r>
              <a:rPr lang="en-US" sz="1600" dirty="0" smtClean="0">
                <a:latin typeface="+mj-lt"/>
              </a:rPr>
              <a:t>, </a:t>
            </a:r>
            <a:r>
              <a:rPr lang="en-US" sz="1600" dirty="0" err="1" smtClean="0">
                <a:latin typeface="+mj-lt"/>
              </a:rPr>
              <a:t>rehab.centrá</a:t>
            </a:r>
            <a:r>
              <a:rPr lang="en-US" sz="1600" dirty="0" smtClean="0">
                <a:latin typeface="+mj-lt"/>
              </a:rPr>
              <a:t>)</a:t>
            </a:r>
            <a:endParaRPr lang="en-US" dirty="0">
              <a:effectLst/>
              <a:latin typeface="+mj-lt"/>
            </a:endParaRPr>
          </a:p>
        </p:txBody>
      </p:sp>
      <p:sp>
        <p:nvSpPr>
          <p:cNvPr id="4" name="Rectangle 3"/>
          <p:cNvSpPr/>
          <p:nvPr/>
        </p:nvSpPr>
        <p:spPr>
          <a:xfrm>
            <a:off x="395536" y="1124744"/>
            <a:ext cx="8280920" cy="707886"/>
          </a:xfrm>
          <a:prstGeom prst="rect">
            <a:avLst/>
          </a:prstGeom>
        </p:spPr>
        <p:txBody>
          <a:bodyPr wrap="square">
            <a:spAutoFit/>
          </a:bodyPr>
          <a:lstStyle/>
          <a:p>
            <a:r>
              <a:rPr lang="nb-NO" sz="2000" b="1" dirty="0" err="1">
                <a:solidFill>
                  <a:srgbClr val="C00000"/>
                </a:solidFill>
              </a:rPr>
              <a:t>Tripartitná</a:t>
            </a:r>
            <a:r>
              <a:rPr lang="nb-NO" sz="2000" b="1" dirty="0">
                <a:solidFill>
                  <a:srgbClr val="C00000"/>
                </a:solidFill>
              </a:rPr>
              <a:t> </a:t>
            </a:r>
            <a:r>
              <a:rPr lang="nb-NO" sz="2000" b="1" dirty="0" err="1">
                <a:solidFill>
                  <a:srgbClr val="C00000"/>
                </a:solidFill>
              </a:rPr>
              <a:t>dohoda</a:t>
            </a:r>
            <a:r>
              <a:rPr lang="nb-NO" sz="2000" b="1" dirty="0">
                <a:solidFill>
                  <a:srgbClr val="C00000"/>
                </a:solidFill>
              </a:rPr>
              <a:t> o </a:t>
            </a:r>
            <a:r>
              <a:rPr lang="nb-NO" sz="2000" b="1" dirty="0" err="1">
                <a:solidFill>
                  <a:srgbClr val="C00000"/>
                </a:solidFill>
              </a:rPr>
              <a:t>spolupráci</a:t>
            </a:r>
            <a:r>
              <a:rPr lang="nb-NO" sz="2000" b="1" dirty="0">
                <a:solidFill>
                  <a:srgbClr val="C00000"/>
                </a:solidFill>
              </a:rPr>
              <a:t> </a:t>
            </a:r>
            <a:r>
              <a:rPr lang="nb-NO" sz="2000" b="1" dirty="0" err="1">
                <a:solidFill>
                  <a:srgbClr val="C00000"/>
                </a:solidFill>
              </a:rPr>
              <a:t>na</a:t>
            </a:r>
            <a:r>
              <a:rPr lang="nb-NO" sz="2000" b="1" dirty="0">
                <a:solidFill>
                  <a:srgbClr val="C00000"/>
                </a:solidFill>
              </a:rPr>
              <a:t> </a:t>
            </a:r>
            <a:r>
              <a:rPr lang="nb-NO" sz="2000" b="1" dirty="0" err="1">
                <a:solidFill>
                  <a:srgbClr val="C00000"/>
                </a:solidFill>
              </a:rPr>
              <a:t>podporu</a:t>
            </a:r>
            <a:r>
              <a:rPr lang="nb-NO" sz="2000" b="1" dirty="0">
                <a:solidFill>
                  <a:srgbClr val="C00000"/>
                </a:solidFill>
              </a:rPr>
              <a:t> </a:t>
            </a:r>
            <a:r>
              <a:rPr lang="nb-NO" sz="2000" b="1" dirty="0" err="1">
                <a:solidFill>
                  <a:srgbClr val="C00000"/>
                </a:solidFill>
              </a:rPr>
              <a:t>inkluzívnejšieho</a:t>
            </a:r>
            <a:r>
              <a:rPr lang="nb-NO" sz="2000" b="1" dirty="0">
                <a:solidFill>
                  <a:srgbClr val="C00000"/>
                </a:solidFill>
              </a:rPr>
              <a:t> </a:t>
            </a:r>
            <a:r>
              <a:rPr lang="nb-NO" sz="2000" b="1" dirty="0" err="1">
                <a:solidFill>
                  <a:srgbClr val="C00000"/>
                </a:solidFill>
              </a:rPr>
              <a:t>pracovného</a:t>
            </a:r>
            <a:r>
              <a:rPr lang="nb-NO" sz="2000" b="1" dirty="0">
                <a:solidFill>
                  <a:srgbClr val="C00000"/>
                </a:solidFill>
              </a:rPr>
              <a:t> </a:t>
            </a:r>
            <a:r>
              <a:rPr lang="nb-NO" sz="2000" b="1" dirty="0" err="1" smtClean="0">
                <a:solidFill>
                  <a:srgbClr val="C00000"/>
                </a:solidFill>
              </a:rPr>
              <a:t>života</a:t>
            </a:r>
            <a:r>
              <a:rPr lang="nb-NO" sz="2000" b="1" dirty="0" smtClean="0">
                <a:solidFill>
                  <a:srgbClr val="C00000"/>
                </a:solidFill>
              </a:rPr>
              <a:t> (</a:t>
            </a:r>
            <a:r>
              <a:rPr lang="nb-NO" sz="2000" b="1" dirty="0" err="1" smtClean="0">
                <a:solidFill>
                  <a:srgbClr val="C00000"/>
                </a:solidFill>
              </a:rPr>
              <a:t>pravidelné</a:t>
            </a:r>
            <a:r>
              <a:rPr lang="nb-NO" sz="2000" b="1" dirty="0" smtClean="0">
                <a:solidFill>
                  <a:srgbClr val="C00000"/>
                </a:solidFill>
              </a:rPr>
              <a:t> </a:t>
            </a:r>
            <a:r>
              <a:rPr lang="nb-NO" sz="2000" b="1" dirty="0" err="1" smtClean="0">
                <a:solidFill>
                  <a:srgbClr val="C00000"/>
                </a:solidFill>
              </a:rPr>
              <a:t>dodatky</a:t>
            </a:r>
            <a:r>
              <a:rPr lang="nb-NO" sz="2000" b="1" dirty="0" smtClean="0">
                <a:solidFill>
                  <a:srgbClr val="C00000"/>
                </a:solidFill>
              </a:rPr>
              <a:t>, </a:t>
            </a:r>
            <a:r>
              <a:rPr lang="nb-NO" sz="2000" b="1" dirty="0" err="1" smtClean="0">
                <a:solidFill>
                  <a:srgbClr val="C00000"/>
                </a:solidFill>
              </a:rPr>
              <a:t>najnovší</a:t>
            </a:r>
            <a:r>
              <a:rPr lang="nb-NO" sz="2000" b="1" dirty="0" smtClean="0">
                <a:solidFill>
                  <a:srgbClr val="C00000"/>
                </a:solidFill>
              </a:rPr>
              <a:t> v </a:t>
            </a:r>
            <a:r>
              <a:rPr lang="nb-NO" sz="2000" b="1" dirty="0" err="1" smtClean="0">
                <a:solidFill>
                  <a:srgbClr val="C00000"/>
                </a:solidFill>
              </a:rPr>
              <a:t>roku</a:t>
            </a:r>
            <a:r>
              <a:rPr lang="nb-NO" sz="2000" b="1" dirty="0" smtClean="0">
                <a:solidFill>
                  <a:srgbClr val="C00000"/>
                </a:solidFill>
              </a:rPr>
              <a:t> 2018)</a:t>
            </a:r>
            <a:endParaRPr lang="nb-NO" sz="2000" b="1" dirty="0">
              <a:solidFill>
                <a:srgbClr val="C00000"/>
              </a:solidFill>
            </a:endParaRPr>
          </a:p>
        </p:txBody>
      </p:sp>
    </p:spTree>
    <p:extLst>
      <p:ext uri="{BB962C8B-B14F-4D97-AF65-F5344CB8AC3E}">
        <p14:creationId xmlns:p14="http://schemas.microsoft.com/office/powerpoint/2010/main" val="179473016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46448" y="1505491"/>
            <a:ext cx="8486352" cy="5355312"/>
          </a:xfrm>
          <a:prstGeom prst="rect">
            <a:avLst/>
          </a:prstGeom>
        </p:spPr>
        <p:txBody>
          <a:bodyPr wrap="square">
            <a:spAutoFit/>
          </a:bodyPr>
          <a:lstStyle/>
          <a:p>
            <a:pPr marL="342900" marR="0" lvl="0" indent="-342900" algn="just" defTabSz="914400" eaLnBrk="1" fontAlgn="auto" latinLnBrk="0" hangingPunct="1">
              <a:lnSpc>
                <a:spcPct val="90000"/>
              </a:lnSpc>
              <a:spcBef>
                <a:spcPts val="0"/>
              </a:spcBef>
              <a:spcAft>
                <a:spcPts val="0"/>
              </a:spcAft>
              <a:buClrTx/>
              <a:buSzTx/>
              <a:buFontTx/>
              <a:buChar char="-"/>
              <a:tabLst/>
              <a:defRPr/>
            </a:pPr>
            <a:r>
              <a:rPr lang="en-GB" sz="2000" dirty="0" err="1" smtClean="0">
                <a:ea typeface="Calibri" charset="0"/>
                <a:cs typeface="Times New Roman" charset="0"/>
              </a:rPr>
              <a:t>na</a:t>
            </a:r>
            <a:r>
              <a:rPr lang="en-GB" sz="2000" dirty="0" smtClean="0">
                <a:ea typeface="Calibri" charset="0"/>
                <a:cs typeface="Times New Roman" charset="0"/>
              </a:rPr>
              <a:t> </a:t>
            </a:r>
            <a:r>
              <a:rPr lang="en-GB" sz="2000" dirty="0" err="1" smtClean="0">
                <a:ea typeface="Calibri" charset="0"/>
                <a:cs typeface="Times New Roman" charset="0"/>
              </a:rPr>
              <a:t>Slovensku</a:t>
            </a:r>
            <a:r>
              <a:rPr lang="en-GB" sz="2000" dirty="0" smtClean="0">
                <a:ea typeface="Calibri" charset="0"/>
                <a:cs typeface="Times New Roman" charset="0"/>
              </a:rPr>
              <a:t> </a:t>
            </a:r>
            <a:r>
              <a:rPr lang="en-GB" sz="2000" dirty="0" err="1" smtClean="0">
                <a:ea typeface="Calibri" charset="0"/>
                <a:cs typeface="Times New Roman" charset="0"/>
              </a:rPr>
              <a:t>sa</a:t>
            </a:r>
            <a:r>
              <a:rPr lang="en-GB" sz="2000" dirty="0" smtClean="0">
                <a:ea typeface="Calibri" charset="0"/>
                <a:cs typeface="Times New Roman" charset="0"/>
              </a:rPr>
              <a:t> </a:t>
            </a:r>
            <a:r>
              <a:rPr lang="en-GB" sz="2000" dirty="0" err="1" smtClean="0">
                <a:ea typeface="Calibri" charset="0"/>
                <a:cs typeface="Times New Roman" charset="0"/>
              </a:rPr>
              <a:t>politiky</a:t>
            </a:r>
            <a:r>
              <a:rPr lang="en-GB" sz="2000" dirty="0" smtClean="0">
                <a:ea typeface="Calibri" charset="0"/>
                <a:cs typeface="Times New Roman" charset="0"/>
              </a:rPr>
              <a:t> </a:t>
            </a:r>
            <a:r>
              <a:rPr lang="en-GB" sz="2000" dirty="0" err="1" smtClean="0">
                <a:ea typeface="Calibri" charset="0"/>
                <a:cs typeface="Times New Roman" charset="0"/>
              </a:rPr>
              <a:t>pracovnej</a:t>
            </a:r>
            <a:r>
              <a:rPr lang="en-GB" sz="2000" dirty="0" smtClean="0">
                <a:ea typeface="Calibri" charset="0"/>
                <a:cs typeface="Times New Roman" charset="0"/>
              </a:rPr>
              <a:t> </a:t>
            </a:r>
            <a:r>
              <a:rPr lang="en-GB" sz="2000" dirty="0" err="1" smtClean="0">
                <a:ea typeface="Calibri" charset="0"/>
                <a:cs typeface="Times New Roman" charset="0"/>
              </a:rPr>
              <a:t>integrácie</a:t>
            </a:r>
            <a:r>
              <a:rPr lang="en-GB" sz="2000" dirty="0" smtClean="0">
                <a:ea typeface="Calibri" charset="0"/>
                <a:cs typeface="Times New Roman" charset="0"/>
              </a:rPr>
              <a:t> OZZ </a:t>
            </a:r>
            <a:r>
              <a:rPr lang="en-GB" sz="2000" dirty="0" err="1" smtClean="0">
                <a:ea typeface="Calibri" charset="0"/>
                <a:cs typeface="Times New Roman" charset="0"/>
              </a:rPr>
              <a:t>sústredia</a:t>
            </a:r>
            <a:r>
              <a:rPr lang="en-GB" sz="2000" dirty="0" smtClean="0">
                <a:ea typeface="Calibri" charset="0"/>
                <a:cs typeface="Times New Roman" charset="0"/>
              </a:rPr>
              <a:t> </a:t>
            </a:r>
            <a:r>
              <a:rPr lang="en-GB" sz="2000" dirty="0" err="1" smtClean="0">
                <a:ea typeface="Calibri" charset="0"/>
                <a:cs typeface="Times New Roman" charset="0"/>
              </a:rPr>
              <a:t>na</a:t>
            </a:r>
            <a:r>
              <a:rPr lang="en-GB" sz="2000" dirty="0">
                <a:ea typeface="Calibri" charset="0"/>
                <a:cs typeface="Times New Roman" charset="0"/>
              </a:rPr>
              <a:t> </a:t>
            </a:r>
            <a:r>
              <a:rPr lang="en-GB" sz="2000" dirty="0" err="1" smtClean="0">
                <a:ea typeface="Calibri" charset="0"/>
                <a:cs typeface="Times New Roman" charset="0"/>
              </a:rPr>
              <a:t>osoby</a:t>
            </a:r>
            <a:r>
              <a:rPr lang="en-GB" sz="2000" dirty="0" smtClean="0">
                <a:ea typeface="Calibri" charset="0"/>
                <a:cs typeface="Times New Roman" charset="0"/>
              </a:rPr>
              <a:t> s </a:t>
            </a:r>
            <a:r>
              <a:rPr lang="en-GB" sz="2000" dirty="0" err="1" smtClean="0">
                <a:ea typeface="Calibri" charset="0"/>
                <a:cs typeface="Times New Roman" charset="0"/>
              </a:rPr>
              <a:t>formálne</a:t>
            </a:r>
            <a:r>
              <a:rPr lang="en-GB" sz="2000" dirty="0" smtClean="0">
                <a:ea typeface="Calibri" charset="0"/>
                <a:cs typeface="Times New Roman" charset="0"/>
              </a:rPr>
              <a:t> </a:t>
            </a:r>
            <a:r>
              <a:rPr lang="en-GB" sz="2000" dirty="0" err="1" smtClean="0">
                <a:ea typeface="Calibri" charset="0"/>
                <a:cs typeface="Times New Roman" charset="0"/>
              </a:rPr>
              <a:t>priznaným</a:t>
            </a:r>
            <a:r>
              <a:rPr lang="en-GB" sz="2000" dirty="0" smtClean="0">
                <a:ea typeface="Calibri" charset="0"/>
                <a:cs typeface="Times New Roman" charset="0"/>
              </a:rPr>
              <a:t> </a:t>
            </a:r>
            <a:r>
              <a:rPr lang="en-GB" sz="2000" dirty="0" err="1" smtClean="0">
                <a:ea typeface="Calibri" charset="0"/>
                <a:cs typeface="Times New Roman" charset="0"/>
              </a:rPr>
              <a:t>štatútom</a:t>
            </a:r>
            <a:r>
              <a:rPr lang="en-GB" sz="2000" dirty="0" smtClean="0">
                <a:ea typeface="Calibri" charset="0"/>
                <a:cs typeface="Times New Roman" charset="0"/>
              </a:rPr>
              <a:t> OZZ, v </a:t>
            </a:r>
            <a:r>
              <a:rPr lang="en-GB" sz="2000" dirty="0" err="1" smtClean="0">
                <a:ea typeface="Calibri" charset="0"/>
                <a:cs typeface="Times New Roman" charset="0"/>
              </a:rPr>
              <a:t>Nórsku</a:t>
            </a:r>
            <a:r>
              <a:rPr lang="en-GB" sz="2000" dirty="0" smtClean="0">
                <a:ea typeface="Calibri" charset="0"/>
                <a:cs typeface="Times New Roman" charset="0"/>
              </a:rPr>
              <a:t> </a:t>
            </a:r>
            <a:r>
              <a:rPr lang="en-GB" sz="2000" dirty="0" err="1" smtClean="0">
                <a:ea typeface="Calibri" charset="0"/>
                <a:cs typeface="Times New Roman" charset="0"/>
              </a:rPr>
              <a:t>sa</a:t>
            </a:r>
            <a:r>
              <a:rPr lang="en-GB" sz="2000" dirty="0" smtClean="0">
                <a:ea typeface="Calibri" charset="0"/>
                <a:cs typeface="Times New Roman" charset="0"/>
              </a:rPr>
              <a:t> </a:t>
            </a:r>
            <a:r>
              <a:rPr lang="en-GB" sz="2000" dirty="0" err="1" smtClean="0">
                <a:ea typeface="Calibri" charset="0"/>
                <a:cs typeface="Times New Roman" charset="0"/>
              </a:rPr>
              <a:t>kladie</a:t>
            </a:r>
            <a:r>
              <a:rPr lang="en-GB" sz="2000" dirty="0" smtClean="0">
                <a:ea typeface="Calibri" charset="0"/>
                <a:cs typeface="Times New Roman" charset="0"/>
              </a:rPr>
              <a:t> </a:t>
            </a:r>
            <a:r>
              <a:rPr lang="en-GB" sz="2000" dirty="0" err="1" smtClean="0">
                <a:ea typeface="Calibri" charset="0"/>
                <a:cs typeface="Times New Roman" charset="0"/>
              </a:rPr>
              <a:t>väčší</a:t>
            </a:r>
            <a:r>
              <a:rPr lang="en-GB" sz="2000" dirty="0" smtClean="0">
                <a:ea typeface="Calibri" charset="0"/>
                <a:cs typeface="Times New Roman" charset="0"/>
              </a:rPr>
              <a:t> </a:t>
            </a:r>
            <a:r>
              <a:rPr lang="en-GB" sz="2000" dirty="0" err="1" smtClean="0">
                <a:ea typeface="Calibri" charset="0"/>
                <a:cs typeface="Times New Roman" charset="0"/>
              </a:rPr>
              <a:t>dôraz</a:t>
            </a:r>
            <a:r>
              <a:rPr lang="en-GB" sz="2000" dirty="0" smtClean="0">
                <a:ea typeface="Calibri" charset="0"/>
                <a:cs typeface="Times New Roman" charset="0"/>
              </a:rPr>
              <a:t> </a:t>
            </a:r>
            <a:r>
              <a:rPr lang="en-GB" sz="2000" dirty="0" err="1" smtClean="0">
                <a:ea typeface="Calibri" charset="0"/>
                <a:cs typeface="Times New Roman" charset="0"/>
              </a:rPr>
              <a:t>aj</a:t>
            </a:r>
            <a:r>
              <a:rPr lang="en-GB" sz="2000" dirty="0" smtClean="0">
                <a:ea typeface="Calibri" charset="0"/>
                <a:cs typeface="Times New Roman" charset="0"/>
              </a:rPr>
              <a:t> </a:t>
            </a:r>
            <a:r>
              <a:rPr lang="en-GB" sz="2000" dirty="0" err="1" smtClean="0">
                <a:ea typeface="Calibri" charset="0"/>
                <a:cs typeface="Times New Roman" charset="0"/>
              </a:rPr>
              <a:t>na</a:t>
            </a:r>
            <a:r>
              <a:rPr lang="en-GB" sz="2000" dirty="0" smtClean="0">
                <a:ea typeface="Calibri" charset="0"/>
                <a:cs typeface="Times New Roman" charset="0"/>
              </a:rPr>
              <a:t> </a:t>
            </a:r>
            <a:r>
              <a:rPr lang="en-GB" sz="2000" dirty="0" err="1" smtClean="0">
                <a:ea typeface="Calibri" charset="0"/>
                <a:cs typeface="Times New Roman" charset="0"/>
              </a:rPr>
              <a:t>ľudí</a:t>
            </a:r>
            <a:r>
              <a:rPr lang="en-GB" sz="2000" dirty="0" smtClean="0">
                <a:ea typeface="Calibri" charset="0"/>
                <a:cs typeface="Times New Roman" charset="0"/>
              </a:rPr>
              <a:t> bez </a:t>
            </a:r>
            <a:r>
              <a:rPr lang="en-GB" sz="2000" dirty="0" err="1" smtClean="0">
                <a:ea typeface="Calibri" charset="0"/>
                <a:cs typeface="Times New Roman" charset="0"/>
              </a:rPr>
              <a:t>formálneho</a:t>
            </a:r>
            <a:r>
              <a:rPr lang="en-GB" sz="2000" dirty="0" smtClean="0">
                <a:ea typeface="Calibri" charset="0"/>
                <a:cs typeface="Times New Roman" charset="0"/>
              </a:rPr>
              <a:t> </a:t>
            </a:r>
            <a:r>
              <a:rPr lang="en-GB" sz="2000" dirty="0" err="1" smtClean="0">
                <a:ea typeface="Calibri" charset="0"/>
                <a:cs typeface="Times New Roman" charset="0"/>
              </a:rPr>
              <a:t>štatútu</a:t>
            </a:r>
            <a:r>
              <a:rPr lang="en-GB" sz="2000" dirty="0" smtClean="0">
                <a:ea typeface="Calibri" charset="0"/>
                <a:cs typeface="Times New Roman" charset="0"/>
              </a:rPr>
              <a:t> OZZ</a:t>
            </a:r>
          </a:p>
          <a:p>
            <a:pPr marL="342900" marR="0" lvl="0" indent="-342900" algn="just" defTabSz="914400" eaLnBrk="1" fontAlgn="auto" latinLnBrk="0" hangingPunct="1">
              <a:lnSpc>
                <a:spcPct val="90000"/>
              </a:lnSpc>
              <a:spcBef>
                <a:spcPts val="0"/>
              </a:spcBef>
              <a:spcAft>
                <a:spcPts val="0"/>
              </a:spcAft>
              <a:buClrTx/>
              <a:buSzTx/>
              <a:buFontTx/>
              <a:buChar char="-"/>
              <a:tabLst/>
              <a:defRPr/>
            </a:pPr>
            <a:r>
              <a:rPr lang="en-GB" sz="2000" dirty="0" err="1" smtClean="0">
                <a:ea typeface="Calibri" charset="0"/>
                <a:cs typeface="Times New Roman" charset="0"/>
              </a:rPr>
              <a:t>Politiky</a:t>
            </a:r>
            <a:r>
              <a:rPr lang="en-GB" sz="2000" dirty="0" smtClean="0">
                <a:ea typeface="Calibri" charset="0"/>
                <a:cs typeface="Times New Roman" charset="0"/>
              </a:rPr>
              <a:t> a </a:t>
            </a:r>
            <a:r>
              <a:rPr lang="en-GB" sz="2000" dirty="0" err="1" smtClean="0">
                <a:ea typeface="Calibri" charset="0"/>
                <a:cs typeface="Times New Roman" charset="0"/>
              </a:rPr>
              <a:t>opatrenia</a:t>
            </a:r>
            <a:r>
              <a:rPr lang="en-GB" sz="2000" dirty="0" smtClean="0">
                <a:ea typeface="Calibri" charset="0"/>
                <a:cs typeface="Times New Roman" charset="0"/>
              </a:rPr>
              <a:t> </a:t>
            </a:r>
            <a:r>
              <a:rPr lang="en-GB" sz="2000" dirty="0" err="1" smtClean="0">
                <a:ea typeface="Calibri" charset="0"/>
                <a:cs typeface="Times New Roman" charset="0"/>
              </a:rPr>
              <a:t>na</a:t>
            </a:r>
            <a:r>
              <a:rPr lang="en-GB" sz="2000" dirty="0" smtClean="0">
                <a:ea typeface="Calibri" charset="0"/>
                <a:cs typeface="Times New Roman" charset="0"/>
              </a:rPr>
              <a:t> </a:t>
            </a:r>
            <a:r>
              <a:rPr lang="en-GB" sz="2000" dirty="0" err="1" smtClean="0">
                <a:ea typeface="Calibri" charset="0"/>
                <a:cs typeface="Times New Roman" charset="0"/>
              </a:rPr>
              <a:t>Slovensku</a:t>
            </a:r>
            <a:r>
              <a:rPr lang="en-GB" sz="2000" dirty="0" smtClean="0">
                <a:ea typeface="Calibri" charset="0"/>
                <a:cs typeface="Times New Roman" charset="0"/>
              </a:rPr>
              <a:t> </a:t>
            </a:r>
            <a:r>
              <a:rPr lang="en-GB" sz="2000" dirty="0" err="1" smtClean="0">
                <a:ea typeface="Calibri" charset="0"/>
                <a:cs typeface="Times New Roman" charset="0"/>
              </a:rPr>
              <a:t>sú</a:t>
            </a:r>
            <a:r>
              <a:rPr lang="en-GB" sz="2000" dirty="0" smtClean="0">
                <a:ea typeface="Calibri" charset="0"/>
                <a:cs typeface="Times New Roman" charset="0"/>
              </a:rPr>
              <a:t> </a:t>
            </a:r>
            <a:r>
              <a:rPr lang="en-GB" sz="2000" dirty="0" err="1" smtClean="0">
                <a:ea typeface="Calibri" charset="0"/>
                <a:cs typeface="Times New Roman" charset="0"/>
              </a:rPr>
              <a:t>centralizované</a:t>
            </a:r>
            <a:r>
              <a:rPr lang="en-GB" sz="2000" dirty="0">
                <a:ea typeface="Calibri" charset="0"/>
                <a:cs typeface="Times New Roman" charset="0"/>
              </a:rPr>
              <a:t> </a:t>
            </a:r>
            <a:r>
              <a:rPr lang="en-GB" sz="2000" dirty="0" smtClean="0">
                <a:ea typeface="Calibri" charset="0"/>
                <a:cs typeface="Times New Roman" charset="0"/>
              </a:rPr>
              <a:t>a </a:t>
            </a:r>
            <a:r>
              <a:rPr lang="en-GB" sz="2000" dirty="0" err="1" smtClean="0">
                <a:ea typeface="Calibri" charset="0"/>
                <a:cs typeface="Times New Roman" charset="0"/>
              </a:rPr>
              <a:t>skôr</a:t>
            </a:r>
            <a:r>
              <a:rPr lang="en-GB" sz="2000" dirty="0" smtClean="0">
                <a:ea typeface="Calibri" charset="0"/>
                <a:cs typeface="Times New Roman" charset="0"/>
              </a:rPr>
              <a:t> </a:t>
            </a:r>
            <a:r>
              <a:rPr lang="en-GB" sz="2000" dirty="0" err="1" smtClean="0">
                <a:ea typeface="Calibri" charset="0"/>
                <a:cs typeface="Times New Roman" charset="0"/>
              </a:rPr>
              <a:t>direktívne</a:t>
            </a:r>
            <a:r>
              <a:rPr lang="en-GB" sz="2000" dirty="0" smtClean="0">
                <a:ea typeface="Calibri" charset="0"/>
                <a:cs typeface="Times New Roman" charset="0"/>
              </a:rPr>
              <a:t>, </a:t>
            </a:r>
            <a:r>
              <a:rPr lang="en-GB" sz="2000" dirty="0" err="1" smtClean="0">
                <a:ea typeface="Calibri" charset="0"/>
                <a:cs typeface="Times New Roman" charset="0"/>
              </a:rPr>
              <a:t>čiastočne</a:t>
            </a:r>
            <a:r>
              <a:rPr lang="en-GB" sz="2000" dirty="0" smtClean="0">
                <a:ea typeface="Calibri" charset="0"/>
                <a:cs typeface="Times New Roman" charset="0"/>
              </a:rPr>
              <a:t> </a:t>
            </a:r>
            <a:r>
              <a:rPr lang="en-GB" sz="2000" dirty="0" err="1" smtClean="0">
                <a:ea typeface="Calibri" charset="0"/>
                <a:cs typeface="Times New Roman" charset="0"/>
              </a:rPr>
              <a:t>motivačné</a:t>
            </a:r>
            <a:r>
              <a:rPr lang="en-GB" sz="2000" dirty="0" smtClean="0">
                <a:ea typeface="Calibri" charset="0"/>
                <a:cs typeface="Times New Roman" charset="0"/>
              </a:rPr>
              <a:t> </a:t>
            </a:r>
          </a:p>
          <a:p>
            <a:pPr marL="342900" marR="0" lvl="0" indent="-342900" algn="just" defTabSz="914400" eaLnBrk="1" fontAlgn="auto" latinLnBrk="0" hangingPunct="1">
              <a:lnSpc>
                <a:spcPct val="90000"/>
              </a:lnSpc>
              <a:spcBef>
                <a:spcPts val="0"/>
              </a:spcBef>
              <a:spcAft>
                <a:spcPts val="0"/>
              </a:spcAft>
              <a:buClrTx/>
              <a:buSzTx/>
              <a:buFontTx/>
              <a:buChar char="-"/>
              <a:tabLst/>
              <a:defRPr/>
            </a:pPr>
            <a:r>
              <a:rPr lang="en-GB" sz="2000" dirty="0" err="1" smtClean="0">
                <a:ea typeface="Calibri" charset="0"/>
                <a:cs typeface="Times New Roman" charset="0"/>
              </a:rPr>
              <a:t>Politiky</a:t>
            </a:r>
            <a:r>
              <a:rPr lang="en-GB" sz="2000" dirty="0" smtClean="0">
                <a:ea typeface="Calibri" charset="0"/>
                <a:cs typeface="Times New Roman" charset="0"/>
              </a:rPr>
              <a:t> a </a:t>
            </a:r>
            <a:r>
              <a:rPr lang="en-GB" sz="2000" dirty="0" err="1" smtClean="0">
                <a:ea typeface="Calibri" charset="0"/>
                <a:cs typeface="Times New Roman" charset="0"/>
              </a:rPr>
              <a:t>opatrenia</a:t>
            </a:r>
            <a:r>
              <a:rPr lang="en-GB" sz="2000" dirty="0" smtClean="0">
                <a:ea typeface="Calibri" charset="0"/>
                <a:cs typeface="Times New Roman" charset="0"/>
              </a:rPr>
              <a:t> v </a:t>
            </a:r>
            <a:r>
              <a:rPr lang="en-GB" sz="2000" dirty="0" err="1" smtClean="0">
                <a:ea typeface="Calibri" charset="0"/>
                <a:cs typeface="Times New Roman" charset="0"/>
              </a:rPr>
              <a:t>Nórsku</a:t>
            </a:r>
            <a:r>
              <a:rPr lang="en-GB" sz="2000" dirty="0" smtClean="0">
                <a:ea typeface="Calibri" charset="0"/>
                <a:cs typeface="Times New Roman" charset="0"/>
              </a:rPr>
              <a:t> </a:t>
            </a:r>
            <a:r>
              <a:rPr lang="en-GB" sz="2000" dirty="0" err="1" smtClean="0">
                <a:ea typeface="Calibri" charset="0"/>
                <a:cs typeface="Times New Roman" charset="0"/>
              </a:rPr>
              <a:t>kladú</a:t>
            </a:r>
            <a:r>
              <a:rPr lang="en-GB" sz="2000" dirty="0" smtClean="0">
                <a:ea typeface="Calibri" charset="0"/>
                <a:cs typeface="Times New Roman" charset="0"/>
              </a:rPr>
              <a:t> </a:t>
            </a:r>
            <a:r>
              <a:rPr lang="en-GB" sz="2000" dirty="0" err="1" smtClean="0">
                <a:ea typeface="Calibri" charset="0"/>
                <a:cs typeface="Times New Roman" charset="0"/>
              </a:rPr>
              <a:t>väčší</a:t>
            </a:r>
            <a:r>
              <a:rPr lang="en-GB" sz="2000" dirty="0" smtClean="0">
                <a:ea typeface="Calibri" charset="0"/>
                <a:cs typeface="Times New Roman" charset="0"/>
              </a:rPr>
              <a:t> </a:t>
            </a:r>
            <a:r>
              <a:rPr lang="en-GB" sz="2000" dirty="0" err="1" smtClean="0">
                <a:ea typeface="Calibri" charset="0"/>
                <a:cs typeface="Times New Roman" charset="0"/>
              </a:rPr>
              <a:t>dôraz</a:t>
            </a:r>
            <a:r>
              <a:rPr lang="en-GB" sz="2000" dirty="0" smtClean="0">
                <a:ea typeface="Calibri" charset="0"/>
                <a:cs typeface="Times New Roman" charset="0"/>
              </a:rPr>
              <a:t> </a:t>
            </a:r>
            <a:r>
              <a:rPr lang="en-GB" sz="2000" dirty="0" err="1" smtClean="0">
                <a:ea typeface="Calibri" charset="0"/>
                <a:cs typeface="Times New Roman" charset="0"/>
              </a:rPr>
              <a:t>na</a:t>
            </a:r>
            <a:r>
              <a:rPr lang="en-GB" sz="2000" dirty="0" smtClean="0">
                <a:ea typeface="Calibri" charset="0"/>
                <a:cs typeface="Times New Roman" charset="0"/>
              </a:rPr>
              <a:t> </a:t>
            </a:r>
            <a:r>
              <a:rPr lang="en-GB" sz="2000" dirty="0" err="1" smtClean="0">
                <a:ea typeface="Calibri" charset="0"/>
                <a:cs typeface="Times New Roman" charset="0"/>
              </a:rPr>
              <a:t>spoluprácu</a:t>
            </a:r>
            <a:r>
              <a:rPr lang="en-GB" sz="2000" dirty="0" smtClean="0">
                <a:ea typeface="Calibri" charset="0"/>
                <a:cs typeface="Times New Roman" charset="0"/>
              </a:rPr>
              <a:t> </a:t>
            </a:r>
            <a:r>
              <a:rPr lang="en-GB" sz="2000" dirty="0" err="1" smtClean="0">
                <a:ea typeface="Calibri" charset="0"/>
                <a:cs typeface="Times New Roman" charset="0"/>
              </a:rPr>
              <a:t>aktérov</a:t>
            </a:r>
            <a:r>
              <a:rPr lang="en-GB" sz="2000" dirty="0" smtClean="0">
                <a:ea typeface="Calibri" charset="0"/>
                <a:cs typeface="Times New Roman" charset="0"/>
              </a:rPr>
              <a:t> </a:t>
            </a:r>
            <a:r>
              <a:rPr lang="en-GB" sz="2000" dirty="0" err="1" smtClean="0">
                <a:ea typeface="Calibri" charset="0"/>
                <a:cs typeface="Times New Roman" charset="0"/>
              </a:rPr>
              <a:t>na</a:t>
            </a:r>
            <a:r>
              <a:rPr lang="en-GB" sz="2000" dirty="0" smtClean="0">
                <a:ea typeface="Calibri" charset="0"/>
                <a:cs typeface="Times New Roman" charset="0"/>
              </a:rPr>
              <a:t> </a:t>
            </a:r>
            <a:r>
              <a:rPr lang="en-GB" sz="2000" dirty="0" err="1" smtClean="0">
                <a:ea typeface="Calibri" charset="0"/>
                <a:cs typeface="Times New Roman" charset="0"/>
              </a:rPr>
              <a:t>každej</a:t>
            </a:r>
            <a:r>
              <a:rPr lang="en-GB" sz="2000" dirty="0" smtClean="0">
                <a:ea typeface="Calibri" charset="0"/>
                <a:cs typeface="Times New Roman" charset="0"/>
              </a:rPr>
              <a:t> </a:t>
            </a:r>
            <a:r>
              <a:rPr lang="en-GB" sz="2000" dirty="0" err="1" smtClean="0">
                <a:ea typeface="Calibri" charset="0"/>
                <a:cs typeface="Times New Roman" charset="0"/>
              </a:rPr>
              <a:t>úrovni</a:t>
            </a:r>
            <a:r>
              <a:rPr lang="en-GB" sz="2000" dirty="0" smtClean="0">
                <a:ea typeface="Calibri" charset="0"/>
                <a:cs typeface="Times New Roman" charset="0"/>
              </a:rPr>
              <a:t> (</a:t>
            </a:r>
            <a:r>
              <a:rPr lang="en-GB" sz="2000" dirty="0" err="1" smtClean="0">
                <a:ea typeface="Calibri" charset="0"/>
                <a:cs typeface="Times New Roman" charset="0"/>
              </a:rPr>
              <a:t>tvorba</a:t>
            </a:r>
            <a:r>
              <a:rPr lang="en-GB" sz="2000" dirty="0" smtClean="0">
                <a:ea typeface="Calibri" charset="0"/>
                <a:cs typeface="Times New Roman" charset="0"/>
              </a:rPr>
              <a:t> </a:t>
            </a:r>
            <a:r>
              <a:rPr lang="en-GB" sz="2000" dirty="0" err="1" smtClean="0">
                <a:ea typeface="Calibri" charset="0"/>
                <a:cs typeface="Times New Roman" charset="0"/>
              </a:rPr>
              <a:t>opatrení</a:t>
            </a:r>
            <a:r>
              <a:rPr lang="en-GB" sz="2000" dirty="0" smtClean="0">
                <a:ea typeface="Calibri" charset="0"/>
                <a:cs typeface="Times New Roman" charset="0"/>
              </a:rPr>
              <a:t> a </a:t>
            </a:r>
            <a:r>
              <a:rPr lang="en-GB" sz="2000" dirty="0" err="1" smtClean="0">
                <a:ea typeface="Calibri" charset="0"/>
                <a:cs typeface="Times New Roman" charset="0"/>
              </a:rPr>
              <a:t>nástrojov</a:t>
            </a:r>
            <a:r>
              <a:rPr lang="en-GB" sz="2000" dirty="0" smtClean="0">
                <a:ea typeface="Calibri" charset="0"/>
                <a:cs typeface="Times New Roman" charset="0"/>
              </a:rPr>
              <a:t>, ale </a:t>
            </a:r>
            <a:r>
              <a:rPr lang="en-GB" sz="2000" dirty="0" err="1" smtClean="0">
                <a:ea typeface="Calibri" charset="0"/>
                <a:cs typeface="Times New Roman" charset="0"/>
              </a:rPr>
              <a:t>aj</a:t>
            </a:r>
            <a:r>
              <a:rPr lang="en-GB" sz="2000" dirty="0" smtClean="0">
                <a:ea typeface="Calibri" charset="0"/>
                <a:cs typeface="Times New Roman" charset="0"/>
              </a:rPr>
              <a:t> </a:t>
            </a:r>
            <a:r>
              <a:rPr lang="en-GB" sz="2000" dirty="0" err="1" smtClean="0">
                <a:ea typeface="Calibri" charset="0"/>
                <a:cs typeface="Times New Roman" charset="0"/>
              </a:rPr>
              <a:t>ich</a:t>
            </a:r>
            <a:r>
              <a:rPr lang="en-GB" sz="2000" dirty="0" smtClean="0">
                <a:ea typeface="Calibri" charset="0"/>
                <a:cs typeface="Times New Roman" charset="0"/>
              </a:rPr>
              <a:t> </a:t>
            </a:r>
            <a:r>
              <a:rPr lang="en-GB" sz="2000" dirty="0" err="1" smtClean="0">
                <a:ea typeface="Calibri" charset="0"/>
                <a:cs typeface="Times New Roman" charset="0"/>
              </a:rPr>
              <a:t>implementácia</a:t>
            </a:r>
            <a:r>
              <a:rPr lang="en-GB" sz="2000" dirty="0" smtClean="0">
                <a:ea typeface="Calibri" charset="0"/>
                <a:cs typeface="Times New Roman" charset="0"/>
              </a:rPr>
              <a:t> v </a:t>
            </a:r>
            <a:r>
              <a:rPr lang="en-GB" sz="2000" dirty="0" err="1" smtClean="0">
                <a:ea typeface="Calibri" charset="0"/>
                <a:cs typeface="Times New Roman" charset="0"/>
              </a:rPr>
              <a:t>rukách</a:t>
            </a:r>
            <a:r>
              <a:rPr lang="en-GB" sz="2000" dirty="0" smtClean="0">
                <a:ea typeface="Calibri" charset="0"/>
                <a:cs typeface="Times New Roman" charset="0"/>
              </a:rPr>
              <a:t> </a:t>
            </a:r>
            <a:r>
              <a:rPr lang="en-GB" sz="2000" dirty="0" err="1" smtClean="0">
                <a:ea typeface="Calibri" charset="0"/>
                <a:cs typeface="Times New Roman" charset="0"/>
              </a:rPr>
              <a:t>zamestnávateľov</a:t>
            </a:r>
            <a:r>
              <a:rPr lang="en-GB" sz="2000" dirty="0" smtClean="0">
                <a:ea typeface="Calibri" charset="0"/>
                <a:cs typeface="Times New Roman" charset="0"/>
              </a:rPr>
              <a:t>)</a:t>
            </a:r>
          </a:p>
          <a:p>
            <a:pPr marL="342900" marR="0" lvl="0" indent="-342900" algn="just" defTabSz="914400" eaLnBrk="1" fontAlgn="auto" latinLnBrk="0" hangingPunct="1">
              <a:lnSpc>
                <a:spcPct val="90000"/>
              </a:lnSpc>
              <a:spcBef>
                <a:spcPts val="0"/>
              </a:spcBef>
              <a:spcAft>
                <a:spcPts val="0"/>
              </a:spcAft>
              <a:buClrTx/>
              <a:buSzTx/>
              <a:buFontTx/>
              <a:buChar char="-"/>
              <a:tabLst/>
              <a:defRPr/>
            </a:pPr>
            <a:r>
              <a:rPr lang="en-GB" sz="2000" dirty="0" err="1" smtClean="0">
                <a:ea typeface="Calibri" charset="0"/>
                <a:cs typeface="Times New Roman" charset="0"/>
              </a:rPr>
              <a:t>Systém</a:t>
            </a:r>
            <a:r>
              <a:rPr lang="en-GB" sz="2000" dirty="0" smtClean="0">
                <a:ea typeface="Calibri" charset="0"/>
                <a:cs typeface="Times New Roman" charset="0"/>
              </a:rPr>
              <a:t> </a:t>
            </a:r>
            <a:r>
              <a:rPr lang="en-GB" sz="2000" dirty="0" err="1" smtClean="0">
                <a:ea typeface="Calibri" charset="0"/>
                <a:cs typeface="Times New Roman" charset="0"/>
              </a:rPr>
              <a:t>nemocenských</a:t>
            </a:r>
            <a:r>
              <a:rPr lang="en-GB" sz="2000" dirty="0" smtClean="0">
                <a:ea typeface="Calibri" charset="0"/>
                <a:cs typeface="Times New Roman" charset="0"/>
              </a:rPr>
              <a:t> </a:t>
            </a:r>
            <a:r>
              <a:rPr lang="en-GB" sz="2000" dirty="0" err="1" smtClean="0">
                <a:ea typeface="Calibri" charset="0"/>
                <a:cs typeface="Times New Roman" charset="0"/>
              </a:rPr>
              <a:t>dávok</a:t>
            </a:r>
            <a:r>
              <a:rPr lang="en-GB" sz="2000" dirty="0" smtClean="0">
                <a:ea typeface="Calibri" charset="0"/>
                <a:cs typeface="Times New Roman" charset="0"/>
              </a:rPr>
              <a:t> v </a:t>
            </a:r>
            <a:r>
              <a:rPr lang="en-GB" sz="2000" dirty="0" err="1" smtClean="0">
                <a:ea typeface="Calibri" charset="0"/>
                <a:cs typeface="Times New Roman" charset="0"/>
              </a:rPr>
              <a:t>Nórsku</a:t>
            </a:r>
            <a:r>
              <a:rPr lang="en-GB" sz="2000" dirty="0" smtClean="0">
                <a:ea typeface="Calibri" charset="0"/>
                <a:cs typeface="Times New Roman" charset="0"/>
              </a:rPr>
              <a:t> </a:t>
            </a:r>
            <a:r>
              <a:rPr lang="en-GB" sz="2000" dirty="0" err="1" smtClean="0">
                <a:ea typeface="Calibri" charset="0"/>
                <a:cs typeface="Times New Roman" charset="0"/>
              </a:rPr>
              <a:t>štedrý</a:t>
            </a:r>
            <a:r>
              <a:rPr lang="en-GB" sz="2000" dirty="0" smtClean="0">
                <a:ea typeface="Calibri" charset="0"/>
                <a:cs typeface="Times New Roman" charset="0"/>
              </a:rPr>
              <a:t>, </a:t>
            </a:r>
            <a:r>
              <a:rPr lang="en-GB" sz="2000" dirty="0" err="1" smtClean="0">
                <a:ea typeface="Calibri" charset="0"/>
                <a:cs typeface="Times New Roman" charset="0"/>
              </a:rPr>
              <a:t>na</a:t>
            </a:r>
            <a:r>
              <a:rPr lang="en-GB" sz="2000" dirty="0" smtClean="0">
                <a:ea typeface="Calibri" charset="0"/>
                <a:cs typeface="Times New Roman" charset="0"/>
              </a:rPr>
              <a:t> </a:t>
            </a:r>
            <a:r>
              <a:rPr lang="en-GB" sz="2000" dirty="0" err="1" smtClean="0">
                <a:ea typeface="Calibri" charset="0"/>
                <a:cs typeface="Times New Roman" charset="0"/>
              </a:rPr>
              <a:t>jednej</a:t>
            </a:r>
            <a:r>
              <a:rPr lang="en-GB" sz="2000" dirty="0" smtClean="0">
                <a:ea typeface="Calibri" charset="0"/>
                <a:cs typeface="Times New Roman" charset="0"/>
              </a:rPr>
              <a:t> </a:t>
            </a:r>
            <a:r>
              <a:rPr lang="en-GB" sz="2000" dirty="0" err="1" smtClean="0">
                <a:ea typeface="Calibri" charset="0"/>
                <a:cs typeface="Times New Roman" charset="0"/>
              </a:rPr>
              <a:t>strane</a:t>
            </a:r>
            <a:r>
              <a:rPr lang="en-GB" sz="2000" dirty="0" smtClean="0">
                <a:ea typeface="Calibri" charset="0"/>
                <a:cs typeface="Times New Roman" charset="0"/>
              </a:rPr>
              <a:t> </a:t>
            </a:r>
            <a:r>
              <a:rPr lang="en-GB" sz="2000" dirty="0" err="1" smtClean="0">
                <a:ea typeface="Calibri" charset="0"/>
                <a:cs typeface="Times New Roman" charset="0"/>
              </a:rPr>
              <a:t>umožňuje</a:t>
            </a:r>
            <a:r>
              <a:rPr lang="en-GB" sz="2000" dirty="0" smtClean="0">
                <a:ea typeface="Calibri" charset="0"/>
                <a:cs typeface="Times New Roman" charset="0"/>
              </a:rPr>
              <a:t> </a:t>
            </a:r>
            <a:r>
              <a:rPr lang="en-GB" sz="2000" dirty="0" err="1" smtClean="0">
                <a:ea typeface="Calibri" charset="0"/>
                <a:cs typeface="Times New Roman" charset="0"/>
              </a:rPr>
              <a:t>dôkladnú</a:t>
            </a:r>
            <a:r>
              <a:rPr lang="en-GB" sz="2000" dirty="0" smtClean="0">
                <a:ea typeface="Calibri" charset="0"/>
                <a:cs typeface="Times New Roman" charset="0"/>
              </a:rPr>
              <a:t>, </a:t>
            </a:r>
            <a:r>
              <a:rPr lang="en-GB" sz="2000" dirty="0" err="1" smtClean="0">
                <a:ea typeface="Calibri" charset="0"/>
                <a:cs typeface="Times New Roman" charset="0"/>
              </a:rPr>
              <a:t>aj</a:t>
            </a:r>
            <a:r>
              <a:rPr lang="en-GB" sz="2000" dirty="0" smtClean="0">
                <a:ea typeface="Calibri" charset="0"/>
                <a:cs typeface="Times New Roman" charset="0"/>
              </a:rPr>
              <a:t> </a:t>
            </a:r>
            <a:r>
              <a:rPr lang="en-GB" sz="2000" dirty="0" err="1" smtClean="0">
                <a:ea typeface="Calibri" charset="0"/>
                <a:cs typeface="Times New Roman" charset="0"/>
              </a:rPr>
              <a:t>dlhodobú</a:t>
            </a:r>
            <a:r>
              <a:rPr lang="en-GB" sz="2000" dirty="0" smtClean="0">
                <a:ea typeface="Calibri" charset="0"/>
                <a:cs typeface="Times New Roman" charset="0"/>
              </a:rPr>
              <a:t> </a:t>
            </a:r>
            <a:r>
              <a:rPr lang="en-GB" sz="2000" dirty="0" err="1" smtClean="0">
                <a:ea typeface="Calibri" charset="0"/>
                <a:cs typeface="Times New Roman" charset="0"/>
              </a:rPr>
              <a:t>liečbu</a:t>
            </a:r>
            <a:r>
              <a:rPr lang="en-GB" sz="2000" dirty="0" smtClean="0">
                <a:ea typeface="Calibri" charset="0"/>
                <a:cs typeface="Times New Roman" charset="0"/>
              </a:rPr>
              <a:t> </a:t>
            </a:r>
            <a:r>
              <a:rPr lang="en-GB" sz="2000" dirty="0" err="1" smtClean="0">
                <a:ea typeface="Calibri" charset="0"/>
                <a:cs typeface="Times New Roman" charset="0"/>
              </a:rPr>
              <a:t>chronických</a:t>
            </a:r>
            <a:r>
              <a:rPr lang="en-GB" sz="2000" dirty="0" smtClean="0">
                <a:ea typeface="Calibri" charset="0"/>
                <a:cs typeface="Times New Roman" charset="0"/>
              </a:rPr>
              <a:t> </a:t>
            </a:r>
            <a:r>
              <a:rPr lang="en-GB" sz="2000" dirty="0" err="1" smtClean="0">
                <a:ea typeface="Calibri" charset="0"/>
                <a:cs typeface="Times New Roman" charset="0"/>
              </a:rPr>
              <a:t>ochorení</a:t>
            </a:r>
            <a:r>
              <a:rPr lang="en-GB" sz="2000" dirty="0" smtClean="0">
                <a:ea typeface="Calibri" charset="0"/>
                <a:cs typeface="Times New Roman" charset="0"/>
              </a:rPr>
              <a:t> </a:t>
            </a:r>
            <a:r>
              <a:rPr lang="en-GB" sz="2000" dirty="0" err="1" smtClean="0">
                <a:ea typeface="Calibri" charset="0"/>
                <a:cs typeface="Times New Roman" charset="0"/>
              </a:rPr>
              <a:t>pri</a:t>
            </a:r>
            <a:r>
              <a:rPr lang="en-GB" sz="2000" dirty="0" smtClean="0">
                <a:ea typeface="Calibri" charset="0"/>
                <a:cs typeface="Times New Roman" charset="0"/>
              </a:rPr>
              <a:t> </a:t>
            </a:r>
            <a:r>
              <a:rPr lang="en-GB" sz="2000" dirty="0" err="1" smtClean="0">
                <a:ea typeface="Calibri" charset="0"/>
                <a:cs typeface="Times New Roman" charset="0"/>
              </a:rPr>
              <a:t>zachovaní</a:t>
            </a:r>
            <a:r>
              <a:rPr lang="en-GB" sz="2000" dirty="0" smtClean="0">
                <a:ea typeface="Calibri" charset="0"/>
                <a:cs typeface="Times New Roman" charset="0"/>
              </a:rPr>
              <a:t> </a:t>
            </a:r>
            <a:r>
              <a:rPr lang="en-GB" sz="2000" dirty="0" err="1" smtClean="0">
                <a:ea typeface="Calibri" charset="0"/>
                <a:cs typeface="Times New Roman" charset="0"/>
              </a:rPr>
              <a:t>príjmu</a:t>
            </a:r>
            <a:r>
              <a:rPr lang="en-GB" sz="2000" dirty="0" smtClean="0">
                <a:ea typeface="Calibri" charset="0"/>
                <a:cs typeface="Times New Roman" charset="0"/>
              </a:rPr>
              <a:t>, </a:t>
            </a:r>
            <a:r>
              <a:rPr lang="en-GB" sz="2000" dirty="0" err="1" smtClean="0">
                <a:ea typeface="Calibri" charset="0"/>
                <a:cs typeface="Times New Roman" charset="0"/>
              </a:rPr>
              <a:t>na</a:t>
            </a:r>
            <a:r>
              <a:rPr lang="en-GB" sz="2000" dirty="0" smtClean="0">
                <a:ea typeface="Calibri" charset="0"/>
                <a:cs typeface="Times New Roman" charset="0"/>
              </a:rPr>
              <a:t> </a:t>
            </a:r>
            <a:r>
              <a:rPr lang="en-GB" sz="2000" dirty="0" err="1" smtClean="0">
                <a:ea typeface="Calibri" charset="0"/>
                <a:cs typeface="Times New Roman" charset="0"/>
              </a:rPr>
              <a:t>druhej</a:t>
            </a:r>
            <a:r>
              <a:rPr lang="en-GB" sz="2000" dirty="0" smtClean="0">
                <a:ea typeface="Calibri" charset="0"/>
                <a:cs typeface="Times New Roman" charset="0"/>
              </a:rPr>
              <a:t> </a:t>
            </a:r>
            <a:r>
              <a:rPr lang="en-GB" sz="2000" dirty="0" err="1" smtClean="0">
                <a:ea typeface="Calibri" charset="0"/>
                <a:cs typeface="Times New Roman" charset="0"/>
              </a:rPr>
              <a:t>strane</a:t>
            </a:r>
            <a:r>
              <a:rPr lang="en-GB" sz="2000" dirty="0" smtClean="0">
                <a:ea typeface="Calibri" charset="0"/>
                <a:cs typeface="Times New Roman" charset="0"/>
              </a:rPr>
              <a:t> </a:t>
            </a:r>
            <a:r>
              <a:rPr lang="en-GB" sz="2000" dirty="0" err="1" smtClean="0">
                <a:ea typeface="Calibri" charset="0"/>
                <a:cs typeface="Times New Roman" charset="0"/>
              </a:rPr>
              <a:t>existuje</a:t>
            </a:r>
            <a:r>
              <a:rPr lang="en-GB" sz="2000" dirty="0" smtClean="0">
                <a:ea typeface="Calibri" charset="0"/>
                <a:cs typeface="Times New Roman" charset="0"/>
              </a:rPr>
              <a:t> </a:t>
            </a:r>
            <a:r>
              <a:rPr lang="en-GB" sz="2000" dirty="0" err="1" smtClean="0">
                <a:ea typeface="Calibri" charset="0"/>
                <a:cs typeface="Times New Roman" charset="0"/>
              </a:rPr>
              <a:t>rozpracovaný</a:t>
            </a:r>
            <a:r>
              <a:rPr lang="en-GB" sz="2000" dirty="0" smtClean="0">
                <a:ea typeface="Calibri" charset="0"/>
                <a:cs typeface="Times New Roman" charset="0"/>
              </a:rPr>
              <a:t> </a:t>
            </a:r>
            <a:r>
              <a:rPr lang="en-GB" sz="2000" dirty="0" err="1" smtClean="0">
                <a:ea typeface="Calibri" charset="0"/>
                <a:cs typeface="Times New Roman" charset="0"/>
              </a:rPr>
              <a:t>systém</a:t>
            </a:r>
            <a:r>
              <a:rPr lang="en-GB" sz="2000" dirty="0" smtClean="0">
                <a:ea typeface="Calibri" charset="0"/>
                <a:cs typeface="Times New Roman" charset="0"/>
              </a:rPr>
              <a:t> </a:t>
            </a:r>
            <a:r>
              <a:rPr lang="en-GB" sz="2000" dirty="0" err="1" smtClean="0">
                <a:ea typeface="Calibri" charset="0"/>
                <a:cs typeface="Times New Roman" charset="0"/>
              </a:rPr>
              <a:t>včasnej</a:t>
            </a:r>
            <a:r>
              <a:rPr lang="en-GB" sz="2000" dirty="0" smtClean="0">
                <a:ea typeface="Calibri" charset="0"/>
                <a:cs typeface="Times New Roman" charset="0"/>
              </a:rPr>
              <a:t> </a:t>
            </a:r>
            <a:r>
              <a:rPr lang="en-GB" sz="2000" dirty="0" err="1" smtClean="0">
                <a:ea typeface="Calibri" charset="0"/>
                <a:cs typeface="Times New Roman" charset="0"/>
              </a:rPr>
              <a:t>intervencie</a:t>
            </a:r>
            <a:r>
              <a:rPr lang="en-GB" sz="2000" dirty="0" smtClean="0">
                <a:ea typeface="Calibri" charset="0"/>
                <a:cs typeface="Times New Roman" charset="0"/>
              </a:rPr>
              <a:t> a </a:t>
            </a:r>
            <a:r>
              <a:rPr lang="en-GB" sz="2000" dirty="0" err="1" smtClean="0">
                <a:ea typeface="Calibri" charset="0"/>
                <a:cs typeface="Times New Roman" charset="0"/>
              </a:rPr>
              <a:t>návratu</a:t>
            </a:r>
            <a:r>
              <a:rPr lang="en-GB" sz="2000" dirty="0" smtClean="0">
                <a:ea typeface="Calibri" charset="0"/>
                <a:cs typeface="Times New Roman" charset="0"/>
              </a:rPr>
              <a:t> do </a:t>
            </a:r>
            <a:r>
              <a:rPr lang="en-GB" sz="2000" dirty="0" err="1" smtClean="0">
                <a:ea typeface="Calibri" charset="0"/>
                <a:cs typeface="Times New Roman" charset="0"/>
              </a:rPr>
              <a:t>práce</a:t>
            </a:r>
            <a:r>
              <a:rPr lang="en-GB" sz="2000" dirty="0" smtClean="0">
                <a:ea typeface="Calibri" charset="0"/>
                <a:cs typeface="Times New Roman" charset="0"/>
              </a:rPr>
              <a:t>, </a:t>
            </a:r>
            <a:r>
              <a:rPr lang="en-GB" sz="2000" dirty="0" err="1" smtClean="0">
                <a:ea typeface="Calibri" charset="0"/>
                <a:cs typeface="Times New Roman" charset="0"/>
              </a:rPr>
              <a:t>konzultácie</a:t>
            </a:r>
            <a:r>
              <a:rPr lang="en-GB" sz="2000" dirty="0" smtClean="0">
                <a:ea typeface="Calibri" charset="0"/>
                <a:cs typeface="Times New Roman" charset="0"/>
              </a:rPr>
              <a:t>, </a:t>
            </a:r>
            <a:r>
              <a:rPr lang="en-GB" sz="2000" dirty="0" err="1" smtClean="0">
                <a:ea typeface="Calibri" charset="0"/>
                <a:cs typeface="Times New Roman" charset="0"/>
              </a:rPr>
              <a:t>podpora</a:t>
            </a:r>
            <a:endParaRPr lang="en-GB" sz="2000" dirty="0">
              <a:ea typeface="Calibri" charset="0"/>
              <a:cs typeface="Times New Roman" charset="0"/>
            </a:endParaRPr>
          </a:p>
          <a:p>
            <a:pPr marL="342900" marR="0" lvl="0" indent="-342900" algn="just" defTabSz="914400" eaLnBrk="1" fontAlgn="auto" latinLnBrk="0" hangingPunct="1">
              <a:lnSpc>
                <a:spcPct val="90000"/>
              </a:lnSpc>
              <a:spcBef>
                <a:spcPts val="0"/>
              </a:spcBef>
              <a:spcAft>
                <a:spcPts val="0"/>
              </a:spcAft>
              <a:buClrTx/>
              <a:buSzTx/>
              <a:buFontTx/>
              <a:buChar char="-"/>
              <a:tabLst/>
              <a:defRPr/>
            </a:pPr>
            <a:r>
              <a:rPr lang="en-GB" sz="2000" dirty="0" smtClean="0">
                <a:ea typeface="Calibri" charset="0"/>
                <a:cs typeface="Times New Roman" charset="0"/>
              </a:rPr>
              <a:t>V </a:t>
            </a:r>
            <a:r>
              <a:rPr lang="en-GB" sz="2000" dirty="0" err="1" smtClean="0">
                <a:ea typeface="Calibri" charset="0"/>
                <a:cs typeface="Times New Roman" charset="0"/>
              </a:rPr>
              <a:t>Nórsku</a:t>
            </a:r>
            <a:r>
              <a:rPr lang="en-GB" sz="2000" dirty="0" smtClean="0">
                <a:ea typeface="Calibri" charset="0"/>
                <a:cs typeface="Times New Roman" charset="0"/>
              </a:rPr>
              <a:t> </a:t>
            </a:r>
            <a:r>
              <a:rPr lang="en-GB" sz="2000" dirty="0" err="1" smtClean="0">
                <a:ea typeface="Calibri" charset="0"/>
                <a:cs typeface="Times New Roman" charset="0"/>
              </a:rPr>
              <a:t>silná</a:t>
            </a:r>
            <a:r>
              <a:rPr lang="en-GB" sz="2000" dirty="0" smtClean="0">
                <a:ea typeface="Calibri" charset="0"/>
                <a:cs typeface="Times New Roman" charset="0"/>
              </a:rPr>
              <a:t> </a:t>
            </a:r>
            <a:r>
              <a:rPr lang="en-GB" sz="2000" dirty="0" err="1" smtClean="0">
                <a:ea typeface="Calibri" charset="0"/>
                <a:cs typeface="Times New Roman" charset="0"/>
              </a:rPr>
              <a:t>orientácia</a:t>
            </a:r>
            <a:r>
              <a:rPr lang="en-GB" sz="2000" dirty="0" smtClean="0">
                <a:ea typeface="Calibri" charset="0"/>
                <a:cs typeface="Times New Roman" charset="0"/>
              </a:rPr>
              <a:t> </a:t>
            </a:r>
            <a:r>
              <a:rPr lang="en-GB" sz="2000" dirty="0" err="1" smtClean="0">
                <a:ea typeface="Calibri" charset="0"/>
                <a:cs typeface="Times New Roman" charset="0"/>
              </a:rPr>
              <a:t>na</a:t>
            </a:r>
            <a:r>
              <a:rPr lang="en-GB" sz="2000" dirty="0" smtClean="0">
                <a:ea typeface="Calibri" charset="0"/>
                <a:cs typeface="Times New Roman" charset="0"/>
              </a:rPr>
              <a:t> </a:t>
            </a:r>
            <a:r>
              <a:rPr lang="en-GB" sz="2000" dirty="0" err="1" smtClean="0">
                <a:ea typeface="Calibri" charset="0"/>
                <a:cs typeface="Times New Roman" charset="0"/>
              </a:rPr>
              <a:t>inkluzívne</a:t>
            </a:r>
            <a:r>
              <a:rPr lang="en-GB" sz="2000" dirty="0" smtClean="0">
                <a:ea typeface="Calibri" charset="0"/>
                <a:cs typeface="Times New Roman" charset="0"/>
              </a:rPr>
              <a:t> </a:t>
            </a:r>
            <a:r>
              <a:rPr lang="en-GB" sz="2000" dirty="0" err="1" smtClean="0">
                <a:ea typeface="Calibri" charset="0"/>
                <a:cs typeface="Times New Roman" charset="0"/>
              </a:rPr>
              <a:t>zamestnávanie</a:t>
            </a:r>
            <a:r>
              <a:rPr lang="en-GB" sz="2000" dirty="0" smtClean="0">
                <a:ea typeface="Calibri" charset="0"/>
                <a:cs typeface="Times New Roman" charset="0"/>
              </a:rPr>
              <a:t>, bez </a:t>
            </a:r>
            <a:r>
              <a:rPr lang="en-GB" sz="2000" dirty="0" err="1" smtClean="0">
                <a:ea typeface="Calibri" charset="0"/>
                <a:cs typeface="Times New Roman" charset="0"/>
              </a:rPr>
              <a:t>medzistupňov</a:t>
            </a:r>
            <a:r>
              <a:rPr lang="en-GB" sz="2000" dirty="0" smtClean="0">
                <a:ea typeface="Calibri" charset="0"/>
                <a:cs typeface="Times New Roman" charset="0"/>
              </a:rPr>
              <a:t> </a:t>
            </a:r>
            <a:r>
              <a:rPr lang="en-GB" sz="2000" dirty="0" err="1" smtClean="0">
                <a:ea typeface="Calibri" charset="0"/>
                <a:cs typeface="Times New Roman" charset="0"/>
              </a:rPr>
              <a:t>ako</a:t>
            </a:r>
            <a:r>
              <a:rPr lang="en-GB" sz="2000" dirty="0" smtClean="0">
                <a:ea typeface="Calibri" charset="0"/>
                <a:cs typeface="Times New Roman" charset="0"/>
              </a:rPr>
              <a:t> </a:t>
            </a:r>
            <a:r>
              <a:rPr lang="en-GB" sz="2000" dirty="0" err="1" smtClean="0">
                <a:ea typeface="Calibri" charset="0"/>
                <a:cs typeface="Times New Roman" charset="0"/>
              </a:rPr>
              <a:t>chránené</a:t>
            </a:r>
            <a:r>
              <a:rPr lang="en-GB" sz="2000" dirty="0" smtClean="0">
                <a:ea typeface="Calibri" charset="0"/>
                <a:cs typeface="Times New Roman" charset="0"/>
              </a:rPr>
              <a:t> </a:t>
            </a:r>
            <a:r>
              <a:rPr lang="en-GB" sz="2000" dirty="0" err="1" smtClean="0">
                <a:ea typeface="Calibri" charset="0"/>
                <a:cs typeface="Times New Roman" charset="0"/>
              </a:rPr>
              <a:t>dielne</a:t>
            </a:r>
            <a:endParaRPr lang="en-GB" sz="2000" dirty="0" smtClean="0">
              <a:ea typeface="Calibri" charset="0"/>
              <a:cs typeface="Times New Roman" charset="0"/>
            </a:endParaRPr>
          </a:p>
          <a:p>
            <a:pPr marL="342900" marR="0" lvl="0" indent="-342900" algn="just" defTabSz="914400" eaLnBrk="1" fontAlgn="auto" latinLnBrk="0" hangingPunct="1">
              <a:lnSpc>
                <a:spcPct val="90000"/>
              </a:lnSpc>
              <a:spcBef>
                <a:spcPts val="0"/>
              </a:spcBef>
              <a:spcAft>
                <a:spcPts val="0"/>
              </a:spcAft>
              <a:buClrTx/>
              <a:buSzTx/>
              <a:buFontTx/>
              <a:buChar char="-"/>
              <a:tabLst/>
              <a:defRPr/>
            </a:pPr>
            <a:r>
              <a:rPr lang="en-GB" sz="2000" dirty="0" err="1" smtClean="0">
                <a:ea typeface="Calibri" charset="0"/>
                <a:cs typeface="Times New Roman" charset="0"/>
              </a:rPr>
              <a:t>Kritika</a:t>
            </a:r>
            <a:r>
              <a:rPr lang="en-GB" sz="2000" dirty="0" smtClean="0">
                <a:ea typeface="Calibri" charset="0"/>
                <a:cs typeface="Times New Roman" charset="0"/>
              </a:rPr>
              <a:t> </a:t>
            </a:r>
            <a:r>
              <a:rPr lang="en-GB" sz="2000" dirty="0" err="1" smtClean="0">
                <a:ea typeface="Calibri" charset="0"/>
                <a:cs typeface="Times New Roman" charset="0"/>
              </a:rPr>
              <a:t>opatrení</a:t>
            </a:r>
            <a:r>
              <a:rPr lang="en-GB" sz="2000" dirty="0" smtClean="0">
                <a:ea typeface="Calibri" charset="0"/>
                <a:cs typeface="Times New Roman" charset="0"/>
              </a:rPr>
              <a:t> zo </a:t>
            </a:r>
            <a:r>
              <a:rPr lang="en-GB" sz="2000" dirty="0" err="1" smtClean="0">
                <a:ea typeface="Calibri" charset="0"/>
                <a:cs typeface="Times New Roman" charset="0"/>
              </a:rPr>
              <a:t>strany</a:t>
            </a:r>
            <a:r>
              <a:rPr lang="en-GB" sz="2000" dirty="0" smtClean="0">
                <a:ea typeface="Calibri" charset="0"/>
                <a:cs typeface="Times New Roman" charset="0"/>
              </a:rPr>
              <a:t> </a:t>
            </a:r>
            <a:r>
              <a:rPr lang="en-GB" sz="2000" dirty="0" err="1" smtClean="0">
                <a:ea typeface="Calibri" charset="0"/>
                <a:cs typeface="Times New Roman" charset="0"/>
              </a:rPr>
              <a:t>aktérov</a:t>
            </a:r>
            <a:r>
              <a:rPr lang="en-GB" sz="2000" dirty="0" smtClean="0">
                <a:ea typeface="Calibri" charset="0"/>
                <a:cs typeface="Times New Roman" charset="0"/>
              </a:rPr>
              <a:t> v SR: </a:t>
            </a:r>
            <a:r>
              <a:rPr lang="en-GB" sz="2000" dirty="0" err="1" smtClean="0">
                <a:ea typeface="Calibri" charset="0"/>
                <a:cs typeface="Times New Roman" charset="0"/>
              </a:rPr>
              <a:t>chránené</a:t>
            </a:r>
            <a:r>
              <a:rPr lang="en-GB" sz="2000" dirty="0" smtClean="0">
                <a:ea typeface="Calibri" charset="0"/>
                <a:cs typeface="Times New Roman" charset="0"/>
              </a:rPr>
              <a:t> </a:t>
            </a:r>
            <a:r>
              <a:rPr lang="en-GB" sz="2000" dirty="0" err="1" smtClean="0">
                <a:ea typeface="Calibri" charset="0"/>
                <a:cs typeface="Times New Roman" charset="0"/>
              </a:rPr>
              <a:t>pracovné</a:t>
            </a:r>
            <a:r>
              <a:rPr lang="en-GB" sz="2000" dirty="0" smtClean="0">
                <a:ea typeface="Calibri" charset="0"/>
                <a:cs typeface="Times New Roman" charset="0"/>
              </a:rPr>
              <a:t> </a:t>
            </a:r>
            <a:r>
              <a:rPr lang="en-GB" sz="2000" dirty="0" err="1" smtClean="0">
                <a:ea typeface="Calibri" charset="0"/>
                <a:cs typeface="Times New Roman" charset="0"/>
              </a:rPr>
              <a:t>miesta</a:t>
            </a:r>
            <a:r>
              <a:rPr lang="en-GB" sz="2000" dirty="0" smtClean="0">
                <a:ea typeface="Calibri" charset="0"/>
                <a:cs typeface="Times New Roman" charset="0"/>
              </a:rPr>
              <a:t> a </a:t>
            </a:r>
            <a:r>
              <a:rPr lang="en-GB" sz="2000" dirty="0" err="1" smtClean="0">
                <a:ea typeface="Calibri" charset="0"/>
                <a:cs typeface="Times New Roman" charset="0"/>
              </a:rPr>
              <a:t>dielne</a:t>
            </a:r>
            <a:r>
              <a:rPr lang="en-GB" sz="2000" dirty="0" smtClean="0">
                <a:ea typeface="Calibri" charset="0"/>
                <a:cs typeface="Times New Roman" charset="0"/>
              </a:rPr>
              <a:t> </a:t>
            </a:r>
            <a:r>
              <a:rPr lang="en-GB" sz="2000" dirty="0" err="1" smtClean="0">
                <a:ea typeface="Calibri" charset="0"/>
                <a:cs typeface="Times New Roman" charset="0"/>
              </a:rPr>
              <a:t>nedostatnočne</a:t>
            </a:r>
            <a:r>
              <a:rPr lang="en-GB" sz="2000" dirty="0" smtClean="0">
                <a:ea typeface="Calibri" charset="0"/>
                <a:cs typeface="Times New Roman" charset="0"/>
              </a:rPr>
              <a:t> </a:t>
            </a:r>
            <a:r>
              <a:rPr lang="en-GB" sz="2000" dirty="0" err="1" smtClean="0">
                <a:ea typeface="Calibri" charset="0"/>
                <a:cs typeface="Times New Roman" charset="0"/>
              </a:rPr>
              <a:t>umožňujú</a:t>
            </a:r>
            <a:r>
              <a:rPr lang="en-GB" sz="2000" dirty="0" smtClean="0">
                <a:ea typeface="Calibri" charset="0"/>
                <a:cs typeface="Times New Roman" charset="0"/>
              </a:rPr>
              <a:t> </a:t>
            </a:r>
            <a:r>
              <a:rPr lang="en-GB" sz="2000" dirty="0" err="1" smtClean="0">
                <a:ea typeface="Calibri" charset="0"/>
                <a:cs typeface="Times New Roman" charset="0"/>
              </a:rPr>
              <a:t>integráciu</a:t>
            </a:r>
            <a:r>
              <a:rPr lang="en-GB" sz="2000" dirty="0" smtClean="0">
                <a:ea typeface="Calibri" charset="0"/>
                <a:cs typeface="Times New Roman" charset="0"/>
              </a:rPr>
              <a:t> </a:t>
            </a:r>
            <a:r>
              <a:rPr lang="en-GB" sz="2000" dirty="0" err="1" smtClean="0">
                <a:ea typeface="Calibri" charset="0"/>
                <a:cs typeface="Times New Roman" charset="0"/>
              </a:rPr>
              <a:t>na</a:t>
            </a:r>
            <a:r>
              <a:rPr lang="en-GB" sz="2000" dirty="0" smtClean="0">
                <a:ea typeface="Calibri" charset="0"/>
                <a:cs typeface="Times New Roman" charset="0"/>
              </a:rPr>
              <a:t> </a:t>
            </a:r>
            <a:r>
              <a:rPr lang="en-GB" sz="2000" dirty="0" err="1" smtClean="0">
                <a:ea typeface="Calibri" charset="0"/>
                <a:cs typeface="Times New Roman" charset="0"/>
              </a:rPr>
              <a:t>otvorený</a:t>
            </a:r>
            <a:r>
              <a:rPr lang="en-GB" sz="2000" dirty="0" smtClean="0">
                <a:ea typeface="Calibri" charset="0"/>
                <a:cs typeface="Times New Roman" charset="0"/>
              </a:rPr>
              <a:t> </a:t>
            </a:r>
            <a:r>
              <a:rPr lang="en-GB" sz="2000" dirty="0" err="1" smtClean="0">
                <a:ea typeface="Calibri" charset="0"/>
                <a:cs typeface="Times New Roman" charset="0"/>
              </a:rPr>
              <a:t>trh</a:t>
            </a:r>
            <a:r>
              <a:rPr lang="en-GB" sz="2000" dirty="0" smtClean="0">
                <a:ea typeface="Calibri" charset="0"/>
                <a:cs typeface="Times New Roman" charset="0"/>
              </a:rPr>
              <a:t> </a:t>
            </a:r>
            <a:r>
              <a:rPr lang="en-GB" sz="2000" dirty="0" err="1" smtClean="0">
                <a:ea typeface="Calibri" charset="0"/>
                <a:cs typeface="Times New Roman" charset="0"/>
              </a:rPr>
              <a:t>práce</a:t>
            </a:r>
            <a:r>
              <a:rPr lang="en-GB" sz="2000" dirty="0" smtClean="0">
                <a:ea typeface="Calibri" charset="0"/>
                <a:cs typeface="Times New Roman" charset="0"/>
              </a:rPr>
              <a:t>, </a:t>
            </a:r>
            <a:r>
              <a:rPr lang="en-GB" sz="2000" dirty="0" err="1" smtClean="0">
                <a:ea typeface="Calibri" charset="0"/>
                <a:cs typeface="Times New Roman" charset="0"/>
              </a:rPr>
              <a:t>zamestnávatelia</a:t>
            </a:r>
            <a:r>
              <a:rPr lang="en-GB" sz="2000" dirty="0" smtClean="0">
                <a:ea typeface="Calibri" charset="0"/>
                <a:cs typeface="Times New Roman" charset="0"/>
              </a:rPr>
              <a:t> </a:t>
            </a:r>
            <a:r>
              <a:rPr lang="en-GB" sz="2000" dirty="0" err="1" smtClean="0">
                <a:ea typeface="Calibri" charset="0"/>
                <a:cs typeface="Times New Roman" charset="0"/>
              </a:rPr>
              <a:t>pociťujú</a:t>
            </a:r>
            <a:r>
              <a:rPr lang="en-GB" sz="2000" dirty="0" smtClean="0">
                <a:ea typeface="Calibri" charset="0"/>
                <a:cs typeface="Times New Roman" charset="0"/>
              </a:rPr>
              <a:t> </a:t>
            </a:r>
            <a:r>
              <a:rPr lang="en-GB" sz="2000" dirty="0" err="1" smtClean="0">
                <a:ea typeface="Calibri" charset="0"/>
                <a:cs typeface="Times New Roman" charset="0"/>
              </a:rPr>
              <a:t>tlak</a:t>
            </a:r>
            <a:r>
              <a:rPr lang="en-GB" sz="2000" dirty="0" smtClean="0">
                <a:ea typeface="Calibri" charset="0"/>
                <a:cs typeface="Times New Roman" charset="0"/>
              </a:rPr>
              <a:t> </a:t>
            </a:r>
            <a:r>
              <a:rPr lang="en-GB" sz="2000" dirty="0" err="1" smtClean="0">
                <a:ea typeface="Calibri" charset="0"/>
                <a:cs typeface="Times New Roman" charset="0"/>
              </a:rPr>
              <a:t>zamestnávať</a:t>
            </a:r>
            <a:r>
              <a:rPr lang="en-GB" sz="2000" dirty="0" smtClean="0">
                <a:ea typeface="Calibri" charset="0"/>
                <a:cs typeface="Times New Roman" charset="0"/>
              </a:rPr>
              <a:t> OZZ </a:t>
            </a:r>
            <a:r>
              <a:rPr lang="en-GB" sz="2000" dirty="0" err="1" smtClean="0">
                <a:ea typeface="Calibri" charset="0"/>
                <a:cs typeface="Times New Roman" charset="0"/>
              </a:rPr>
              <a:t>chýbajú</a:t>
            </a:r>
            <a:r>
              <a:rPr lang="en-GB" sz="2000" dirty="0" smtClean="0">
                <a:ea typeface="Calibri" charset="0"/>
                <a:cs typeface="Times New Roman" charset="0"/>
              </a:rPr>
              <a:t> </a:t>
            </a:r>
            <a:r>
              <a:rPr lang="en-GB" sz="2000" dirty="0" err="1" smtClean="0">
                <a:ea typeface="Calibri" charset="0"/>
                <a:cs typeface="Times New Roman" charset="0"/>
              </a:rPr>
              <a:t>však</a:t>
            </a:r>
            <a:r>
              <a:rPr lang="en-GB" sz="2000" dirty="0" smtClean="0">
                <a:ea typeface="Calibri" charset="0"/>
                <a:cs typeface="Times New Roman" charset="0"/>
              </a:rPr>
              <a:t> </a:t>
            </a:r>
            <a:r>
              <a:rPr lang="en-GB" sz="2000" dirty="0" err="1" smtClean="0">
                <a:ea typeface="Calibri" charset="0"/>
                <a:cs typeface="Times New Roman" charset="0"/>
              </a:rPr>
              <a:t>podporné</a:t>
            </a:r>
            <a:r>
              <a:rPr lang="en-GB" sz="2000" dirty="0" smtClean="0">
                <a:ea typeface="Calibri" charset="0"/>
                <a:cs typeface="Times New Roman" charset="0"/>
              </a:rPr>
              <a:t> </a:t>
            </a:r>
            <a:r>
              <a:rPr lang="en-GB" sz="2000" dirty="0" err="1" smtClean="0">
                <a:ea typeface="Calibri" charset="0"/>
                <a:cs typeface="Times New Roman" charset="0"/>
              </a:rPr>
              <a:t>procesy</a:t>
            </a:r>
            <a:r>
              <a:rPr lang="en-GB" sz="2000" dirty="0" smtClean="0">
                <a:ea typeface="Calibri" charset="0"/>
                <a:cs typeface="Times New Roman" charset="0"/>
              </a:rPr>
              <a:t> a </a:t>
            </a:r>
            <a:r>
              <a:rPr lang="en-GB" sz="2000" dirty="0" err="1" smtClean="0">
                <a:ea typeface="Calibri" charset="0"/>
                <a:cs typeface="Times New Roman" charset="0"/>
              </a:rPr>
              <a:t>potrebná</a:t>
            </a:r>
            <a:r>
              <a:rPr lang="en-GB" sz="2000" dirty="0" smtClean="0">
                <a:ea typeface="Calibri" charset="0"/>
                <a:cs typeface="Times New Roman" charset="0"/>
              </a:rPr>
              <a:t> </a:t>
            </a:r>
            <a:r>
              <a:rPr lang="en-GB" sz="2000" dirty="0" err="1" smtClean="0">
                <a:ea typeface="Calibri" charset="0"/>
                <a:cs typeface="Times New Roman" charset="0"/>
              </a:rPr>
              <a:t>flexibilita</a:t>
            </a:r>
            <a:r>
              <a:rPr lang="en-GB" sz="2000" dirty="0" smtClean="0">
                <a:ea typeface="Calibri" charset="0"/>
                <a:cs typeface="Times New Roman" charset="0"/>
              </a:rPr>
              <a:t> (</a:t>
            </a:r>
            <a:r>
              <a:rPr lang="en-GB" sz="2000" dirty="0" err="1" smtClean="0">
                <a:ea typeface="Calibri" charset="0"/>
                <a:cs typeface="Times New Roman" charset="0"/>
              </a:rPr>
              <a:t>korporátne</a:t>
            </a:r>
            <a:r>
              <a:rPr lang="en-GB" sz="2000" dirty="0" smtClean="0">
                <a:ea typeface="Calibri" charset="0"/>
                <a:cs typeface="Times New Roman" charset="0"/>
              </a:rPr>
              <a:t> </a:t>
            </a:r>
            <a:r>
              <a:rPr lang="en-GB" sz="2000" dirty="0" err="1" smtClean="0">
                <a:ea typeface="Calibri" charset="0"/>
                <a:cs typeface="Times New Roman" charset="0"/>
              </a:rPr>
              <a:t>praktiky</a:t>
            </a:r>
            <a:r>
              <a:rPr lang="en-GB" sz="2000" dirty="0" smtClean="0">
                <a:ea typeface="Calibri" charset="0"/>
                <a:cs typeface="Times New Roman" charset="0"/>
              </a:rPr>
              <a:t> ale </a:t>
            </a:r>
            <a:r>
              <a:rPr lang="en-GB" sz="2000" dirty="0" err="1" smtClean="0">
                <a:ea typeface="Calibri" charset="0"/>
                <a:cs typeface="Times New Roman" charset="0"/>
              </a:rPr>
              <a:t>aj</a:t>
            </a:r>
            <a:r>
              <a:rPr lang="en-GB" sz="2000" dirty="0" smtClean="0">
                <a:ea typeface="Calibri" charset="0"/>
                <a:cs typeface="Times New Roman" charset="0"/>
              </a:rPr>
              <a:t> zo </a:t>
            </a:r>
            <a:r>
              <a:rPr lang="en-GB" sz="2000" dirty="0" err="1" smtClean="0">
                <a:ea typeface="Calibri" charset="0"/>
                <a:cs typeface="Times New Roman" charset="0"/>
              </a:rPr>
              <a:t>strany</a:t>
            </a:r>
            <a:r>
              <a:rPr lang="en-GB" sz="2000" dirty="0" smtClean="0">
                <a:ea typeface="Calibri" charset="0"/>
                <a:cs typeface="Times New Roman" charset="0"/>
              </a:rPr>
              <a:t> </a:t>
            </a:r>
            <a:r>
              <a:rPr lang="en-GB" sz="2000" dirty="0" err="1" smtClean="0">
                <a:ea typeface="Calibri" charset="0"/>
                <a:cs typeface="Times New Roman" charset="0"/>
              </a:rPr>
              <a:t>legislatívy</a:t>
            </a:r>
            <a:r>
              <a:rPr lang="en-GB" sz="2000" dirty="0" smtClean="0">
                <a:ea typeface="Calibri" charset="0"/>
                <a:cs typeface="Times New Roman" charset="0"/>
              </a:rPr>
              <a:t>)</a:t>
            </a:r>
            <a:endParaRPr lang="en-GB" sz="2000" dirty="0">
              <a:ea typeface="Calibri" charset="0"/>
              <a:cs typeface="Times New Roman" charset="0"/>
            </a:endParaRPr>
          </a:p>
        </p:txBody>
      </p:sp>
      <p:sp>
        <p:nvSpPr>
          <p:cNvPr id="4" name="Rectangle 3"/>
          <p:cNvSpPr/>
          <p:nvPr/>
        </p:nvSpPr>
        <p:spPr>
          <a:xfrm>
            <a:off x="334120" y="1196752"/>
            <a:ext cx="8280920" cy="308739"/>
          </a:xfrm>
          <a:prstGeom prst="rect">
            <a:avLst/>
          </a:prstGeom>
        </p:spPr>
        <p:txBody>
          <a:bodyPr wrap="square">
            <a:spAutoFit/>
          </a:bodyPr>
          <a:lstStyle/>
          <a:p>
            <a:pPr>
              <a:lnSpc>
                <a:spcPts val="1500"/>
              </a:lnSpc>
              <a:spcAft>
                <a:spcPts val="0"/>
              </a:spcAft>
            </a:pPr>
            <a:r>
              <a:rPr lang="en-GB" sz="2400" b="1" dirty="0" err="1" smtClean="0">
                <a:solidFill>
                  <a:srgbClr val="C00000"/>
                </a:solidFill>
                <a:latin typeface="+mn-ea"/>
                <a:ea typeface="+mn-ea"/>
              </a:rPr>
              <a:t>Zhrnutie</a:t>
            </a:r>
            <a:r>
              <a:rPr lang="en-GB" sz="2400" b="1" dirty="0" smtClean="0">
                <a:solidFill>
                  <a:srgbClr val="C00000"/>
                </a:solidFill>
                <a:latin typeface="+mn-ea"/>
                <a:ea typeface="+mn-ea"/>
              </a:rPr>
              <a:t> </a:t>
            </a:r>
            <a:endParaRPr lang="en-GB" sz="2400" b="1" dirty="0">
              <a:solidFill>
                <a:srgbClr val="C00000"/>
              </a:solidFill>
              <a:latin typeface="+mn-ea"/>
              <a:ea typeface="+mn-ea"/>
            </a:endParaRPr>
          </a:p>
        </p:txBody>
      </p:sp>
    </p:spTree>
    <p:extLst>
      <p:ext uri="{BB962C8B-B14F-4D97-AF65-F5344CB8AC3E}">
        <p14:creationId xmlns:p14="http://schemas.microsoft.com/office/powerpoint/2010/main" val="148556184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62112" y="1628800"/>
            <a:ext cx="8352928" cy="5078313"/>
          </a:xfrm>
          <a:prstGeom prst="rect">
            <a:avLst/>
          </a:prstGeom>
        </p:spPr>
        <p:txBody>
          <a:bodyPr wrap="square">
            <a:spAutoFit/>
          </a:bodyPr>
          <a:lstStyle/>
          <a:p>
            <a:pPr marL="342900" lvl="0" indent="-342900" algn="just">
              <a:lnSpc>
                <a:spcPct val="90000"/>
              </a:lnSpc>
              <a:spcBef>
                <a:spcPts val="0"/>
              </a:spcBef>
              <a:spcAft>
                <a:spcPts val="0"/>
              </a:spcAft>
              <a:buFont typeface="+mj-lt"/>
              <a:buAutoNum type="arabicPeriod"/>
            </a:pPr>
            <a:r>
              <a:rPr lang="sk-SK" sz="2000" dirty="0" smtClean="0">
                <a:ea typeface="Calibri" charset="0"/>
                <a:cs typeface="Calibri" charset="0"/>
              </a:rPr>
              <a:t>Výskum </a:t>
            </a:r>
            <a:r>
              <a:rPr lang="sk-SK" sz="2000" dirty="0">
                <a:ea typeface="Calibri" charset="0"/>
                <a:cs typeface="Calibri" charset="0"/>
              </a:rPr>
              <a:t>ukázal, že súčasný </a:t>
            </a:r>
            <a:r>
              <a:rPr lang="sk-SK" sz="2000" b="1" dirty="0">
                <a:ea typeface="Calibri" charset="0"/>
                <a:cs typeface="Calibri" charset="0"/>
              </a:rPr>
              <a:t>systém chránených dielní </a:t>
            </a:r>
            <a:r>
              <a:rPr lang="sk-SK" sz="2000" dirty="0">
                <a:ea typeface="Calibri" charset="0"/>
                <a:cs typeface="Calibri" charset="0"/>
              </a:rPr>
              <a:t>nie je efektívny z hľadiska prechodu zamestnancov na otvorený trh práce. Návrhy na zlepšenie zahŕňajú napr. sfunkčnenie systému agentúr podporovaného zamestnávania, účelové viazanie odvodov zamestnávateľov na financovanie integrácie OZZ, zvýšenie odvodov zamestnávateľov. Ako hodnotíte tieto návrhy, prípadne aké ďalšie </a:t>
            </a:r>
            <a:r>
              <a:rPr lang="sk-SK" sz="2000" b="1" dirty="0">
                <a:ea typeface="Calibri" charset="0"/>
                <a:cs typeface="Calibri" charset="0"/>
              </a:rPr>
              <a:t>návrhy na zlepšenie </a:t>
            </a:r>
            <a:r>
              <a:rPr lang="sk-SK" sz="2000" dirty="0">
                <a:ea typeface="Calibri" charset="0"/>
                <a:cs typeface="Calibri" charset="0"/>
              </a:rPr>
              <a:t>viete odporúčať? </a:t>
            </a:r>
            <a:endParaRPr lang="en-GB" sz="2000" dirty="0">
              <a:ea typeface="Calibri" charset="0"/>
              <a:cs typeface="Times New Roman" charset="0"/>
            </a:endParaRPr>
          </a:p>
          <a:p>
            <a:pPr marL="342900" lvl="0" indent="-342900" algn="just">
              <a:lnSpc>
                <a:spcPct val="90000"/>
              </a:lnSpc>
              <a:spcBef>
                <a:spcPts val="0"/>
              </a:spcBef>
              <a:spcAft>
                <a:spcPts val="0"/>
              </a:spcAft>
              <a:buFont typeface="+mj-lt"/>
              <a:buAutoNum type="arabicPeriod"/>
            </a:pPr>
            <a:r>
              <a:rPr lang="sk-SK" sz="2000" dirty="0">
                <a:ea typeface="Calibri" charset="0"/>
                <a:cs typeface="Calibri" charset="0"/>
              </a:rPr>
              <a:t>Na jednej strane legislatíva vymedzuje úlohu konkrétnych inštitúcií/organizácií, na druhej strane ju obmedzuje (zapojenie len vybraných organizácií, niekto v procese tvorby politík, niekto až v procese pripomienkovania, spolupráca je individuálna pri implementácii). </a:t>
            </a:r>
            <a:r>
              <a:rPr lang="sk-SK" sz="2000" b="1" dirty="0">
                <a:ea typeface="Calibri" charset="0"/>
                <a:cs typeface="Calibri" charset="0"/>
              </a:rPr>
              <a:t>Aké vidíte možnosti aby ste sa vedeli systematickejšie zapájať do tvorby rôznych politík a nástrojov?</a:t>
            </a:r>
            <a:endParaRPr lang="en-GB" sz="2000" b="1" dirty="0">
              <a:ea typeface="Calibri" charset="0"/>
              <a:cs typeface="Times New Roman" charset="0"/>
            </a:endParaRPr>
          </a:p>
          <a:p>
            <a:pPr marL="342900" lvl="0" indent="-342900" algn="just">
              <a:lnSpc>
                <a:spcPct val="90000"/>
              </a:lnSpc>
              <a:spcBef>
                <a:spcPts val="0"/>
              </a:spcBef>
              <a:spcAft>
                <a:spcPts val="0"/>
              </a:spcAft>
              <a:buFont typeface="+mj-lt"/>
              <a:buAutoNum type="arabicPeriod"/>
            </a:pPr>
            <a:r>
              <a:rPr lang="sk-SK" sz="2000" dirty="0">
                <a:ea typeface="Calibri" charset="0"/>
                <a:cs typeface="Calibri" charset="0"/>
              </a:rPr>
              <a:t>Najmenej rozvinuté je v súčasnosti </a:t>
            </a:r>
            <a:r>
              <a:rPr lang="sk-SK" sz="2000" b="1" dirty="0">
                <a:ea typeface="Calibri" charset="0"/>
                <a:cs typeface="Calibri" charset="0"/>
              </a:rPr>
              <a:t>zapojenie odborov do tvorby a implementácie politík integrácie OZZ. Ako by sa dal posilniť potenciál odborov?</a:t>
            </a:r>
            <a:r>
              <a:rPr lang="sk-SK" sz="2000" dirty="0">
                <a:ea typeface="Calibri" charset="0"/>
                <a:cs typeface="Calibri" charset="0"/>
              </a:rPr>
              <a:t> V akej oblasti tvorby resp. implementácie politík pre OZZ, a na akej úrovni (štátna, odvetvová, regionálna, komunitná, podniková</a:t>
            </a:r>
            <a:r>
              <a:rPr lang="sk-SK" sz="2000" dirty="0" smtClean="0">
                <a:ea typeface="Calibri" charset="0"/>
                <a:cs typeface="Calibri" charset="0"/>
              </a:rPr>
              <a:t>)?</a:t>
            </a:r>
            <a:endParaRPr lang="en-GB" sz="2000" dirty="0">
              <a:ea typeface="Calibri" charset="0"/>
              <a:cs typeface="Times New Roman" charset="0"/>
            </a:endParaRPr>
          </a:p>
        </p:txBody>
      </p:sp>
      <p:sp>
        <p:nvSpPr>
          <p:cNvPr id="4" name="Rectangle 3"/>
          <p:cNvSpPr/>
          <p:nvPr/>
        </p:nvSpPr>
        <p:spPr>
          <a:xfrm>
            <a:off x="334120" y="1196752"/>
            <a:ext cx="8280920" cy="308739"/>
          </a:xfrm>
          <a:prstGeom prst="rect">
            <a:avLst/>
          </a:prstGeom>
        </p:spPr>
        <p:txBody>
          <a:bodyPr wrap="square">
            <a:spAutoFit/>
          </a:bodyPr>
          <a:lstStyle/>
          <a:p>
            <a:pPr>
              <a:lnSpc>
                <a:spcPts val="1500"/>
              </a:lnSpc>
              <a:spcAft>
                <a:spcPts val="0"/>
              </a:spcAft>
            </a:pPr>
            <a:r>
              <a:rPr lang="en-GB" sz="2400" b="1" dirty="0" err="1" smtClean="0">
                <a:solidFill>
                  <a:srgbClr val="C00000"/>
                </a:solidFill>
                <a:latin typeface="+mn-ea"/>
                <a:ea typeface="+mn-ea"/>
              </a:rPr>
              <a:t>Otázky</a:t>
            </a:r>
            <a:r>
              <a:rPr lang="en-GB" sz="2400" b="1" dirty="0" smtClean="0">
                <a:solidFill>
                  <a:srgbClr val="C00000"/>
                </a:solidFill>
                <a:latin typeface="+mn-ea"/>
                <a:ea typeface="+mn-ea"/>
              </a:rPr>
              <a:t> do </a:t>
            </a:r>
            <a:r>
              <a:rPr lang="en-GB" sz="2400" b="1" dirty="0" err="1" smtClean="0">
                <a:solidFill>
                  <a:srgbClr val="C00000"/>
                </a:solidFill>
                <a:latin typeface="+mn-ea"/>
                <a:ea typeface="+mn-ea"/>
              </a:rPr>
              <a:t>diskusie</a:t>
            </a:r>
            <a:endParaRPr lang="en-GB" sz="2400" b="1" dirty="0">
              <a:solidFill>
                <a:srgbClr val="C00000"/>
              </a:solidFill>
              <a:latin typeface="+mn-ea"/>
              <a:ea typeface="+mn-ea"/>
            </a:endParaRPr>
          </a:p>
        </p:txBody>
      </p:sp>
    </p:spTree>
    <p:extLst>
      <p:ext uri="{BB962C8B-B14F-4D97-AF65-F5344CB8AC3E}">
        <p14:creationId xmlns:p14="http://schemas.microsoft.com/office/powerpoint/2010/main" val="119303208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62112" y="1628800"/>
            <a:ext cx="8352928" cy="3831818"/>
          </a:xfrm>
          <a:prstGeom prst="rect">
            <a:avLst/>
          </a:prstGeom>
        </p:spPr>
        <p:txBody>
          <a:bodyPr wrap="square">
            <a:spAutoFit/>
          </a:bodyPr>
          <a:lstStyle/>
          <a:p>
            <a:pPr marL="342900" lvl="0" indent="-342900" algn="just">
              <a:lnSpc>
                <a:spcPct val="90000"/>
              </a:lnSpc>
              <a:spcAft>
                <a:spcPts val="0"/>
              </a:spcAft>
              <a:buFont typeface="+mj-lt"/>
              <a:buAutoNum type="arabicPeriod" startAt="4"/>
            </a:pPr>
            <a:r>
              <a:rPr lang="sk-SK" dirty="0" smtClean="0">
                <a:ea typeface="Calibri" charset="0"/>
                <a:cs typeface="Calibri" charset="0"/>
              </a:rPr>
              <a:t>Zamestnávatelia </a:t>
            </a:r>
            <a:r>
              <a:rPr lang="sk-SK" dirty="0">
                <a:ea typeface="Calibri" charset="0"/>
                <a:cs typeface="Calibri" charset="0"/>
              </a:rPr>
              <a:t>poukazujú na potrebnú zmenu v systéme, ktorý ich momentálne tlačí do zamestnávania OZZ. V kontexte zmien na trhu práce v čase Covid-19 pandémie, </a:t>
            </a:r>
            <a:r>
              <a:rPr lang="sk-SK" b="1" dirty="0">
                <a:ea typeface="Calibri" charset="0"/>
                <a:cs typeface="Calibri" charset="0"/>
              </a:rPr>
              <a:t>ako by mali tieto zmeny vyzerať, aby motivovali zamestnávateľov zamestnávať OZZ</a:t>
            </a:r>
            <a:r>
              <a:rPr lang="sk-SK" dirty="0">
                <a:ea typeface="Calibri" charset="0"/>
                <a:cs typeface="Calibri" charset="0"/>
              </a:rPr>
              <a:t>? </a:t>
            </a:r>
            <a:endParaRPr lang="en-GB" dirty="0">
              <a:ea typeface="Calibri" charset="0"/>
              <a:cs typeface="Times New Roman" charset="0"/>
            </a:endParaRPr>
          </a:p>
          <a:p>
            <a:pPr marL="342900" lvl="0" indent="-342900" algn="just">
              <a:lnSpc>
                <a:spcPct val="90000"/>
              </a:lnSpc>
              <a:spcAft>
                <a:spcPts val="0"/>
              </a:spcAft>
              <a:buFont typeface="+mj-lt"/>
              <a:buAutoNum type="arabicPeriod" startAt="4"/>
            </a:pPr>
            <a:r>
              <a:rPr lang="sk-SK" dirty="0">
                <a:ea typeface="Calibri" charset="0"/>
                <a:cs typeface="Calibri" charset="0"/>
              </a:rPr>
              <a:t>Naša analýza potvrdila, že osobám po dlhodobej PN </a:t>
            </a:r>
            <a:r>
              <a:rPr lang="sk-SK" dirty="0" smtClean="0">
                <a:ea typeface="Calibri" charset="0"/>
                <a:cs typeface="Calibri" charset="0"/>
              </a:rPr>
              <a:t>sa </a:t>
            </a:r>
            <a:r>
              <a:rPr lang="sk-SK" dirty="0">
                <a:ea typeface="Calibri" charset="0"/>
                <a:cs typeface="Calibri" charset="0"/>
              </a:rPr>
              <a:t>nevenuje v slovenskom kontexte žiadna pozornosť a v súčasnosti </a:t>
            </a:r>
            <a:r>
              <a:rPr lang="sk-SK" b="1" dirty="0">
                <a:ea typeface="Calibri" charset="0"/>
                <a:cs typeface="Calibri" charset="0"/>
              </a:rPr>
              <a:t>neexistujú politiky zamerané na pracovnú integráciu ľudí po dlhodobej PN</a:t>
            </a:r>
            <a:r>
              <a:rPr lang="sk-SK" dirty="0">
                <a:ea typeface="Calibri" charset="0"/>
                <a:cs typeface="Calibri" charset="0"/>
              </a:rPr>
              <a:t>. Aké politiky, a na akej úrovni (firemná, národná, sektorová) považujete vy za kľúčové pre zachovanie/podporenie pracovnej a spoločenskej integrácie tejto rastúcej skupiny ľudí? (rekvalifikácie, cielené zastúpenie v kolektívnych zmluvách, cielená národná legislatíva (povinnosť/motivácia zamestnávateľa pre úpravu úväzku), a iné)?   </a:t>
            </a:r>
            <a:endParaRPr lang="en-GB" dirty="0">
              <a:ea typeface="Calibri" charset="0"/>
              <a:cs typeface="Times New Roman" charset="0"/>
            </a:endParaRPr>
          </a:p>
          <a:p>
            <a:pPr marL="342900" lvl="0" indent="-342900" algn="just">
              <a:lnSpc>
                <a:spcPct val="90000"/>
              </a:lnSpc>
              <a:spcAft>
                <a:spcPts val="0"/>
              </a:spcAft>
              <a:buFont typeface="+mj-lt"/>
              <a:buAutoNum type="arabicPeriod" startAt="4"/>
            </a:pPr>
            <a:r>
              <a:rPr lang="sk-SK" b="1" dirty="0">
                <a:ea typeface="Calibri" charset="0"/>
                <a:cs typeface="Calibri" charset="0"/>
              </a:rPr>
              <a:t>Ktoré politiky a nástroje používané v oblasti pracovnej integrácie OZZ v Nórsku </a:t>
            </a:r>
            <a:r>
              <a:rPr lang="sk-SK" b="1" dirty="0" smtClean="0">
                <a:ea typeface="Calibri" charset="0"/>
                <a:cs typeface="Calibri" charset="0"/>
              </a:rPr>
              <a:t>považujete </a:t>
            </a:r>
            <a:r>
              <a:rPr lang="sk-SK" b="1" dirty="0">
                <a:ea typeface="Calibri" charset="0"/>
                <a:cs typeface="Calibri" charset="0"/>
              </a:rPr>
              <a:t>za inšpiratívne a aplikovateľné v slovenskom a konkrétne regionálnom kontexte?</a:t>
            </a:r>
            <a:endParaRPr lang="en-GB" b="1" dirty="0">
              <a:ea typeface="Calibri" charset="0"/>
              <a:cs typeface="Times New Roman" charset="0"/>
            </a:endParaRPr>
          </a:p>
        </p:txBody>
      </p:sp>
      <p:sp>
        <p:nvSpPr>
          <p:cNvPr id="5" name="Rectangle 4"/>
          <p:cNvSpPr/>
          <p:nvPr/>
        </p:nvSpPr>
        <p:spPr>
          <a:xfrm>
            <a:off x="334120" y="1196752"/>
            <a:ext cx="8280920" cy="308739"/>
          </a:xfrm>
          <a:prstGeom prst="rect">
            <a:avLst/>
          </a:prstGeom>
        </p:spPr>
        <p:txBody>
          <a:bodyPr wrap="square">
            <a:spAutoFit/>
          </a:bodyPr>
          <a:lstStyle/>
          <a:p>
            <a:pPr>
              <a:lnSpc>
                <a:spcPts val="1500"/>
              </a:lnSpc>
              <a:spcAft>
                <a:spcPts val="0"/>
              </a:spcAft>
            </a:pPr>
            <a:r>
              <a:rPr lang="en-GB" sz="2400" b="1" dirty="0" err="1" smtClean="0">
                <a:solidFill>
                  <a:srgbClr val="C00000"/>
                </a:solidFill>
                <a:latin typeface="+mn-ea"/>
                <a:ea typeface="+mn-ea"/>
              </a:rPr>
              <a:t>Otázky</a:t>
            </a:r>
            <a:r>
              <a:rPr lang="en-GB" sz="2400" b="1" dirty="0" smtClean="0">
                <a:solidFill>
                  <a:srgbClr val="C00000"/>
                </a:solidFill>
                <a:latin typeface="+mn-ea"/>
                <a:ea typeface="+mn-ea"/>
              </a:rPr>
              <a:t> do </a:t>
            </a:r>
            <a:r>
              <a:rPr lang="en-GB" sz="2400" b="1" dirty="0" err="1" smtClean="0">
                <a:solidFill>
                  <a:srgbClr val="C00000"/>
                </a:solidFill>
                <a:latin typeface="+mn-ea"/>
                <a:ea typeface="+mn-ea"/>
              </a:rPr>
              <a:t>diskusie</a:t>
            </a:r>
            <a:endParaRPr lang="en-GB" sz="2400" b="1" dirty="0">
              <a:solidFill>
                <a:srgbClr val="C00000"/>
              </a:solidFill>
              <a:latin typeface="+mn-ea"/>
              <a:ea typeface="+mn-ea"/>
            </a:endParaRPr>
          </a:p>
        </p:txBody>
      </p:sp>
    </p:spTree>
    <p:extLst>
      <p:ext uri="{BB962C8B-B14F-4D97-AF65-F5344CB8AC3E}">
        <p14:creationId xmlns:p14="http://schemas.microsoft.com/office/powerpoint/2010/main" val="23545736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Content Placeholder 9"/>
          <p:cNvSpPr>
            <a:spLocks noGrp="1"/>
          </p:cNvSpPr>
          <p:nvPr>
            <p:ph idx="1"/>
          </p:nvPr>
        </p:nvSpPr>
        <p:spPr/>
        <p:txBody>
          <a:bodyPr/>
          <a:lstStyle/>
          <a:p>
            <a:pPr marL="0" indent="0">
              <a:buNone/>
            </a:pPr>
            <a:endParaRPr lang="sk-SK" altLang="en-US" dirty="0"/>
          </a:p>
          <a:p>
            <a:pPr marL="0" indent="0">
              <a:buNone/>
            </a:pPr>
            <a:endParaRPr lang="sk-SK" altLang="en-US" dirty="0"/>
          </a:p>
          <a:p>
            <a:pPr marL="0" indent="0" algn="ctr">
              <a:buNone/>
            </a:pPr>
            <a:r>
              <a:rPr lang="sk-SK" b="1" dirty="0">
                <a:solidFill>
                  <a:srgbClr val="C00000"/>
                </a:solidFill>
              </a:rPr>
              <a:t>IV. Pracovná integrácia ľudí s viacnásobným znevýhodnením </a:t>
            </a:r>
            <a:endParaRPr lang="en-GB" dirty="0">
              <a:solidFill>
                <a:srgbClr val="C00000"/>
              </a:solidFill>
            </a:endParaRPr>
          </a:p>
        </p:txBody>
      </p:sp>
    </p:spTree>
    <p:extLst>
      <p:ext uri="{BB962C8B-B14F-4D97-AF65-F5344CB8AC3E}">
        <p14:creationId xmlns:p14="http://schemas.microsoft.com/office/powerpoint/2010/main" val="242455570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Content Placeholder 1"/>
          <p:cNvSpPr>
            <a:spLocks noGrp="1"/>
          </p:cNvSpPr>
          <p:nvPr>
            <p:ph idx="1"/>
          </p:nvPr>
        </p:nvSpPr>
        <p:spPr>
          <a:xfrm>
            <a:off x="457200" y="1196752"/>
            <a:ext cx="8229600" cy="5112568"/>
          </a:xfrm>
        </p:spPr>
        <p:txBody>
          <a:bodyPr/>
          <a:lstStyle/>
          <a:p>
            <a:pPr marL="0" indent="0">
              <a:buNone/>
            </a:pPr>
            <a:r>
              <a:rPr lang="sk-SK" sz="2000" b="1" dirty="0">
                <a:solidFill>
                  <a:srgbClr val="923236"/>
                </a:solidFill>
                <a:effectLst/>
                <a:latin typeface="Arial" panose="020B0604020202020204" pitchFamily="34" charset="0"/>
                <a:ea typeface="Times New Roman" panose="02020603050405020304" pitchFamily="18" charset="0"/>
              </a:rPr>
              <a:t>Pracovná integrácia ľudí s viacnásobným znevýhodnením </a:t>
            </a:r>
            <a:endParaRPr lang="en-GB" sz="2000" b="1" dirty="0">
              <a:solidFill>
                <a:srgbClr val="923236"/>
              </a:solidFill>
              <a:effectLst/>
              <a:latin typeface="Arial" panose="020B0604020202020204" pitchFamily="34" charset="0"/>
              <a:ea typeface="Times New Roman" panose="02020603050405020304" pitchFamily="18" charset="0"/>
            </a:endParaRPr>
          </a:p>
          <a:p>
            <a:pPr marL="0" indent="0">
              <a:buNone/>
            </a:pPr>
            <a:endParaRPr lang="cs-CZ" sz="2000" dirty="0">
              <a:effectLst/>
              <a:latin typeface="Times New Roman" panose="02020603050405020304" pitchFamily="18" charset="0"/>
              <a:ea typeface="Times New Roman" panose="02020603050405020304" pitchFamily="18" charset="0"/>
            </a:endParaRPr>
          </a:p>
          <a:p>
            <a:r>
              <a:rPr lang="en-US" altLang="en-US" sz="1800" dirty="0" err="1"/>
              <a:t>Dve</a:t>
            </a:r>
            <a:r>
              <a:rPr lang="en-US" altLang="en-US" sz="1800" dirty="0"/>
              <a:t> </a:t>
            </a:r>
            <a:r>
              <a:rPr lang="en-US" altLang="en-US" sz="1800" dirty="0" err="1"/>
              <a:t>špecifické</a:t>
            </a:r>
            <a:r>
              <a:rPr lang="en-US" altLang="en-US" sz="1800" dirty="0"/>
              <a:t> </a:t>
            </a:r>
            <a:r>
              <a:rPr lang="en-US" altLang="en-US" sz="1800" dirty="0" err="1"/>
              <a:t>podskupiny</a:t>
            </a:r>
            <a:r>
              <a:rPr lang="en-US" altLang="en-US" sz="1800" dirty="0"/>
              <a:t> OZZ:</a:t>
            </a:r>
          </a:p>
          <a:p>
            <a:pPr marL="0" indent="0">
              <a:buNone/>
            </a:pPr>
            <a:r>
              <a:rPr lang="en-US" altLang="en-US" sz="1800" b="1" dirty="0" err="1">
                <a:solidFill>
                  <a:srgbClr val="923236"/>
                </a:solidFill>
              </a:rPr>
              <a:t>Ľudia</a:t>
            </a:r>
            <a:r>
              <a:rPr lang="en-US" altLang="en-US" sz="1800" b="1" dirty="0">
                <a:solidFill>
                  <a:srgbClr val="923236"/>
                </a:solidFill>
              </a:rPr>
              <a:t> bez </a:t>
            </a:r>
            <a:r>
              <a:rPr lang="en-US" altLang="en-US" sz="1800" b="1" dirty="0" err="1">
                <a:solidFill>
                  <a:srgbClr val="923236"/>
                </a:solidFill>
              </a:rPr>
              <a:t>domova</a:t>
            </a:r>
            <a:r>
              <a:rPr lang="en-US" altLang="en-US" sz="1800" b="1" dirty="0">
                <a:solidFill>
                  <a:srgbClr val="923236"/>
                </a:solidFill>
              </a:rPr>
              <a:t> a </a:t>
            </a:r>
            <a:r>
              <a:rPr lang="en-US" altLang="en-US" sz="1800" b="1" dirty="0" err="1">
                <a:solidFill>
                  <a:srgbClr val="923236"/>
                </a:solidFill>
              </a:rPr>
              <a:t>Rómovia</a:t>
            </a:r>
            <a:r>
              <a:rPr lang="en-US" altLang="en-US" sz="1800" b="1" dirty="0">
                <a:solidFill>
                  <a:srgbClr val="923236"/>
                </a:solidFill>
              </a:rPr>
              <a:t>/</a:t>
            </a:r>
            <a:r>
              <a:rPr lang="en-US" altLang="en-US" sz="1800" b="1" dirty="0" err="1">
                <a:solidFill>
                  <a:srgbClr val="923236"/>
                </a:solidFill>
              </a:rPr>
              <a:t>Rómky</a:t>
            </a:r>
            <a:r>
              <a:rPr lang="en-US" altLang="en-US" sz="1800" b="1" dirty="0">
                <a:solidFill>
                  <a:srgbClr val="923236"/>
                </a:solidFill>
              </a:rPr>
              <a:t> so </a:t>
            </a:r>
            <a:r>
              <a:rPr lang="en-US" altLang="en-US" sz="1800" b="1" dirty="0" err="1">
                <a:solidFill>
                  <a:srgbClr val="923236"/>
                </a:solidFill>
              </a:rPr>
              <a:t>zdravotným</a:t>
            </a:r>
            <a:r>
              <a:rPr lang="en-US" altLang="en-US" sz="1800" b="1" dirty="0">
                <a:solidFill>
                  <a:srgbClr val="923236"/>
                </a:solidFill>
              </a:rPr>
              <a:t> </a:t>
            </a:r>
            <a:r>
              <a:rPr lang="en-US" altLang="en-US" sz="1800" b="1" dirty="0" err="1">
                <a:solidFill>
                  <a:srgbClr val="923236"/>
                </a:solidFill>
              </a:rPr>
              <a:t>znevýhodnením</a:t>
            </a:r>
            <a:endParaRPr lang="en-US" altLang="en-US" sz="1800" b="1" dirty="0">
              <a:solidFill>
                <a:srgbClr val="923236"/>
              </a:solidFill>
            </a:endParaRPr>
          </a:p>
          <a:p>
            <a:pPr marL="0" indent="0">
              <a:buNone/>
            </a:pPr>
            <a:endParaRPr lang="en-US" altLang="en-US" sz="1800" b="1" dirty="0">
              <a:solidFill>
                <a:srgbClr val="923236"/>
              </a:solidFill>
            </a:endParaRPr>
          </a:p>
          <a:p>
            <a:r>
              <a:rPr lang="en-US" altLang="en-US" sz="1800" dirty="0" err="1"/>
              <a:t>Viacnásobná</a:t>
            </a:r>
            <a:r>
              <a:rPr lang="en-US" altLang="en-US" sz="1800" dirty="0"/>
              <a:t> </a:t>
            </a:r>
            <a:r>
              <a:rPr lang="sk-SK" altLang="en-US" sz="1800" dirty="0"/>
              <a:t>znevýhodnenie – okrem zdravotných obmedzení napr. </a:t>
            </a:r>
            <a:r>
              <a:rPr lang="en-US" altLang="en-US" sz="1800" dirty="0" err="1"/>
              <a:t>etnická</a:t>
            </a:r>
            <a:r>
              <a:rPr lang="en-US" altLang="en-US" sz="1800" dirty="0"/>
              <a:t> </a:t>
            </a:r>
            <a:r>
              <a:rPr lang="en-US" altLang="en-US" sz="1800" dirty="0" err="1"/>
              <a:t>príslušnosť</a:t>
            </a:r>
            <a:r>
              <a:rPr lang="en-US" altLang="en-US" sz="1800" dirty="0"/>
              <a:t>, </a:t>
            </a:r>
            <a:r>
              <a:rPr lang="en-US" altLang="en-US" sz="1800" dirty="0" err="1"/>
              <a:t>absencia</a:t>
            </a:r>
            <a:r>
              <a:rPr lang="en-US" altLang="en-US" sz="1800" dirty="0"/>
              <a:t> </a:t>
            </a:r>
            <a:r>
              <a:rPr lang="en-US" altLang="en-US" sz="1800" dirty="0" err="1"/>
              <a:t>bývania</a:t>
            </a:r>
            <a:r>
              <a:rPr lang="en-US" altLang="en-US" sz="1800" dirty="0"/>
              <a:t> </a:t>
            </a:r>
            <a:r>
              <a:rPr lang="en-US" altLang="en-US" sz="1800" dirty="0" err="1"/>
              <a:t>alebo</a:t>
            </a:r>
            <a:r>
              <a:rPr lang="en-US" altLang="en-US" sz="1800" dirty="0"/>
              <a:t> </a:t>
            </a:r>
            <a:r>
              <a:rPr lang="en-US" altLang="en-US" sz="1800" dirty="0" err="1"/>
              <a:t>nevyhovujúce</a:t>
            </a:r>
            <a:r>
              <a:rPr lang="en-US" altLang="en-US" sz="1800" dirty="0"/>
              <a:t> </a:t>
            </a:r>
            <a:r>
              <a:rPr lang="en-US" altLang="en-US" sz="1800" dirty="0" err="1"/>
              <a:t>podmienky</a:t>
            </a:r>
            <a:r>
              <a:rPr lang="en-US" altLang="en-US" sz="1800" dirty="0"/>
              <a:t> v </a:t>
            </a:r>
            <a:r>
              <a:rPr lang="en-US" altLang="en-US" sz="1800" dirty="0" err="1"/>
              <a:t>bývaní</a:t>
            </a:r>
            <a:r>
              <a:rPr lang="en-US" altLang="en-US" sz="1800" dirty="0"/>
              <a:t>, </a:t>
            </a:r>
            <a:r>
              <a:rPr lang="en-US" altLang="en-US" sz="1800" dirty="0" err="1"/>
              <a:t>nízka</a:t>
            </a:r>
            <a:r>
              <a:rPr lang="en-US" altLang="en-US" sz="1800" dirty="0"/>
              <a:t> </a:t>
            </a:r>
            <a:r>
              <a:rPr lang="en-US" altLang="en-US" sz="1800" dirty="0" err="1"/>
              <a:t>úroveň</a:t>
            </a:r>
            <a:r>
              <a:rPr lang="en-US" altLang="en-US" sz="1800" dirty="0"/>
              <a:t> </a:t>
            </a:r>
            <a:r>
              <a:rPr lang="en-US" altLang="en-US" sz="1800" dirty="0" err="1"/>
              <a:t>vzdelania</a:t>
            </a:r>
            <a:endParaRPr lang="en-US" altLang="en-US" sz="1800" dirty="0"/>
          </a:p>
          <a:p>
            <a:pPr marL="0" indent="0">
              <a:buNone/>
            </a:pPr>
            <a:endParaRPr lang="en-US" altLang="en-US" sz="1800" dirty="0"/>
          </a:p>
          <a:p>
            <a:r>
              <a:rPr lang="en-US" altLang="en-US" sz="1800" dirty="0" err="1"/>
              <a:t>Špecifické</a:t>
            </a:r>
            <a:r>
              <a:rPr lang="en-US" altLang="en-US" sz="1800" dirty="0"/>
              <a:t> </a:t>
            </a:r>
            <a:r>
              <a:rPr lang="en-US" altLang="en-US" sz="1800" dirty="0" err="1"/>
              <a:t>bariéry</a:t>
            </a:r>
            <a:r>
              <a:rPr lang="en-US" altLang="en-US" sz="1800" dirty="0"/>
              <a:t> v </a:t>
            </a:r>
            <a:r>
              <a:rPr lang="en-US" altLang="en-US" sz="1800" dirty="0" err="1"/>
              <a:t>prístupe</a:t>
            </a:r>
            <a:r>
              <a:rPr lang="en-US" altLang="en-US" sz="1800" dirty="0"/>
              <a:t> </a:t>
            </a:r>
            <a:r>
              <a:rPr lang="en-US" altLang="en-US" sz="1800" dirty="0" err="1"/>
              <a:t>na</a:t>
            </a:r>
            <a:r>
              <a:rPr lang="en-US" altLang="en-US" sz="1800" dirty="0"/>
              <a:t> </a:t>
            </a:r>
            <a:r>
              <a:rPr lang="en-US" altLang="en-US" sz="1800" dirty="0" err="1"/>
              <a:t>trh</a:t>
            </a:r>
            <a:r>
              <a:rPr lang="en-US" altLang="en-US" sz="1800" dirty="0"/>
              <a:t> </a:t>
            </a:r>
            <a:r>
              <a:rPr lang="en-US" altLang="en-US" sz="1800" dirty="0" err="1"/>
              <a:t>práce</a:t>
            </a:r>
            <a:r>
              <a:rPr lang="en-US" altLang="en-US" sz="1800" dirty="0"/>
              <a:t>             </a:t>
            </a:r>
            <a:r>
              <a:rPr lang="en-US" altLang="en-US" sz="1800" dirty="0" err="1"/>
              <a:t>špecifické</a:t>
            </a:r>
            <a:r>
              <a:rPr lang="en-US" altLang="en-US" sz="1800" dirty="0"/>
              <a:t> </a:t>
            </a:r>
            <a:r>
              <a:rPr lang="en-US" altLang="en-US" sz="1800" dirty="0" err="1"/>
              <a:t>nástroje</a:t>
            </a:r>
            <a:r>
              <a:rPr lang="en-US" altLang="en-US" sz="1800" dirty="0"/>
              <a:t> </a:t>
            </a:r>
            <a:r>
              <a:rPr lang="en-US" altLang="en-US" sz="1800" dirty="0" err="1"/>
              <a:t>pracovnej</a:t>
            </a:r>
            <a:r>
              <a:rPr lang="en-US" altLang="en-US" sz="1800" dirty="0"/>
              <a:t> </a:t>
            </a:r>
            <a:r>
              <a:rPr lang="en-US" altLang="en-US" sz="1800" dirty="0" err="1"/>
              <a:t>integrácie</a:t>
            </a:r>
            <a:endParaRPr lang="en-US" altLang="en-US" sz="1800" dirty="0"/>
          </a:p>
          <a:p>
            <a:endParaRPr lang="en-US" altLang="en-US" sz="1800" dirty="0"/>
          </a:p>
          <a:p>
            <a:r>
              <a:rPr lang="en-US" altLang="en-US" sz="1800" dirty="0"/>
              <a:t>Desk research a </a:t>
            </a:r>
            <a:r>
              <a:rPr lang="en-US" altLang="en-US" sz="1800" dirty="0" err="1"/>
              <a:t>rozhovory</a:t>
            </a:r>
            <a:r>
              <a:rPr lang="en-US" altLang="en-US" sz="1800" dirty="0"/>
              <a:t> s </a:t>
            </a:r>
            <a:r>
              <a:rPr lang="en-US" altLang="en-US" sz="1800" dirty="0" err="1"/>
              <a:t>predstaviteľmi</a:t>
            </a:r>
            <a:r>
              <a:rPr lang="en-US" altLang="en-US" sz="1800" dirty="0"/>
              <a:t>/kami 4 </a:t>
            </a:r>
            <a:r>
              <a:rPr lang="en-US" altLang="en-US" sz="1800" dirty="0" err="1"/>
              <a:t>typoch</a:t>
            </a:r>
            <a:r>
              <a:rPr lang="en-US" altLang="en-US" sz="1800" dirty="0"/>
              <a:t> </a:t>
            </a:r>
            <a:r>
              <a:rPr lang="en-US" altLang="en-US" sz="1800" dirty="0" err="1"/>
              <a:t>organizácií</a:t>
            </a:r>
            <a:r>
              <a:rPr lang="en-US" altLang="en-US" sz="1800" dirty="0"/>
              <a:t> (</a:t>
            </a:r>
            <a:r>
              <a:rPr lang="en-US" altLang="en-US" sz="1800" dirty="0" err="1"/>
              <a:t>regionálna</a:t>
            </a:r>
            <a:r>
              <a:rPr lang="en-US" altLang="en-US" sz="1800" dirty="0"/>
              <a:t> </a:t>
            </a:r>
            <a:r>
              <a:rPr lang="en-US" altLang="en-US" sz="1800" dirty="0" err="1"/>
              <a:t>i</a:t>
            </a:r>
            <a:r>
              <a:rPr lang="en-US" altLang="en-US" sz="1800" dirty="0"/>
              <a:t> </a:t>
            </a:r>
            <a:r>
              <a:rPr lang="en-US" altLang="en-US" sz="1800" dirty="0" err="1"/>
              <a:t>celoslovenská</a:t>
            </a:r>
            <a:r>
              <a:rPr lang="en-US" altLang="en-US" sz="1800" dirty="0"/>
              <a:t> </a:t>
            </a:r>
            <a:r>
              <a:rPr lang="en-US" altLang="en-US" sz="1800" dirty="0" err="1"/>
              <a:t>pôsobnosť</a:t>
            </a:r>
            <a:r>
              <a:rPr lang="en-US" altLang="en-US" sz="1800" dirty="0"/>
              <a:t>, </a:t>
            </a:r>
            <a:r>
              <a:rPr lang="en-US" altLang="en-US" sz="1800" dirty="0" err="1"/>
              <a:t>zohľadnenie</a:t>
            </a:r>
            <a:r>
              <a:rPr lang="en-US" altLang="en-US" sz="1800" dirty="0"/>
              <a:t> </a:t>
            </a:r>
            <a:r>
              <a:rPr lang="en-US" altLang="en-US" sz="1800" dirty="0" err="1"/>
              <a:t>rôznych</a:t>
            </a:r>
            <a:r>
              <a:rPr lang="en-US" altLang="en-US" sz="1800" dirty="0"/>
              <a:t> </a:t>
            </a:r>
            <a:r>
              <a:rPr lang="en-US" altLang="en-US" sz="1800" dirty="0" err="1"/>
              <a:t>regiónov</a:t>
            </a:r>
            <a:r>
              <a:rPr lang="en-US" altLang="en-US" sz="1800" dirty="0"/>
              <a:t> </a:t>
            </a:r>
            <a:r>
              <a:rPr lang="en-US" altLang="en-US" sz="1800" dirty="0" err="1"/>
              <a:t>Slovenska</a:t>
            </a:r>
            <a:r>
              <a:rPr lang="en-US" altLang="en-US" sz="1800" dirty="0"/>
              <a:t> </a:t>
            </a:r>
            <a:r>
              <a:rPr lang="en-US" altLang="en-US" sz="1800" dirty="0" err="1"/>
              <a:t>ako</a:t>
            </a:r>
            <a:r>
              <a:rPr lang="en-US" altLang="en-US" sz="1800" dirty="0"/>
              <a:t> </a:t>
            </a:r>
            <a:r>
              <a:rPr lang="en-US" altLang="en-US" sz="1800" dirty="0" err="1"/>
              <a:t>aj</a:t>
            </a:r>
            <a:r>
              <a:rPr lang="en-US" altLang="en-US" sz="1800" dirty="0"/>
              <a:t> </a:t>
            </a:r>
            <a:r>
              <a:rPr lang="en-US" altLang="en-US" sz="1800" dirty="0" err="1"/>
              <a:t>typov</a:t>
            </a:r>
            <a:r>
              <a:rPr lang="en-US" altLang="en-US" sz="1800" dirty="0"/>
              <a:t> MVO)</a:t>
            </a:r>
          </a:p>
          <a:p>
            <a:endParaRPr lang="en-US" altLang="en-US" sz="2000" b="1" dirty="0">
              <a:solidFill>
                <a:srgbClr val="923236"/>
              </a:solidFill>
            </a:endParaRPr>
          </a:p>
          <a:p>
            <a:pPr marL="0" indent="0">
              <a:buNone/>
            </a:pPr>
            <a:endParaRPr lang="en-US" altLang="en-US" sz="2000" b="1" dirty="0">
              <a:solidFill>
                <a:srgbClr val="C00000"/>
              </a:solidFill>
            </a:endParaRPr>
          </a:p>
          <a:p>
            <a:pPr marL="0" indent="0">
              <a:buNone/>
            </a:pPr>
            <a:endParaRPr lang="en-US" altLang="en-US" sz="2000" b="1" dirty="0">
              <a:solidFill>
                <a:srgbClr val="C00000"/>
              </a:solidFill>
            </a:endParaRPr>
          </a:p>
          <a:p>
            <a:pPr marL="0" indent="0">
              <a:buNone/>
            </a:pPr>
            <a:endParaRPr lang="en-US" altLang="en-US" sz="2000" b="1" dirty="0"/>
          </a:p>
          <a:p>
            <a:pPr marL="0" indent="0">
              <a:buNone/>
            </a:pPr>
            <a:endParaRPr lang="en-US" altLang="en-US" sz="2000" b="1" dirty="0"/>
          </a:p>
        </p:txBody>
      </p:sp>
      <p:sp>
        <p:nvSpPr>
          <p:cNvPr id="2" name="Šipka: doprava 1">
            <a:extLst>
              <a:ext uri="{FF2B5EF4-FFF2-40B4-BE49-F238E27FC236}">
                <a16:creationId xmlns:a16="http://schemas.microsoft.com/office/drawing/2014/main" xmlns="" id="{24DA043F-6A94-40BB-BE8B-75135DBD22E6}"/>
              </a:ext>
            </a:extLst>
          </p:cNvPr>
          <p:cNvSpPr/>
          <p:nvPr/>
        </p:nvSpPr>
        <p:spPr>
          <a:xfrm>
            <a:off x="5148064" y="4221088"/>
            <a:ext cx="648072" cy="216024"/>
          </a:xfrm>
          <a:prstGeom prst="rightArrow">
            <a:avLst/>
          </a:prstGeom>
          <a:solidFill>
            <a:srgbClr val="923236"/>
          </a:solidFill>
          <a:ln>
            <a:solidFill>
              <a:srgbClr val="C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307895052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Content Placeholder 1"/>
          <p:cNvSpPr>
            <a:spLocks noGrp="1"/>
          </p:cNvSpPr>
          <p:nvPr>
            <p:ph idx="1"/>
          </p:nvPr>
        </p:nvSpPr>
        <p:spPr>
          <a:xfrm>
            <a:off x="457200" y="1124744"/>
            <a:ext cx="8229600" cy="5001419"/>
          </a:xfrm>
        </p:spPr>
        <p:txBody>
          <a:bodyPr/>
          <a:lstStyle/>
          <a:p>
            <a:pPr marL="0" indent="0">
              <a:buNone/>
            </a:pPr>
            <a:r>
              <a:rPr lang="en-US" altLang="en-US" sz="2000" b="1" dirty="0" err="1">
                <a:solidFill>
                  <a:srgbClr val="923236"/>
                </a:solidFill>
              </a:rPr>
              <a:t>Ľudia</a:t>
            </a:r>
            <a:r>
              <a:rPr lang="en-US" altLang="en-US" sz="2000" b="1" dirty="0">
                <a:solidFill>
                  <a:srgbClr val="923236"/>
                </a:solidFill>
              </a:rPr>
              <a:t> bez </a:t>
            </a:r>
            <a:r>
              <a:rPr lang="en-US" altLang="en-US" sz="2000" b="1" dirty="0" err="1">
                <a:solidFill>
                  <a:srgbClr val="923236"/>
                </a:solidFill>
              </a:rPr>
              <a:t>domova</a:t>
            </a:r>
            <a:r>
              <a:rPr lang="en-US" altLang="en-US" sz="2000" b="1" dirty="0">
                <a:solidFill>
                  <a:srgbClr val="923236"/>
                </a:solidFill>
              </a:rPr>
              <a:t> so </a:t>
            </a:r>
            <a:r>
              <a:rPr lang="en-US" altLang="en-US" sz="2000" b="1" dirty="0" err="1">
                <a:solidFill>
                  <a:srgbClr val="923236"/>
                </a:solidFill>
              </a:rPr>
              <a:t>zdravotným</a:t>
            </a:r>
            <a:r>
              <a:rPr lang="en-US" altLang="en-US" sz="2000" b="1" dirty="0">
                <a:solidFill>
                  <a:srgbClr val="923236"/>
                </a:solidFill>
              </a:rPr>
              <a:t> </a:t>
            </a:r>
            <a:r>
              <a:rPr lang="en-US" altLang="en-US" sz="2000" b="1" dirty="0" err="1">
                <a:solidFill>
                  <a:srgbClr val="923236"/>
                </a:solidFill>
              </a:rPr>
              <a:t>znevýhodnením</a:t>
            </a:r>
            <a:r>
              <a:rPr lang="en-US" altLang="en-US" sz="2000" b="1" dirty="0">
                <a:solidFill>
                  <a:srgbClr val="923236"/>
                </a:solidFill>
              </a:rPr>
              <a:t> – </a:t>
            </a:r>
            <a:r>
              <a:rPr lang="en-US" altLang="en-US" sz="2000" b="1" dirty="0" err="1">
                <a:solidFill>
                  <a:srgbClr val="923236"/>
                </a:solidFill>
              </a:rPr>
              <a:t>kontex</a:t>
            </a:r>
            <a:r>
              <a:rPr lang="sk-SK" altLang="en-US" sz="2000" b="1" dirty="0">
                <a:solidFill>
                  <a:srgbClr val="923236"/>
                </a:solidFill>
              </a:rPr>
              <a:t>t</a:t>
            </a:r>
            <a:endParaRPr lang="en-US" altLang="en-US" sz="2000" b="1" dirty="0">
              <a:solidFill>
                <a:srgbClr val="923236"/>
              </a:solidFill>
            </a:endParaRPr>
          </a:p>
          <a:p>
            <a:pPr marL="0" indent="0">
              <a:buNone/>
            </a:pPr>
            <a:endParaRPr lang="en-US" altLang="en-US" sz="2000" b="1" dirty="0">
              <a:solidFill>
                <a:srgbClr val="923236"/>
              </a:solidFill>
            </a:endParaRPr>
          </a:p>
          <a:p>
            <a:r>
              <a:rPr lang="en-US" altLang="en-US" sz="1800" dirty="0" err="1"/>
              <a:t>Zdravotné</a:t>
            </a:r>
            <a:r>
              <a:rPr lang="en-US" altLang="en-US" sz="1800" dirty="0"/>
              <a:t> </a:t>
            </a:r>
            <a:r>
              <a:rPr lang="en-US" altLang="en-US" sz="1800" dirty="0" err="1"/>
              <a:t>znevýhodnenie</a:t>
            </a:r>
            <a:r>
              <a:rPr lang="en-US" altLang="en-US" sz="1800" dirty="0"/>
              <a:t> </a:t>
            </a:r>
            <a:r>
              <a:rPr lang="en-US" altLang="en-US" sz="1800" dirty="0" err="1"/>
              <a:t>ako</a:t>
            </a:r>
            <a:r>
              <a:rPr lang="en-US" altLang="en-US" sz="1800" dirty="0"/>
              <a:t> </a:t>
            </a:r>
            <a:r>
              <a:rPr lang="en-US" altLang="en-US" sz="1800" b="1" dirty="0" err="1"/>
              <a:t>dôsledok</a:t>
            </a:r>
            <a:r>
              <a:rPr lang="en-US" altLang="en-US" sz="1800" b="1" dirty="0"/>
              <a:t> </a:t>
            </a:r>
            <a:r>
              <a:rPr lang="en-US" altLang="en-US" sz="1800" b="1" dirty="0" err="1"/>
              <a:t>aj</a:t>
            </a:r>
            <a:r>
              <a:rPr lang="en-US" altLang="en-US" sz="1800" b="1" dirty="0"/>
              <a:t> </a:t>
            </a:r>
            <a:r>
              <a:rPr lang="en-US" altLang="en-US" sz="1800" b="1" dirty="0" err="1"/>
              <a:t>príčina</a:t>
            </a:r>
            <a:r>
              <a:rPr lang="en-US" altLang="en-US" sz="1800" b="1" dirty="0"/>
              <a:t> </a:t>
            </a:r>
            <a:r>
              <a:rPr lang="en-US" altLang="en-US" sz="1800" dirty="0" err="1"/>
              <a:t>bezdomovectva</a:t>
            </a:r>
            <a:endParaRPr lang="en-US" altLang="en-US" sz="1800" dirty="0"/>
          </a:p>
          <a:p>
            <a:endParaRPr lang="en-US" altLang="en-US" sz="1800" dirty="0"/>
          </a:p>
          <a:p>
            <a:r>
              <a:rPr lang="en-US" altLang="en-US" sz="1800" b="1" dirty="0" err="1"/>
              <a:t>Vek</a:t>
            </a:r>
            <a:r>
              <a:rPr lang="en-US" altLang="en-US" sz="1800" b="1" dirty="0"/>
              <a:t> </a:t>
            </a:r>
            <a:r>
              <a:rPr lang="en-US" altLang="en-US" sz="1800" b="1" dirty="0" err="1"/>
              <a:t>dožitia</a:t>
            </a:r>
            <a:r>
              <a:rPr lang="en-US" altLang="en-US" sz="1800" b="1" dirty="0"/>
              <a:t> </a:t>
            </a:r>
            <a:r>
              <a:rPr lang="en-US" altLang="en-US" sz="1800" dirty="0" err="1"/>
              <a:t>nižší</a:t>
            </a:r>
            <a:r>
              <a:rPr lang="en-US" altLang="en-US" sz="1800" dirty="0"/>
              <a:t> </a:t>
            </a:r>
            <a:r>
              <a:rPr lang="en-US" altLang="en-US" sz="1800" dirty="0" err="1"/>
              <a:t>až</a:t>
            </a:r>
            <a:r>
              <a:rPr lang="en-US" altLang="en-US" sz="1800" dirty="0"/>
              <a:t> o 30 </a:t>
            </a:r>
            <a:r>
              <a:rPr lang="en-US" altLang="en-US" sz="1800" dirty="0" err="1"/>
              <a:t>rokov</a:t>
            </a:r>
            <a:r>
              <a:rPr lang="en-US" altLang="en-US" sz="1800" dirty="0"/>
              <a:t> </a:t>
            </a:r>
            <a:r>
              <a:rPr lang="en-US" altLang="en-US" sz="1800" dirty="0" err="1"/>
              <a:t>než</a:t>
            </a:r>
            <a:r>
              <a:rPr lang="en-US" altLang="en-US" sz="1800" dirty="0"/>
              <a:t> u </a:t>
            </a:r>
            <a:r>
              <a:rPr lang="en-US" altLang="en-US" sz="1800" dirty="0" err="1"/>
              <a:t>ostatnej</a:t>
            </a:r>
            <a:r>
              <a:rPr lang="en-US" altLang="en-US" sz="1800" dirty="0"/>
              <a:t> </a:t>
            </a:r>
            <a:r>
              <a:rPr lang="en-US" altLang="en-US" sz="1800" dirty="0" err="1"/>
              <a:t>populácie</a:t>
            </a:r>
            <a:r>
              <a:rPr lang="en-US" altLang="en-US" sz="1800" dirty="0"/>
              <a:t> (OECD, 2020) a </a:t>
            </a:r>
            <a:r>
              <a:rPr lang="en-US" altLang="en-US" sz="1800" b="1" dirty="0" err="1"/>
              <a:t>dlhodobými</a:t>
            </a:r>
            <a:r>
              <a:rPr lang="en-US" altLang="en-US" sz="1800" b="1" dirty="0"/>
              <a:t> </a:t>
            </a:r>
            <a:r>
              <a:rPr lang="en-US" altLang="en-US" sz="1800" b="1" dirty="0" err="1"/>
              <a:t>zdravotnými</a:t>
            </a:r>
            <a:r>
              <a:rPr lang="en-US" altLang="en-US" sz="1800" b="1" dirty="0"/>
              <a:t> </a:t>
            </a:r>
            <a:r>
              <a:rPr lang="en-US" altLang="en-US" sz="1800" b="1" dirty="0" err="1"/>
              <a:t>problémami</a:t>
            </a:r>
            <a:r>
              <a:rPr lang="en-US" altLang="en-US" sz="1800" b="1" dirty="0"/>
              <a:t> </a:t>
            </a:r>
            <a:r>
              <a:rPr lang="en-US" altLang="en-US" sz="1800" b="1" dirty="0" err="1"/>
              <a:t>trpí</a:t>
            </a:r>
            <a:r>
              <a:rPr lang="en-US" altLang="en-US" sz="1800" b="1" dirty="0"/>
              <a:t> </a:t>
            </a:r>
            <a:r>
              <a:rPr lang="en-US" altLang="en-US" sz="1800" b="1" dirty="0" err="1"/>
              <a:t>až</a:t>
            </a:r>
            <a:r>
              <a:rPr lang="en-US" altLang="en-US" sz="1800" b="1" dirty="0"/>
              <a:t> 55% </a:t>
            </a:r>
            <a:r>
              <a:rPr lang="en-US" altLang="en-US" sz="1800" b="1" dirty="0" err="1"/>
              <a:t>žien</a:t>
            </a:r>
            <a:r>
              <a:rPr lang="en-US" altLang="en-US" sz="1800" b="1" dirty="0"/>
              <a:t> a 47% </a:t>
            </a:r>
            <a:r>
              <a:rPr lang="en-US" altLang="en-US" sz="1800" b="1" dirty="0" err="1"/>
              <a:t>mužov</a:t>
            </a:r>
            <a:r>
              <a:rPr lang="en-US" altLang="en-US" sz="1800" b="1" dirty="0"/>
              <a:t> bez </a:t>
            </a:r>
            <a:r>
              <a:rPr lang="en-US" altLang="en-US" sz="1800" b="1" dirty="0" err="1"/>
              <a:t>domova</a:t>
            </a:r>
            <a:r>
              <a:rPr lang="en-US" altLang="en-US" sz="1800" b="1" dirty="0"/>
              <a:t> </a:t>
            </a:r>
            <a:r>
              <a:rPr lang="en-US" altLang="en-US" sz="1800" dirty="0"/>
              <a:t>(</a:t>
            </a:r>
            <a:r>
              <a:rPr lang="en-US" altLang="en-US" sz="1800" dirty="0" err="1"/>
              <a:t>Sčítanie</a:t>
            </a:r>
            <a:r>
              <a:rPr lang="en-US" altLang="en-US" sz="1800" dirty="0"/>
              <a:t> </a:t>
            </a:r>
            <a:r>
              <a:rPr lang="en-US" altLang="en-US" sz="1800" dirty="0" err="1"/>
              <a:t>ľudí</a:t>
            </a:r>
            <a:r>
              <a:rPr lang="en-US" altLang="en-US" sz="1800" dirty="0"/>
              <a:t> bez </a:t>
            </a:r>
            <a:r>
              <a:rPr lang="en-US" altLang="en-US" sz="1800" dirty="0" err="1"/>
              <a:t>domova</a:t>
            </a:r>
            <a:r>
              <a:rPr lang="en-US" altLang="en-US" sz="1800" dirty="0"/>
              <a:t> v </a:t>
            </a:r>
            <a:r>
              <a:rPr lang="en-US" altLang="en-US" sz="1800" dirty="0" err="1"/>
              <a:t>Ondrušová</a:t>
            </a:r>
            <a:r>
              <a:rPr lang="en-US" altLang="en-US" sz="1800" dirty="0"/>
              <a:t> a </a:t>
            </a:r>
            <a:r>
              <a:rPr lang="en-US" altLang="en-US" sz="1800" dirty="0" err="1"/>
              <a:t>kol</a:t>
            </a:r>
            <a:r>
              <a:rPr lang="en-US" altLang="en-US" sz="1800" dirty="0"/>
              <a:t>., 2016)</a:t>
            </a:r>
          </a:p>
          <a:p>
            <a:endParaRPr lang="en-US" altLang="en-US" sz="1800" dirty="0"/>
          </a:p>
          <a:p>
            <a:r>
              <a:rPr lang="en-US" altLang="en-US" sz="1800" b="1" dirty="0" err="1"/>
              <a:t>Najčastejšie</a:t>
            </a:r>
            <a:r>
              <a:rPr lang="en-US" altLang="en-US" sz="1800" b="1" dirty="0"/>
              <a:t> </a:t>
            </a:r>
            <a:r>
              <a:rPr lang="en-US" altLang="en-US" sz="1800" b="1" dirty="0" err="1"/>
              <a:t>zdravotné</a:t>
            </a:r>
            <a:r>
              <a:rPr lang="en-US" altLang="en-US" sz="1800" b="1" dirty="0"/>
              <a:t> </a:t>
            </a:r>
            <a:r>
              <a:rPr lang="en-US" altLang="en-US" sz="1800" b="1" dirty="0" err="1"/>
              <a:t>problémy</a:t>
            </a:r>
            <a:r>
              <a:rPr lang="en-US" altLang="en-US" sz="1800" b="1" dirty="0"/>
              <a:t>: </a:t>
            </a:r>
            <a:r>
              <a:rPr lang="en-US" altLang="en-US" sz="1800" dirty="0" err="1"/>
              <a:t>Problémy</a:t>
            </a:r>
            <a:r>
              <a:rPr lang="en-US" altLang="en-US" sz="1800" dirty="0"/>
              <a:t> s </a:t>
            </a:r>
            <a:r>
              <a:rPr lang="en-US" altLang="en-US" sz="1800" dirty="0" err="1"/>
              <a:t>nohami</a:t>
            </a:r>
            <a:r>
              <a:rPr lang="en-US" altLang="en-US" sz="1800" dirty="0"/>
              <a:t>, s </a:t>
            </a:r>
            <a:r>
              <a:rPr lang="en-US" altLang="en-US" sz="1800" dirty="0" err="1"/>
              <a:t>tlakom</a:t>
            </a:r>
            <a:r>
              <a:rPr lang="en-US" altLang="en-US" sz="1800" dirty="0"/>
              <a:t>, </a:t>
            </a:r>
            <a:r>
              <a:rPr lang="en-US" altLang="en-US" sz="1800" dirty="0" err="1"/>
              <a:t>mentálne</a:t>
            </a:r>
            <a:r>
              <a:rPr lang="en-US" altLang="en-US" sz="1800" dirty="0"/>
              <a:t> </a:t>
            </a:r>
            <a:r>
              <a:rPr lang="en-US" altLang="en-US" sz="1800" dirty="0" err="1"/>
              <a:t>ochorenia</a:t>
            </a:r>
            <a:r>
              <a:rPr lang="en-US" altLang="en-US" sz="1800" dirty="0"/>
              <a:t>, </a:t>
            </a:r>
            <a:r>
              <a:rPr lang="en-US" altLang="en-US" sz="1800" dirty="0" err="1"/>
              <a:t>závislosti</a:t>
            </a:r>
            <a:r>
              <a:rPr lang="en-US" altLang="en-US" sz="1800" dirty="0"/>
              <a:t> </a:t>
            </a:r>
            <a:r>
              <a:rPr lang="en-US" altLang="en-US" sz="1800" dirty="0" err="1"/>
              <a:t>na</a:t>
            </a:r>
            <a:r>
              <a:rPr lang="en-US" altLang="en-US" sz="1800" dirty="0"/>
              <a:t> </a:t>
            </a:r>
            <a:r>
              <a:rPr lang="en-US" altLang="en-US" sz="1800" dirty="0" err="1"/>
              <a:t>drogách</a:t>
            </a:r>
            <a:r>
              <a:rPr lang="en-US" altLang="en-US" sz="1800" dirty="0"/>
              <a:t> a </a:t>
            </a:r>
            <a:r>
              <a:rPr lang="en-US" altLang="en-US" sz="1800" dirty="0" err="1"/>
              <a:t>alkohole</a:t>
            </a:r>
            <a:r>
              <a:rPr lang="en-US" altLang="en-US" sz="1800" dirty="0"/>
              <a:t>, </a:t>
            </a:r>
            <a:r>
              <a:rPr lang="en-US" altLang="en-US" sz="1800" dirty="0" err="1"/>
              <a:t>dýchacie</a:t>
            </a:r>
            <a:r>
              <a:rPr lang="en-US" altLang="en-US" sz="1800" dirty="0"/>
              <a:t> </a:t>
            </a:r>
            <a:r>
              <a:rPr lang="en-US" altLang="en-US" sz="1800" dirty="0" err="1"/>
              <a:t>problémy</a:t>
            </a:r>
            <a:r>
              <a:rPr lang="en-US" altLang="en-US" sz="1800" dirty="0"/>
              <a:t> a </a:t>
            </a:r>
            <a:r>
              <a:rPr lang="en-US" altLang="en-US" sz="1800" dirty="0" err="1"/>
              <a:t>cukrovka</a:t>
            </a:r>
            <a:r>
              <a:rPr lang="en-US" altLang="en-US" sz="1800" dirty="0"/>
              <a:t> (</a:t>
            </a:r>
            <a:r>
              <a:rPr lang="en-US" altLang="en-US" sz="1800" dirty="0" err="1"/>
              <a:t>Sčítanie</a:t>
            </a:r>
            <a:r>
              <a:rPr lang="en-US" altLang="en-US" sz="1800" dirty="0"/>
              <a:t> </a:t>
            </a:r>
            <a:r>
              <a:rPr lang="en-US" altLang="en-US" sz="1800" dirty="0" err="1"/>
              <a:t>ľudí</a:t>
            </a:r>
            <a:r>
              <a:rPr lang="en-US" altLang="en-US" sz="1800" dirty="0"/>
              <a:t> bez </a:t>
            </a:r>
            <a:r>
              <a:rPr lang="en-US" altLang="en-US" sz="1800" dirty="0" err="1"/>
              <a:t>domova</a:t>
            </a:r>
            <a:r>
              <a:rPr lang="en-US" altLang="en-US" sz="1800" dirty="0"/>
              <a:t>, 2016)</a:t>
            </a:r>
          </a:p>
          <a:p>
            <a:endParaRPr lang="en-US" altLang="en-US" sz="1800" dirty="0"/>
          </a:p>
          <a:p>
            <a:r>
              <a:rPr lang="en-US" altLang="en-US" sz="1800" dirty="0"/>
              <a:t>40% </a:t>
            </a:r>
            <a:r>
              <a:rPr lang="en-US" altLang="en-US" sz="1800" dirty="0" err="1"/>
              <a:t>ľudí</a:t>
            </a:r>
            <a:r>
              <a:rPr lang="en-US" altLang="en-US" sz="1800" dirty="0"/>
              <a:t> bez </a:t>
            </a:r>
            <a:r>
              <a:rPr lang="en-US" altLang="en-US" sz="1800" dirty="0" err="1"/>
              <a:t>stabilného</a:t>
            </a:r>
            <a:r>
              <a:rPr lang="en-US" altLang="en-US" sz="1800" dirty="0"/>
              <a:t> </a:t>
            </a:r>
            <a:r>
              <a:rPr lang="en-US" altLang="en-US" sz="1800" dirty="0" err="1"/>
              <a:t>alebo</a:t>
            </a:r>
            <a:r>
              <a:rPr lang="en-US" altLang="en-US" sz="1800" dirty="0"/>
              <a:t> </a:t>
            </a:r>
            <a:r>
              <a:rPr lang="en-US" altLang="en-US" sz="1800" dirty="0" err="1"/>
              <a:t>vyhovujúceho</a:t>
            </a:r>
            <a:r>
              <a:rPr lang="en-US" altLang="en-US" sz="1800" dirty="0"/>
              <a:t> </a:t>
            </a:r>
            <a:r>
              <a:rPr lang="en-US" altLang="en-US" sz="1800" dirty="0" err="1"/>
              <a:t>bývania</a:t>
            </a:r>
            <a:r>
              <a:rPr lang="en-US" altLang="en-US" sz="1800" dirty="0"/>
              <a:t> je </a:t>
            </a:r>
            <a:r>
              <a:rPr lang="en-US" altLang="en-US" sz="1800" dirty="0" err="1"/>
              <a:t>na</a:t>
            </a:r>
            <a:r>
              <a:rPr lang="en-US" altLang="en-US" sz="1800" dirty="0"/>
              <a:t> </a:t>
            </a:r>
            <a:r>
              <a:rPr lang="en-US" altLang="en-US" sz="1800" dirty="0" err="1"/>
              <a:t>trhu</a:t>
            </a:r>
            <a:r>
              <a:rPr lang="en-US" altLang="en-US" sz="1800" dirty="0"/>
              <a:t> </a:t>
            </a:r>
            <a:r>
              <a:rPr lang="en-US" altLang="en-US" sz="1800" dirty="0" err="1"/>
              <a:t>práce</a:t>
            </a:r>
            <a:r>
              <a:rPr lang="en-US" altLang="en-US" sz="1800" dirty="0"/>
              <a:t>, z toho 36% </a:t>
            </a:r>
            <a:r>
              <a:rPr lang="en-US" altLang="en-US" sz="1800" dirty="0" err="1"/>
              <a:t>pracuje</a:t>
            </a:r>
            <a:r>
              <a:rPr lang="en-US" altLang="en-US" sz="1800" dirty="0"/>
              <a:t>, 4% </a:t>
            </a:r>
            <a:r>
              <a:rPr lang="en-US" altLang="en-US" sz="1800" dirty="0" err="1"/>
              <a:t>sú</a:t>
            </a:r>
            <a:r>
              <a:rPr lang="en-US" altLang="en-US" sz="1800" dirty="0"/>
              <a:t> </a:t>
            </a:r>
            <a:r>
              <a:rPr lang="en-US" altLang="en-US" sz="1800" dirty="0" err="1"/>
              <a:t>na</a:t>
            </a:r>
            <a:r>
              <a:rPr lang="en-US" altLang="en-US" sz="1800" dirty="0"/>
              <a:t> </a:t>
            </a:r>
            <a:r>
              <a:rPr lang="en-US" altLang="en-US" sz="1800" dirty="0" err="1"/>
              <a:t>úrade</a:t>
            </a:r>
            <a:r>
              <a:rPr lang="en-US" altLang="en-US" sz="1800" dirty="0"/>
              <a:t> </a:t>
            </a:r>
            <a:r>
              <a:rPr lang="en-US" altLang="en-US" sz="1800" dirty="0" err="1"/>
              <a:t>práce</a:t>
            </a:r>
            <a:r>
              <a:rPr lang="en-US" altLang="en-US" sz="1800" dirty="0"/>
              <a:t>; 7% ani </a:t>
            </a:r>
            <a:r>
              <a:rPr lang="en-US" altLang="en-US" sz="1800" dirty="0" err="1"/>
              <a:t>na</a:t>
            </a:r>
            <a:r>
              <a:rPr lang="en-US" altLang="en-US" sz="1800" dirty="0"/>
              <a:t> </a:t>
            </a:r>
            <a:r>
              <a:rPr lang="en-US" altLang="en-US" sz="1800" dirty="0" err="1"/>
              <a:t>trhu</a:t>
            </a:r>
            <a:r>
              <a:rPr lang="en-US" altLang="en-US" sz="1800" dirty="0"/>
              <a:t> </a:t>
            </a:r>
            <a:r>
              <a:rPr lang="en-US" altLang="en-US" sz="1800" dirty="0" err="1"/>
              <a:t>práce</a:t>
            </a:r>
            <a:r>
              <a:rPr lang="en-US" altLang="en-US" sz="1800" dirty="0"/>
              <a:t> ani v </a:t>
            </a:r>
            <a:r>
              <a:rPr lang="en-US" altLang="en-US" sz="1800" dirty="0" err="1"/>
              <a:t>registri</a:t>
            </a:r>
            <a:r>
              <a:rPr lang="en-US" altLang="en-US" sz="1800" dirty="0"/>
              <a:t> UPSVAR, 10% </a:t>
            </a:r>
            <a:r>
              <a:rPr lang="en-US" altLang="en-US" sz="1800" dirty="0" err="1"/>
              <a:t>starobný</a:t>
            </a:r>
            <a:r>
              <a:rPr lang="en-US" altLang="en-US" sz="1800" dirty="0"/>
              <a:t> </a:t>
            </a:r>
            <a:r>
              <a:rPr lang="en-US" altLang="en-US" sz="1800" dirty="0" err="1"/>
              <a:t>dôchodok</a:t>
            </a:r>
            <a:r>
              <a:rPr lang="en-US" altLang="en-US" sz="1800" dirty="0"/>
              <a:t>, 7% MD (</a:t>
            </a:r>
            <a:r>
              <a:rPr lang="en-US" altLang="en-US" sz="1800" dirty="0" err="1"/>
              <a:t>Sčítanie</a:t>
            </a:r>
            <a:r>
              <a:rPr lang="en-US" altLang="en-US" sz="1800" dirty="0"/>
              <a:t> </a:t>
            </a:r>
            <a:r>
              <a:rPr lang="en-US" altLang="en-US" sz="1800" dirty="0" err="1"/>
              <a:t>ľudí</a:t>
            </a:r>
            <a:r>
              <a:rPr lang="en-US" altLang="en-US" sz="1800" dirty="0"/>
              <a:t> bez </a:t>
            </a:r>
            <a:r>
              <a:rPr lang="en-US" altLang="en-US" sz="1800" dirty="0" err="1"/>
              <a:t>domova</a:t>
            </a:r>
            <a:r>
              <a:rPr lang="en-US" altLang="en-US" sz="1800" dirty="0"/>
              <a:t>, 2016)</a:t>
            </a:r>
          </a:p>
          <a:p>
            <a:endParaRPr lang="en-US" altLang="en-US" sz="2000" dirty="0"/>
          </a:p>
          <a:p>
            <a:endParaRPr lang="en-US" altLang="en-US" sz="2000" dirty="0"/>
          </a:p>
          <a:p>
            <a:endParaRPr lang="en-US" altLang="en-US" sz="2000" b="1" dirty="0">
              <a:solidFill>
                <a:srgbClr val="923236"/>
              </a:solidFill>
            </a:endParaRPr>
          </a:p>
          <a:p>
            <a:pPr marL="0" indent="0">
              <a:buNone/>
            </a:pPr>
            <a:endParaRPr lang="en-US" altLang="en-US" dirty="0"/>
          </a:p>
        </p:txBody>
      </p:sp>
    </p:spTree>
    <p:extLst>
      <p:ext uri="{BB962C8B-B14F-4D97-AF65-F5344CB8AC3E}">
        <p14:creationId xmlns:p14="http://schemas.microsoft.com/office/powerpoint/2010/main" val="170683114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Content Placeholder 1"/>
          <p:cNvSpPr>
            <a:spLocks noGrp="1"/>
          </p:cNvSpPr>
          <p:nvPr>
            <p:ph idx="1"/>
          </p:nvPr>
        </p:nvSpPr>
        <p:spPr>
          <a:xfrm>
            <a:off x="457200" y="1196752"/>
            <a:ext cx="8229600" cy="4929411"/>
          </a:xfrm>
        </p:spPr>
        <p:txBody>
          <a:bodyPr/>
          <a:lstStyle/>
          <a:p>
            <a:pPr marL="0" indent="0">
              <a:buNone/>
            </a:pPr>
            <a:r>
              <a:rPr lang="en-US" altLang="en-US" sz="2000" b="1" dirty="0" err="1">
                <a:solidFill>
                  <a:srgbClr val="923236"/>
                </a:solidFill>
              </a:rPr>
              <a:t>Úloha</a:t>
            </a:r>
            <a:r>
              <a:rPr lang="en-US" altLang="en-US" sz="2000" b="1" dirty="0">
                <a:solidFill>
                  <a:srgbClr val="923236"/>
                </a:solidFill>
              </a:rPr>
              <a:t> a </a:t>
            </a:r>
            <a:r>
              <a:rPr lang="en-US" altLang="en-US" sz="2000" b="1" dirty="0" err="1">
                <a:solidFill>
                  <a:srgbClr val="923236"/>
                </a:solidFill>
              </a:rPr>
              <a:t>spolupráca</a:t>
            </a:r>
            <a:r>
              <a:rPr lang="en-US" altLang="en-US" sz="2000" b="1" dirty="0">
                <a:solidFill>
                  <a:srgbClr val="923236"/>
                </a:solidFill>
              </a:rPr>
              <a:t> </a:t>
            </a:r>
            <a:r>
              <a:rPr lang="en-US" altLang="en-US" sz="2000" b="1" dirty="0" err="1">
                <a:solidFill>
                  <a:srgbClr val="923236"/>
                </a:solidFill>
              </a:rPr>
              <a:t>organizácií</a:t>
            </a:r>
            <a:endParaRPr lang="en-US" altLang="en-US" sz="2000" b="1" dirty="0">
              <a:solidFill>
                <a:srgbClr val="923236"/>
              </a:solidFill>
            </a:endParaRPr>
          </a:p>
          <a:p>
            <a:pPr marL="0" indent="0">
              <a:buNone/>
            </a:pPr>
            <a:endParaRPr lang="en-US" altLang="en-US" sz="2000" b="1" dirty="0">
              <a:solidFill>
                <a:srgbClr val="923236"/>
              </a:solidFill>
            </a:endParaRPr>
          </a:p>
          <a:p>
            <a:r>
              <a:rPr lang="en-US" altLang="en-US" sz="1800" b="1" dirty="0"/>
              <a:t>MVO </a:t>
            </a:r>
            <a:r>
              <a:rPr lang="en-US" altLang="en-US" sz="1800" dirty="0" err="1"/>
              <a:t>zohrávajú</a:t>
            </a:r>
            <a:r>
              <a:rPr lang="en-US" altLang="en-US" sz="1800" dirty="0"/>
              <a:t> </a:t>
            </a:r>
            <a:r>
              <a:rPr lang="en-US" altLang="en-US" sz="1800" dirty="0" err="1"/>
              <a:t>kľúčovú</a:t>
            </a:r>
            <a:r>
              <a:rPr lang="en-US" altLang="en-US" sz="1800" dirty="0"/>
              <a:t> </a:t>
            </a:r>
            <a:r>
              <a:rPr lang="en-US" altLang="en-US" sz="1800" dirty="0" err="1"/>
              <a:t>úlohu</a:t>
            </a:r>
            <a:r>
              <a:rPr lang="en-US" altLang="en-US" sz="1800" dirty="0"/>
              <a:t> v </a:t>
            </a:r>
            <a:r>
              <a:rPr lang="en-US" altLang="en-US" sz="1800" dirty="0" err="1"/>
              <a:t>poskytovaní</a:t>
            </a:r>
            <a:r>
              <a:rPr lang="en-US" altLang="en-US" sz="1800" dirty="0"/>
              <a:t> </a:t>
            </a:r>
            <a:r>
              <a:rPr lang="en-US" altLang="en-US" sz="1800" dirty="0" err="1"/>
              <a:t>služieb</a:t>
            </a:r>
            <a:r>
              <a:rPr lang="en-US" altLang="en-US" sz="1800" dirty="0"/>
              <a:t> (</a:t>
            </a:r>
            <a:r>
              <a:rPr lang="en-US" altLang="en-US" sz="1800" dirty="0" err="1"/>
              <a:t>sociálne</a:t>
            </a:r>
            <a:r>
              <a:rPr lang="en-US" altLang="en-US" sz="1800" dirty="0"/>
              <a:t> </a:t>
            </a:r>
            <a:r>
              <a:rPr lang="en-US" altLang="en-US" sz="1800" dirty="0" err="1"/>
              <a:t>poradenstvo</a:t>
            </a:r>
            <a:r>
              <a:rPr lang="en-US" altLang="en-US" sz="1800" dirty="0"/>
              <a:t>, </a:t>
            </a:r>
            <a:r>
              <a:rPr lang="en-US" altLang="en-US" sz="1800" dirty="0" err="1"/>
              <a:t>terénna</a:t>
            </a:r>
            <a:r>
              <a:rPr lang="en-US" altLang="en-US" sz="1800" dirty="0"/>
              <a:t> </a:t>
            </a:r>
            <a:r>
              <a:rPr lang="en-US" altLang="en-US" sz="1800" dirty="0" err="1"/>
              <a:t>práca</a:t>
            </a:r>
            <a:r>
              <a:rPr lang="en-US" altLang="en-US" sz="1800" dirty="0"/>
              <a:t>, </a:t>
            </a:r>
            <a:r>
              <a:rPr lang="en-US" altLang="en-US" sz="1800" dirty="0" err="1"/>
              <a:t>sprevádzanie</a:t>
            </a:r>
            <a:r>
              <a:rPr lang="en-US" altLang="en-US" sz="1800" dirty="0"/>
              <a:t> </a:t>
            </a:r>
            <a:r>
              <a:rPr lang="en-US" altLang="en-US" sz="1800" dirty="0" err="1"/>
              <a:t>klientov</a:t>
            </a:r>
            <a:r>
              <a:rPr lang="en-US" altLang="en-US" sz="1800" dirty="0"/>
              <a:t> v </a:t>
            </a:r>
            <a:r>
              <a:rPr lang="en-US" altLang="en-US" sz="1800" dirty="0" err="1"/>
              <a:t>zdrav</a:t>
            </a:r>
            <a:r>
              <a:rPr lang="en-US" altLang="en-US" sz="1800" dirty="0"/>
              <a:t>. </a:t>
            </a:r>
            <a:r>
              <a:rPr lang="en-US" altLang="en-US" sz="1800" dirty="0" err="1"/>
              <a:t>zariadeniach</a:t>
            </a:r>
            <a:r>
              <a:rPr lang="en-US" altLang="en-US" sz="1800" dirty="0"/>
              <a:t> a </a:t>
            </a:r>
            <a:r>
              <a:rPr lang="en-US" altLang="en-US" sz="1800" dirty="0" err="1"/>
              <a:t>na</a:t>
            </a:r>
            <a:r>
              <a:rPr lang="en-US" altLang="en-US" sz="1800" dirty="0"/>
              <a:t> </a:t>
            </a:r>
            <a:r>
              <a:rPr lang="en-US" altLang="en-US" sz="1800" dirty="0" err="1"/>
              <a:t>úradoch</a:t>
            </a:r>
            <a:r>
              <a:rPr lang="en-US" altLang="en-US" sz="1800" dirty="0"/>
              <a:t>, </a:t>
            </a:r>
            <a:r>
              <a:rPr lang="en-US" altLang="en-US" sz="1800" dirty="0" err="1"/>
              <a:t>nocľahárne</a:t>
            </a:r>
            <a:r>
              <a:rPr lang="en-US" altLang="en-US" sz="1800" dirty="0"/>
              <a:t> a </a:t>
            </a:r>
            <a:r>
              <a:rPr lang="en-US" altLang="en-US" sz="1800" dirty="0" err="1"/>
              <a:t>útulky</a:t>
            </a:r>
            <a:r>
              <a:rPr lang="en-US" altLang="en-US" sz="1800" dirty="0"/>
              <a:t>) </a:t>
            </a:r>
            <a:r>
              <a:rPr lang="en-US" altLang="en-US" sz="1800" dirty="0" err="1"/>
              <a:t>avšak</a:t>
            </a:r>
            <a:r>
              <a:rPr lang="en-US" altLang="en-US" sz="1800" dirty="0"/>
              <a:t> </a:t>
            </a:r>
            <a:r>
              <a:rPr lang="en-US" altLang="en-US" sz="1800" b="1" dirty="0" err="1"/>
              <a:t>menej</a:t>
            </a:r>
            <a:r>
              <a:rPr lang="en-US" altLang="en-US" sz="1800" b="1" dirty="0"/>
              <a:t> </a:t>
            </a:r>
            <a:r>
              <a:rPr lang="en-US" altLang="en-US" sz="1800" b="1" dirty="0" err="1"/>
              <a:t>aktivít</a:t>
            </a:r>
            <a:r>
              <a:rPr lang="en-US" altLang="en-US" sz="1800" b="1" dirty="0"/>
              <a:t> v </a:t>
            </a:r>
            <a:r>
              <a:rPr lang="en-US" altLang="en-US" sz="1800" b="1" dirty="0" err="1"/>
              <a:t>oblasti</a:t>
            </a:r>
            <a:r>
              <a:rPr lang="en-US" altLang="en-US" sz="1800" b="1" dirty="0"/>
              <a:t> </a:t>
            </a:r>
            <a:r>
              <a:rPr lang="en-US" altLang="en-US" sz="1800" b="1" dirty="0" err="1"/>
              <a:t>pracovnej</a:t>
            </a:r>
            <a:r>
              <a:rPr lang="en-US" altLang="en-US" sz="1800" b="1" dirty="0"/>
              <a:t> </a:t>
            </a:r>
            <a:r>
              <a:rPr lang="en-US" altLang="en-US" sz="1800" b="1" dirty="0" err="1"/>
              <a:t>integrácie</a:t>
            </a:r>
            <a:endParaRPr lang="en-US" altLang="en-US" sz="1800" b="1" dirty="0"/>
          </a:p>
          <a:p>
            <a:endParaRPr lang="en-US" altLang="en-US" sz="1800" dirty="0"/>
          </a:p>
          <a:p>
            <a:r>
              <a:rPr lang="en-US" altLang="en-US" sz="1800" b="1" dirty="0"/>
              <a:t>MVO a </a:t>
            </a:r>
            <a:r>
              <a:rPr lang="en-US" altLang="en-US" sz="1800" b="1" dirty="0" err="1"/>
              <a:t>miestna</a:t>
            </a:r>
            <a:r>
              <a:rPr lang="en-US" altLang="en-US" sz="1800" b="1" dirty="0"/>
              <a:t> a </a:t>
            </a:r>
            <a:r>
              <a:rPr lang="en-US" altLang="en-US" sz="1800" b="1" dirty="0" err="1"/>
              <a:t>regionálna</a:t>
            </a:r>
            <a:r>
              <a:rPr lang="en-US" altLang="en-US" sz="1800" b="1" dirty="0"/>
              <a:t> </a:t>
            </a:r>
            <a:r>
              <a:rPr lang="en-US" altLang="en-US" sz="1800" b="1" dirty="0" err="1"/>
              <a:t>správa</a:t>
            </a:r>
            <a:r>
              <a:rPr lang="en-US" altLang="en-US" sz="1800" b="1" dirty="0"/>
              <a:t> </a:t>
            </a:r>
            <a:r>
              <a:rPr lang="en-US" altLang="en-US" sz="1800" dirty="0"/>
              <a:t>(</a:t>
            </a:r>
            <a:r>
              <a:rPr lang="en-US" altLang="en-US" sz="1800" dirty="0" err="1"/>
              <a:t>financovanie</a:t>
            </a:r>
            <a:r>
              <a:rPr lang="en-US" altLang="en-US" sz="1800" dirty="0"/>
              <a:t>, </a:t>
            </a:r>
            <a:r>
              <a:rPr lang="en-US" altLang="en-US" sz="1800" dirty="0" err="1"/>
              <a:t>práca</a:t>
            </a:r>
            <a:r>
              <a:rPr lang="en-US" altLang="en-US" sz="1800" dirty="0"/>
              <a:t> </a:t>
            </a:r>
            <a:r>
              <a:rPr lang="en-US" altLang="en-US" sz="1800" dirty="0" err="1"/>
              <a:t>na</a:t>
            </a:r>
            <a:r>
              <a:rPr lang="en-US" altLang="en-US" sz="1800" dirty="0"/>
              <a:t> </a:t>
            </a:r>
            <a:r>
              <a:rPr lang="en-US" altLang="en-US" sz="1800" dirty="0" err="1"/>
              <a:t>spoločných</a:t>
            </a:r>
            <a:r>
              <a:rPr lang="en-US" altLang="en-US" sz="1800" dirty="0"/>
              <a:t> </a:t>
            </a:r>
            <a:r>
              <a:rPr lang="en-US" altLang="en-US" sz="1800" dirty="0" err="1"/>
              <a:t>nástrojoch</a:t>
            </a:r>
            <a:r>
              <a:rPr lang="en-US" altLang="en-US" sz="1800" dirty="0"/>
              <a:t>)</a:t>
            </a:r>
          </a:p>
          <a:p>
            <a:endParaRPr lang="en-US" altLang="en-US" sz="1800" dirty="0"/>
          </a:p>
          <a:p>
            <a:r>
              <a:rPr lang="en-US" altLang="en-US" sz="1800" b="1" dirty="0"/>
              <a:t>MVO </a:t>
            </a:r>
            <a:r>
              <a:rPr lang="en-US" altLang="en-US" sz="1800" b="1" dirty="0" err="1"/>
              <a:t>vo</a:t>
            </a:r>
            <a:r>
              <a:rPr lang="en-US" altLang="en-US" sz="1800" b="1" dirty="0"/>
              <a:t> </a:t>
            </a:r>
            <a:r>
              <a:rPr lang="en-US" altLang="en-US" sz="1800" b="1" dirty="0" err="1"/>
              <a:t>vzájomne</a:t>
            </a:r>
            <a:r>
              <a:rPr lang="en-US" altLang="en-US" sz="1800" b="1" dirty="0"/>
              <a:t> </a:t>
            </a:r>
            <a:r>
              <a:rPr lang="en-US" altLang="en-US" sz="1800" b="1" dirty="0" err="1"/>
              <a:t>konkurenčnom</a:t>
            </a:r>
            <a:r>
              <a:rPr lang="en-US" altLang="en-US" sz="1800" b="1" dirty="0"/>
              <a:t> </a:t>
            </a:r>
            <a:r>
              <a:rPr lang="en-US" altLang="en-US" sz="1800" b="1" dirty="0" err="1"/>
              <a:t>vzťahu</a:t>
            </a:r>
            <a:r>
              <a:rPr lang="en-US" altLang="en-US" sz="1800" b="1" dirty="0"/>
              <a:t> </a:t>
            </a:r>
            <a:r>
              <a:rPr lang="en-US" altLang="en-US" sz="1800" dirty="0"/>
              <a:t>(</a:t>
            </a:r>
            <a:r>
              <a:rPr lang="en-US" altLang="en-US" sz="1800" dirty="0" err="1"/>
              <a:t>súťaženie</a:t>
            </a:r>
            <a:r>
              <a:rPr lang="en-US" altLang="en-US" sz="1800" dirty="0"/>
              <a:t> o </a:t>
            </a:r>
            <a:r>
              <a:rPr lang="en-US" altLang="en-US" sz="1800" dirty="0" err="1"/>
              <a:t>obmedzené</a:t>
            </a:r>
            <a:r>
              <a:rPr lang="en-US" altLang="en-US" sz="1800" dirty="0"/>
              <a:t> </a:t>
            </a:r>
            <a:r>
              <a:rPr lang="en-US" altLang="en-US" sz="1800" dirty="0" err="1"/>
              <a:t>zdroje</a:t>
            </a:r>
            <a:r>
              <a:rPr lang="en-US" altLang="en-US" sz="1800" dirty="0"/>
              <a:t> a </a:t>
            </a:r>
            <a:r>
              <a:rPr lang="en-US" altLang="en-US" sz="1800" dirty="0" err="1"/>
              <a:t>legitimitu</a:t>
            </a:r>
            <a:r>
              <a:rPr lang="en-US" altLang="en-US" sz="1800" dirty="0"/>
              <a:t>), </a:t>
            </a:r>
            <a:r>
              <a:rPr lang="en-US" altLang="en-US" sz="1800" dirty="0" err="1"/>
              <a:t>zároveň</a:t>
            </a:r>
            <a:r>
              <a:rPr lang="en-US" altLang="en-US" sz="1800" dirty="0"/>
              <a:t> </a:t>
            </a:r>
            <a:r>
              <a:rPr lang="en-US" altLang="en-US" sz="1800" b="1" dirty="0" err="1"/>
              <a:t>snahy</a:t>
            </a:r>
            <a:r>
              <a:rPr lang="en-US" altLang="en-US" sz="1800" b="1" dirty="0"/>
              <a:t> o </a:t>
            </a:r>
            <a:r>
              <a:rPr lang="en-US" altLang="en-US" sz="1800" b="1" dirty="0" err="1"/>
              <a:t>koordináciu</a:t>
            </a:r>
            <a:r>
              <a:rPr lang="en-US" altLang="en-US" sz="1800" b="1" dirty="0"/>
              <a:t> v </a:t>
            </a:r>
            <a:r>
              <a:rPr lang="en-US" altLang="en-US" sz="1800" b="1" dirty="0" err="1"/>
              <a:t>poskytovaní</a:t>
            </a:r>
            <a:r>
              <a:rPr lang="en-US" altLang="en-US" sz="1800" b="1" dirty="0"/>
              <a:t> </a:t>
            </a:r>
            <a:r>
              <a:rPr lang="en-US" altLang="en-US" sz="1800" b="1" dirty="0" err="1"/>
              <a:t>služieb</a:t>
            </a:r>
            <a:endParaRPr lang="en-US" altLang="en-US" sz="1800" b="1" dirty="0"/>
          </a:p>
          <a:p>
            <a:endParaRPr lang="en-US" altLang="en-US" sz="1800" dirty="0"/>
          </a:p>
          <a:p>
            <a:r>
              <a:rPr lang="en-US" altLang="en-US" sz="1800" dirty="0"/>
              <a:t>MVO </a:t>
            </a:r>
            <a:r>
              <a:rPr lang="en-US" altLang="en-US" sz="1800" dirty="0" err="1"/>
              <a:t>majú</a:t>
            </a:r>
            <a:r>
              <a:rPr lang="en-US" altLang="en-US" sz="1800" dirty="0"/>
              <a:t> </a:t>
            </a:r>
            <a:r>
              <a:rPr lang="en-US" altLang="en-US" sz="1800" dirty="0" err="1"/>
              <a:t>malé</a:t>
            </a:r>
            <a:r>
              <a:rPr lang="en-US" altLang="en-US" sz="1800" dirty="0"/>
              <a:t> </a:t>
            </a:r>
            <a:r>
              <a:rPr lang="en-US" altLang="en-US" sz="1800" dirty="0" err="1"/>
              <a:t>kapacity</a:t>
            </a:r>
            <a:r>
              <a:rPr lang="en-US" altLang="en-US" sz="1800" dirty="0"/>
              <a:t> </a:t>
            </a:r>
            <a:r>
              <a:rPr lang="en-US" altLang="en-US" sz="1800" dirty="0" err="1"/>
              <a:t>na</a:t>
            </a:r>
            <a:r>
              <a:rPr lang="en-US" altLang="en-US" sz="1800" dirty="0"/>
              <a:t> </a:t>
            </a:r>
            <a:r>
              <a:rPr lang="en-US" altLang="en-US" sz="1800" b="1" dirty="0" err="1"/>
              <a:t>advokačné</a:t>
            </a:r>
            <a:r>
              <a:rPr lang="en-US" altLang="en-US" sz="1800" b="1" dirty="0"/>
              <a:t> </a:t>
            </a:r>
            <a:r>
              <a:rPr lang="en-US" altLang="en-US" sz="1800" b="1" dirty="0" err="1"/>
              <a:t>činnosti</a:t>
            </a:r>
            <a:r>
              <a:rPr lang="en-US" altLang="en-US" sz="1800" b="1" dirty="0"/>
              <a:t> </a:t>
            </a:r>
            <a:r>
              <a:rPr lang="en-US" altLang="en-US" sz="1800" b="1" dirty="0" err="1"/>
              <a:t>vrátane</a:t>
            </a:r>
            <a:r>
              <a:rPr lang="en-US" altLang="en-US" sz="1800" b="1" dirty="0"/>
              <a:t> </a:t>
            </a:r>
            <a:r>
              <a:rPr lang="en-US" altLang="en-US" sz="1800" b="1" dirty="0" err="1"/>
              <a:t>vytvárania</a:t>
            </a:r>
            <a:r>
              <a:rPr lang="en-US" altLang="en-US" sz="1800" b="1" dirty="0"/>
              <a:t> </a:t>
            </a:r>
            <a:r>
              <a:rPr lang="en-US" altLang="en-US" sz="1800" b="1" dirty="0" err="1"/>
              <a:t>koalícií</a:t>
            </a:r>
            <a:r>
              <a:rPr lang="en-US" altLang="en-US" sz="1800" b="1" dirty="0"/>
              <a:t> </a:t>
            </a:r>
            <a:r>
              <a:rPr lang="en-US" altLang="en-US" sz="1800" dirty="0" err="1"/>
              <a:t>na</a:t>
            </a:r>
            <a:r>
              <a:rPr lang="en-US" altLang="en-US" sz="1800" dirty="0"/>
              <a:t> </a:t>
            </a:r>
            <a:r>
              <a:rPr lang="en-US" altLang="en-US" sz="1800" dirty="0" err="1"/>
              <a:t>presadenie</a:t>
            </a:r>
            <a:r>
              <a:rPr lang="en-US" altLang="en-US" sz="1800" dirty="0"/>
              <a:t> </a:t>
            </a:r>
            <a:r>
              <a:rPr lang="en-US" altLang="en-US" sz="1800" dirty="0" err="1"/>
              <a:t>legislatívnych</a:t>
            </a:r>
            <a:r>
              <a:rPr lang="en-US" altLang="en-US" sz="1800" dirty="0"/>
              <a:t> a </a:t>
            </a:r>
            <a:r>
              <a:rPr lang="en-US" altLang="en-US" sz="1800" dirty="0" err="1"/>
              <a:t>systémových</a:t>
            </a:r>
            <a:r>
              <a:rPr lang="en-US" altLang="en-US" sz="1800" dirty="0"/>
              <a:t> </a:t>
            </a:r>
            <a:r>
              <a:rPr lang="en-US" altLang="en-US" sz="1800" dirty="0" err="1"/>
              <a:t>zmien</a:t>
            </a:r>
            <a:endParaRPr lang="en-US" altLang="en-US" sz="1800" dirty="0"/>
          </a:p>
          <a:p>
            <a:endParaRPr lang="en-US" altLang="en-US" sz="2000" dirty="0"/>
          </a:p>
          <a:p>
            <a:endParaRPr lang="en-US" altLang="en-US" sz="2000" b="1" dirty="0"/>
          </a:p>
          <a:p>
            <a:endParaRPr lang="en-US" altLang="en-US" dirty="0"/>
          </a:p>
        </p:txBody>
      </p:sp>
    </p:spTree>
    <p:extLst>
      <p:ext uri="{BB962C8B-B14F-4D97-AF65-F5344CB8AC3E}">
        <p14:creationId xmlns:p14="http://schemas.microsoft.com/office/powerpoint/2010/main" val="274508104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Content Placeholder 1"/>
          <p:cNvSpPr>
            <a:spLocks noGrp="1"/>
          </p:cNvSpPr>
          <p:nvPr>
            <p:ph idx="1"/>
          </p:nvPr>
        </p:nvSpPr>
        <p:spPr>
          <a:xfrm>
            <a:off x="457200" y="1196752"/>
            <a:ext cx="8229600" cy="4929411"/>
          </a:xfrm>
        </p:spPr>
        <p:txBody>
          <a:bodyPr/>
          <a:lstStyle/>
          <a:p>
            <a:pPr marL="0" indent="0">
              <a:buNone/>
            </a:pPr>
            <a:r>
              <a:rPr lang="en-US" altLang="en-US" sz="2000" b="1" dirty="0" err="1">
                <a:solidFill>
                  <a:srgbClr val="923236"/>
                </a:solidFill>
              </a:rPr>
              <a:t>Úloha</a:t>
            </a:r>
            <a:r>
              <a:rPr lang="en-US" altLang="en-US" sz="2000" b="1" dirty="0">
                <a:solidFill>
                  <a:srgbClr val="923236"/>
                </a:solidFill>
              </a:rPr>
              <a:t> a </a:t>
            </a:r>
            <a:r>
              <a:rPr lang="en-US" altLang="en-US" sz="2000" b="1" dirty="0" err="1">
                <a:solidFill>
                  <a:srgbClr val="923236"/>
                </a:solidFill>
              </a:rPr>
              <a:t>spolupráca</a:t>
            </a:r>
            <a:r>
              <a:rPr lang="en-US" altLang="en-US" sz="2000" b="1" dirty="0">
                <a:solidFill>
                  <a:srgbClr val="923236"/>
                </a:solidFill>
              </a:rPr>
              <a:t> </a:t>
            </a:r>
            <a:r>
              <a:rPr lang="en-US" altLang="en-US" sz="2000" b="1" dirty="0" err="1">
                <a:solidFill>
                  <a:srgbClr val="923236"/>
                </a:solidFill>
              </a:rPr>
              <a:t>organizácií</a:t>
            </a:r>
            <a:endParaRPr lang="en-US" altLang="en-US" sz="2000" b="1" dirty="0">
              <a:solidFill>
                <a:srgbClr val="923236"/>
              </a:solidFill>
            </a:endParaRPr>
          </a:p>
          <a:p>
            <a:pPr marL="0" indent="0">
              <a:buNone/>
            </a:pPr>
            <a:endParaRPr lang="en-US" altLang="en-US" sz="2000" dirty="0"/>
          </a:p>
          <a:p>
            <a:r>
              <a:rPr lang="en-US" altLang="en-US" sz="1800" b="1" dirty="0" err="1"/>
              <a:t>Nízka</a:t>
            </a:r>
            <a:r>
              <a:rPr lang="en-US" altLang="en-US" sz="1800" b="1" dirty="0"/>
              <a:t> </a:t>
            </a:r>
            <a:r>
              <a:rPr lang="en-US" altLang="en-US" sz="1800" b="1" dirty="0" err="1"/>
              <a:t>miera</a:t>
            </a:r>
            <a:r>
              <a:rPr lang="en-US" altLang="en-US" sz="1800" b="1" dirty="0"/>
              <a:t> </a:t>
            </a:r>
            <a:r>
              <a:rPr lang="en-US" altLang="en-US" sz="1800" b="1" dirty="0" err="1"/>
              <a:t>povedomia</a:t>
            </a:r>
            <a:r>
              <a:rPr lang="en-US" altLang="en-US" sz="1800" b="1" dirty="0"/>
              <a:t> o </a:t>
            </a:r>
            <a:r>
              <a:rPr lang="en-US" altLang="en-US" sz="1800" b="1" dirty="0" err="1"/>
              <a:t>tejto</a:t>
            </a:r>
            <a:r>
              <a:rPr lang="en-US" altLang="en-US" sz="1800" b="1" dirty="0"/>
              <a:t> </a:t>
            </a:r>
            <a:r>
              <a:rPr lang="en-US" altLang="en-US" sz="1800" b="1" dirty="0" err="1"/>
              <a:t>skupine</a:t>
            </a:r>
            <a:r>
              <a:rPr lang="en-US" altLang="en-US" sz="1800" b="1" dirty="0"/>
              <a:t> </a:t>
            </a:r>
            <a:r>
              <a:rPr lang="en-US" altLang="en-US" sz="1800" b="1" dirty="0" err="1"/>
              <a:t>až</a:t>
            </a:r>
            <a:r>
              <a:rPr lang="en-US" altLang="en-US" sz="1800" b="1" dirty="0"/>
              <a:t> </a:t>
            </a:r>
            <a:r>
              <a:rPr lang="en-US" altLang="en-US" sz="1800" b="1" dirty="0" err="1"/>
              <a:t>predsudky</a:t>
            </a:r>
            <a:r>
              <a:rPr lang="en-US" altLang="en-US" sz="1800" b="1" dirty="0"/>
              <a:t> </a:t>
            </a:r>
            <a:r>
              <a:rPr lang="en-US" altLang="en-US" sz="1800" dirty="0"/>
              <a:t>u </a:t>
            </a:r>
            <a:r>
              <a:rPr lang="en-US" altLang="en-US" sz="1800" dirty="0" err="1"/>
              <a:t>ostatných</a:t>
            </a:r>
            <a:r>
              <a:rPr lang="en-US" altLang="en-US" sz="1800" dirty="0"/>
              <a:t> </a:t>
            </a:r>
            <a:r>
              <a:rPr lang="en-US" altLang="en-US" sz="1800" dirty="0" err="1"/>
              <a:t>typov</a:t>
            </a:r>
            <a:r>
              <a:rPr lang="en-US" altLang="en-US" sz="1800" dirty="0"/>
              <a:t> </a:t>
            </a:r>
            <a:r>
              <a:rPr lang="en-US" altLang="en-US" sz="1800" dirty="0" err="1"/>
              <a:t>organizácií</a:t>
            </a:r>
            <a:r>
              <a:rPr lang="en-US" altLang="en-US" sz="1800" dirty="0"/>
              <a:t> (</a:t>
            </a:r>
            <a:r>
              <a:rPr lang="en-US" altLang="en-US" sz="1800" dirty="0" err="1"/>
              <a:t>odbory</a:t>
            </a:r>
            <a:r>
              <a:rPr lang="en-US" altLang="en-US" sz="1800" dirty="0"/>
              <a:t>, </a:t>
            </a:r>
            <a:r>
              <a:rPr lang="en-US" altLang="en-US" sz="1800" dirty="0" err="1"/>
              <a:t>zamestnávatelia</a:t>
            </a:r>
            <a:r>
              <a:rPr lang="en-US" altLang="en-US" sz="1800" dirty="0"/>
              <a:t>, </a:t>
            </a:r>
            <a:r>
              <a:rPr lang="en-US" altLang="en-US" sz="1800" dirty="0" err="1"/>
              <a:t>zamestnávateľské</a:t>
            </a:r>
            <a:r>
              <a:rPr lang="en-US" altLang="en-US" sz="1800" dirty="0"/>
              <a:t> </a:t>
            </a:r>
            <a:r>
              <a:rPr lang="en-US" altLang="en-US" sz="1800" dirty="0" err="1"/>
              <a:t>zväzy</a:t>
            </a:r>
            <a:r>
              <a:rPr lang="en-US" altLang="en-US" sz="1800" dirty="0"/>
              <a:t>, </a:t>
            </a:r>
            <a:r>
              <a:rPr lang="en-US" altLang="en-US" sz="1800" dirty="0" err="1"/>
              <a:t>štátna</a:t>
            </a:r>
            <a:r>
              <a:rPr lang="en-US" altLang="en-US" sz="1800" dirty="0"/>
              <a:t> </a:t>
            </a:r>
            <a:r>
              <a:rPr lang="en-US" altLang="en-US" sz="1800" dirty="0" err="1"/>
              <a:t>správa</a:t>
            </a:r>
            <a:r>
              <a:rPr lang="en-US" altLang="en-US" sz="1800" dirty="0"/>
              <a:t>)</a:t>
            </a:r>
          </a:p>
          <a:p>
            <a:endParaRPr lang="en-US" altLang="en-US" sz="1800" dirty="0"/>
          </a:p>
          <a:p>
            <a:r>
              <a:rPr lang="en-US" altLang="en-US" sz="1800" b="1" dirty="0" err="1"/>
              <a:t>Spolupráca</a:t>
            </a:r>
            <a:r>
              <a:rPr lang="en-US" altLang="en-US" sz="1800" b="1" dirty="0"/>
              <a:t> MVO so </a:t>
            </a:r>
            <a:r>
              <a:rPr lang="en-US" altLang="en-US" sz="1800" b="1" dirty="0" err="1"/>
              <a:t>zamestnávateľmi</a:t>
            </a:r>
            <a:r>
              <a:rPr lang="en-US" altLang="en-US" sz="1800" b="1" dirty="0"/>
              <a:t> </a:t>
            </a:r>
            <a:r>
              <a:rPr lang="en-US" altLang="en-US" sz="1800" dirty="0" err="1"/>
              <a:t>len</a:t>
            </a:r>
            <a:r>
              <a:rPr lang="en-US" altLang="en-US" sz="1800" dirty="0"/>
              <a:t> </a:t>
            </a:r>
            <a:r>
              <a:rPr lang="en-US" altLang="en-US" sz="1800" i="1" dirty="0"/>
              <a:t>ad hoc bez </a:t>
            </a:r>
            <a:r>
              <a:rPr lang="en-US" altLang="en-US" sz="1800" dirty="0" err="1"/>
              <a:t>prepojenia</a:t>
            </a:r>
            <a:r>
              <a:rPr lang="en-US" altLang="en-US" sz="1800" dirty="0"/>
              <a:t> </a:t>
            </a:r>
            <a:r>
              <a:rPr lang="en-US" altLang="en-US" sz="1800" dirty="0" err="1"/>
              <a:t>na</a:t>
            </a:r>
            <a:r>
              <a:rPr lang="en-US" altLang="en-US" sz="1800" dirty="0"/>
              <a:t> </a:t>
            </a:r>
            <a:r>
              <a:rPr lang="en-US" altLang="en-US" sz="1800" dirty="0" err="1"/>
              <a:t>zamestnávateľské</a:t>
            </a:r>
            <a:r>
              <a:rPr lang="en-US" altLang="en-US" sz="1800" dirty="0"/>
              <a:t> </a:t>
            </a:r>
            <a:r>
              <a:rPr lang="en-US" altLang="en-US" sz="1800" dirty="0" err="1"/>
              <a:t>zväzy</a:t>
            </a:r>
            <a:endParaRPr lang="en-US" altLang="en-US" sz="1800" dirty="0"/>
          </a:p>
          <a:p>
            <a:endParaRPr lang="en-US" altLang="en-US" sz="1800" dirty="0"/>
          </a:p>
          <a:p>
            <a:r>
              <a:rPr lang="en-US" altLang="en-US" sz="1800" dirty="0" err="1"/>
              <a:t>Ochota</a:t>
            </a:r>
            <a:r>
              <a:rPr lang="en-US" altLang="en-US" sz="1800" dirty="0"/>
              <a:t> </a:t>
            </a:r>
            <a:r>
              <a:rPr lang="en-US" altLang="en-US" sz="1800" dirty="0" err="1"/>
              <a:t>niektorých</a:t>
            </a:r>
            <a:r>
              <a:rPr lang="en-US" altLang="en-US" sz="1800" dirty="0"/>
              <a:t> </a:t>
            </a:r>
            <a:r>
              <a:rPr lang="en-US" altLang="en-US" sz="1800" dirty="0" err="1"/>
              <a:t>zamestnávateľov</a:t>
            </a:r>
            <a:r>
              <a:rPr lang="en-US" altLang="en-US" sz="1800" dirty="0"/>
              <a:t> </a:t>
            </a:r>
            <a:r>
              <a:rPr lang="en-US" altLang="en-US" sz="1800" dirty="0" err="1"/>
              <a:t>zamestnať</a:t>
            </a:r>
            <a:r>
              <a:rPr lang="en-US" altLang="en-US" sz="1800" dirty="0"/>
              <a:t> </a:t>
            </a:r>
            <a:r>
              <a:rPr lang="en-US" altLang="en-US" sz="1800" dirty="0" err="1"/>
              <a:t>ľudí</a:t>
            </a:r>
            <a:r>
              <a:rPr lang="en-US" altLang="en-US" sz="1800" dirty="0"/>
              <a:t> bez </a:t>
            </a:r>
            <a:r>
              <a:rPr lang="en-US" altLang="en-US" sz="1800" dirty="0" err="1"/>
              <a:t>domova</a:t>
            </a:r>
            <a:r>
              <a:rPr lang="en-US" altLang="en-US" sz="1800" dirty="0"/>
              <a:t> </a:t>
            </a:r>
            <a:r>
              <a:rPr lang="en-US" altLang="en-US" sz="1800" b="1" dirty="0"/>
              <a:t>pod </a:t>
            </a:r>
            <a:r>
              <a:rPr lang="en-US" altLang="en-US" sz="1800" b="1" dirty="0" err="1"/>
              <a:t>podmienkou</a:t>
            </a:r>
            <a:r>
              <a:rPr lang="en-US" altLang="en-US" sz="1800" b="1" dirty="0"/>
              <a:t> </a:t>
            </a:r>
            <a:r>
              <a:rPr lang="en-US" altLang="en-US" sz="1800" b="1" dirty="0" err="1"/>
              <a:t>asistencie</a:t>
            </a:r>
            <a:r>
              <a:rPr lang="en-US" altLang="en-US" sz="1800" b="1" dirty="0"/>
              <a:t> </a:t>
            </a:r>
            <a:r>
              <a:rPr lang="en-US" altLang="en-US" sz="1800" b="1" dirty="0" err="1"/>
              <a:t>pri</a:t>
            </a:r>
            <a:r>
              <a:rPr lang="en-US" altLang="en-US" sz="1800" b="1" dirty="0"/>
              <a:t> </a:t>
            </a:r>
            <a:r>
              <a:rPr lang="en-US" altLang="en-US" sz="1800" b="1" dirty="0" err="1"/>
              <a:t>integračnom</a:t>
            </a:r>
            <a:r>
              <a:rPr lang="en-US" altLang="en-US" sz="1800" b="1" dirty="0"/>
              <a:t> </a:t>
            </a:r>
            <a:r>
              <a:rPr lang="en-US" altLang="en-US" sz="1800" b="1" dirty="0" err="1"/>
              <a:t>procese</a:t>
            </a:r>
            <a:r>
              <a:rPr lang="en-US" altLang="en-US" sz="1800" b="1" dirty="0"/>
              <a:t> </a:t>
            </a:r>
            <a:r>
              <a:rPr lang="en-US" altLang="en-US" sz="1800" dirty="0"/>
              <a:t>(</a:t>
            </a:r>
            <a:r>
              <a:rPr lang="en-US" altLang="en-US" sz="1800" dirty="0" err="1"/>
              <a:t>napríklad</a:t>
            </a:r>
            <a:r>
              <a:rPr lang="en-US" altLang="en-US" sz="1800" dirty="0"/>
              <a:t> s MVO)</a:t>
            </a:r>
          </a:p>
          <a:p>
            <a:endParaRPr lang="en-US" altLang="en-US" sz="1800" dirty="0"/>
          </a:p>
          <a:p>
            <a:r>
              <a:rPr lang="en-US" altLang="en-US" sz="1800" dirty="0" err="1"/>
              <a:t>Potreba</a:t>
            </a:r>
            <a:r>
              <a:rPr lang="en-US" altLang="en-US" sz="1800" dirty="0"/>
              <a:t> </a:t>
            </a:r>
            <a:r>
              <a:rPr lang="en-US" altLang="en-US" sz="1800" dirty="0" err="1"/>
              <a:t>vytvoriť</a:t>
            </a:r>
            <a:r>
              <a:rPr lang="en-US" altLang="en-US" sz="1800" dirty="0"/>
              <a:t> </a:t>
            </a:r>
            <a:r>
              <a:rPr lang="en-US" altLang="en-US" sz="1800" b="1" dirty="0" err="1"/>
              <a:t>integrované</a:t>
            </a:r>
            <a:r>
              <a:rPr lang="en-US" altLang="en-US" sz="1800" b="1" dirty="0"/>
              <a:t> </a:t>
            </a:r>
            <a:r>
              <a:rPr lang="en-US" altLang="en-US" sz="1800" b="1" dirty="0" err="1"/>
              <a:t>služby</a:t>
            </a:r>
            <a:r>
              <a:rPr lang="en-US" altLang="en-US" sz="1800" b="1" dirty="0"/>
              <a:t> pre </a:t>
            </a:r>
            <a:r>
              <a:rPr lang="en-US" altLang="en-US" sz="1800" b="1" dirty="0" err="1"/>
              <a:t>ľudí</a:t>
            </a:r>
            <a:r>
              <a:rPr lang="en-US" altLang="en-US" sz="1800" b="1" dirty="0"/>
              <a:t> bez </a:t>
            </a:r>
            <a:r>
              <a:rPr lang="en-US" altLang="en-US" sz="1800" b="1" dirty="0" err="1"/>
              <a:t>domova</a:t>
            </a:r>
            <a:r>
              <a:rPr lang="en-US" altLang="en-US" sz="1800" b="1" dirty="0"/>
              <a:t> </a:t>
            </a:r>
            <a:r>
              <a:rPr lang="en-US" altLang="en-US" sz="1800" dirty="0"/>
              <a:t>a </a:t>
            </a:r>
            <a:r>
              <a:rPr lang="en-US" altLang="en-US" sz="1800" dirty="0" err="1"/>
              <a:t>scitlivovať</a:t>
            </a:r>
            <a:r>
              <a:rPr lang="en-US" altLang="en-US" sz="1800" dirty="0"/>
              <a:t> </a:t>
            </a:r>
            <a:r>
              <a:rPr lang="en-US" altLang="en-US" sz="1800" dirty="0" err="1"/>
              <a:t>jednotlivých</a:t>
            </a:r>
            <a:r>
              <a:rPr lang="en-US" altLang="en-US" sz="1800" dirty="0"/>
              <a:t> </a:t>
            </a:r>
            <a:r>
              <a:rPr lang="en-US" altLang="en-US" sz="1800" dirty="0" err="1"/>
              <a:t>aktérov</a:t>
            </a:r>
            <a:endParaRPr lang="en-US" altLang="en-US" sz="1800" dirty="0"/>
          </a:p>
          <a:p>
            <a:endParaRPr lang="en-US" altLang="en-US" sz="1800" dirty="0"/>
          </a:p>
          <a:p>
            <a:endParaRPr lang="en-US" altLang="en-US" sz="2000" b="1" dirty="0"/>
          </a:p>
          <a:p>
            <a:endParaRPr lang="en-US" altLang="en-US" dirty="0"/>
          </a:p>
        </p:txBody>
      </p:sp>
    </p:spTree>
    <p:extLst>
      <p:ext uri="{BB962C8B-B14F-4D97-AF65-F5344CB8AC3E}">
        <p14:creationId xmlns:p14="http://schemas.microsoft.com/office/powerpoint/2010/main" val="27830053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lokTextu 3"/>
          <p:cNvSpPr txBox="1"/>
          <p:nvPr/>
        </p:nvSpPr>
        <p:spPr>
          <a:xfrm>
            <a:off x="457200" y="1124744"/>
            <a:ext cx="8291264" cy="461665"/>
          </a:xfrm>
          <a:prstGeom prst="rect">
            <a:avLst/>
          </a:prstGeom>
          <a:noFill/>
        </p:spPr>
        <p:txBody>
          <a:bodyPr wrap="square" rtlCol="0">
            <a:spAutoFit/>
          </a:bodyPr>
          <a:lstStyle/>
          <a:p>
            <a:r>
              <a:rPr lang="sk-SK" sz="2400" b="1" dirty="0">
                <a:solidFill>
                  <a:srgbClr val="C00000"/>
                </a:solidFill>
              </a:rPr>
              <a:t>Zameranie na </a:t>
            </a:r>
            <a:r>
              <a:rPr lang="sk-SK" sz="2400" b="1">
                <a:solidFill>
                  <a:srgbClr val="C00000"/>
                </a:solidFill>
              </a:rPr>
              <a:t>4 skupiny aktérov a ich spoluprácu</a:t>
            </a:r>
            <a:r>
              <a:rPr lang="sk-SK" sz="2400" b="1" smtClean="0">
                <a:solidFill>
                  <a:srgbClr val="C00000"/>
                </a:solidFill>
              </a:rPr>
              <a:t>:</a:t>
            </a:r>
            <a:endParaRPr lang="en-GB" sz="2400" b="1" dirty="0">
              <a:solidFill>
                <a:srgbClr val="C00000"/>
              </a:solidFill>
            </a:endParaRPr>
          </a:p>
        </p:txBody>
      </p:sp>
      <p:sp>
        <p:nvSpPr>
          <p:cNvPr id="5" name="Rectangle 4"/>
          <p:cNvSpPr/>
          <p:nvPr/>
        </p:nvSpPr>
        <p:spPr>
          <a:xfrm>
            <a:off x="457200" y="1353456"/>
            <a:ext cx="8291264" cy="4241418"/>
          </a:xfrm>
          <a:prstGeom prst="rect">
            <a:avLst/>
          </a:prstGeom>
        </p:spPr>
        <p:txBody>
          <a:bodyPr wrap="square">
            <a:spAutoFit/>
          </a:bodyPr>
          <a:lstStyle/>
          <a:p>
            <a:pPr marL="457200" algn="just">
              <a:lnSpc>
                <a:spcPct val="107000"/>
              </a:lnSpc>
              <a:spcAft>
                <a:spcPts val="0"/>
              </a:spcAft>
            </a:pPr>
            <a:r>
              <a:rPr lang="sk-SK" dirty="0">
                <a:latin typeface="Calibri" charset="0"/>
                <a:ea typeface="Calibri" charset="0"/>
                <a:cs typeface="Times New Roman" charset="0"/>
              </a:rPr>
              <a:t> </a:t>
            </a:r>
            <a:endParaRPr lang="en-GB" dirty="0">
              <a:latin typeface="Calibri" charset="0"/>
              <a:ea typeface="Calibri" charset="0"/>
              <a:cs typeface="Times New Roman" charset="0"/>
            </a:endParaRPr>
          </a:p>
          <a:p>
            <a:pPr marL="342900" lvl="0" indent="-342900" algn="just">
              <a:lnSpc>
                <a:spcPct val="107000"/>
              </a:lnSpc>
              <a:spcAft>
                <a:spcPts val="0"/>
              </a:spcAft>
              <a:buFont typeface="+mj-lt"/>
              <a:buAutoNum type="alphaLcParenBoth"/>
            </a:pPr>
            <a:r>
              <a:rPr lang="sk-SK" dirty="0">
                <a:latin typeface="Calibri" charset="0"/>
                <a:ea typeface="Calibri" charset="0"/>
                <a:cs typeface="Times New Roman" charset="0"/>
              </a:rPr>
              <a:t>Predstavitelia </a:t>
            </a:r>
            <a:r>
              <a:rPr lang="sk-SK" b="1" dirty="0">
                <a:latin typeface="Calibri" charset="0"/>
                <a:ea typeface="Calibri" charset="0"/>
                <a:cs typeface="Times New Roman" charset="0"/>
              </a:rPr>
              <a:t>štátu a štátnych inštitúcií: </a:t>
            </a:r>
            <a:r>
              <a:rPr lang="sk-SK" dirty="0">
                <a:latin typeface="Calibri" charset="0"/>
                <a:ea typeface="Calibri" charset="0"/>
                <a:cs typeface="Times New Roman" charset="0"/>
              </a:rPr>
              <a:t>podieľajú sa na tvorbe politík k integrácii OZZ a na samotnej implementácii a zbere dát o účasti OZZ na trhu práce (napr. Sociálna poisťovňa, Ministerstvá, Ústredie práce, apod.)</a:t>
            </a:r>
            <a:endParaRPr lang="en-GB" dirty="0">
              <a:latin typeface="Calibri" charset="0"/>
              <a:ea typeface="Calibri" charset="0"/>
              <a:cs typeface="Times New Roman" charset="0"/>
            </a:endParaRPr>
          </a:p>
          <a:p>
            <a:pPr marL="342900" lvl="0" indent="-342900" algn="just">
              <a:lnSpc>
                <a:spcPct val="107000"/>
              </a:lnSpc>
              <a:spcAft>
                <a:spcPts val="0"/>
              </a:spcAft>
              <a:buFont typeface="+mj-lt"/>
              <a:buAutoNum type="alphaLcParenBoth"/>
            </a:pPr>
            <a:r>
              <a:rPr lang="sk-SK" dirty="0">
                <a:latin typeface="Calibri" charset="0"/>
                <a:ea typeface="Calibri" charset="0"/>
                <a:cs typeface="Times New Roman" charset="0"/>
              </a:rPr>
              <a:t>Predstavitelia </a:t>
            </a:r>
            <a:r>
              <a:rPr lang="sk-SK" b="1" dirty="0">
                <a:latin typeface="Calibri" charset="0"/>
                <a:ea typeface="Calibri" charset="0"/>
                <a:cs typeface="Times New Roman" charset="0"/>
              </a:rPr>
              <a:t>mimovládnych organizácií: </a:t>
            </a:r>
            <a:r>
              <a:rPr lang="sk-SK" dirty="0">
                <a:latin typeface="Calibri" charset="0"/>
                <a:ea typeface="Calibri" charset="0"/>
                <a:cs typeface="Times New Roman" charset="0"/>
              </a:rPr>
              <a:t>priamo sa venujú podpore  zamestnávania OZZ a participujúci na implementačnej praxi v teréne, s priamymi skúsenosťami </a:t>
            </a:r>
            <a:r>
              <a:rPr lang="sk-SK" dirty="0" err="1">
                <a:latin typeface="Calibri" charset="0"/>
                <a:ea typeface="Calibri" charset="0"/>
                <a:cs typeface="Times New Roman" charset="0"/>
              </a:rPr>
              <a:t>facilitátorov</a:t>
            </a:r>
            <a:r>
              <a:rPr lang="sk-SK" dirty="0">
                <a:latin typeface="Calibri" charset="0"/>
                <a:ea typeface="Calibri" charset="0"/>
                <a:cs typeface="Times New Roman" charset="0"/>
              </a:rPr>
              <a:t> a bariér integračnej praxe</a:t>
            </a:r>
            <a:endParaRPr lang="en-GB" dirty="0">
              <a:latin typeface="Calibri" charset="0"/>
              <a:ea typeface="Calibri" charset="0"/>
              <a:cs typeface="Times New Roman" charset="0"/>
            </a:endParaRPr>
          </a:p>
          <a:p>
            <a:pPr marL="342900" lvl="0" indent="-342900" algn="just">
              <a:lnSpc>
                <a:spcPct val="107000"/>
              </a:lnSpc>
              <a:spcAft>
                <a:spcPts val="0"/>
              </a:spcAft>
              <a:buFont typeface="+mj-lt"/>
              <a:buAutoNum type="alphaLcParenBoth"/>
            </a:pPr>
            <a:r>
              <a:rPr lang="sk-SK" b="1" dirty="0">
                <a:latin typeface="Calibri" charset="0"/>
                <a:ea typeface="Calibri" charset="0"/>
                <a:cs typeface="Times New Roman" charset="0"/>
              </a:rPr>
              <a:t>Odborové organizácie:</a:t>
            </a:r>
            <a:r>
              <a:rPr lang="sk-SK" dirty="0">
                <a:latin typeface="Calibri" charset="0"/>
                <a:ea typeface="Calibri" charset="0"/>
                <a:cs typeface="Times New Roman" charset="0"/>
              </a:rPr>
              <a:t> zastupujú záujmy zamestnancov vrátane zraniteľných skupín na trhu práce. Aj keď odbory sa priamo integrácii OZZ venujú len marginálne, sú potencionálne dôležitým aktérom ako pri tvorbe legislatívnych opatrení, tak aj pri ich implementačnej praxi. Pracovnoprávna agenda základom práce odborov</a:t>
            </a:r>
            <a:endParaRPr lang="en-GB" dirty="0">
              <a:latin typeface="Calibri" charset="0"/>
              <a:ea typeface="Calibri" charset="0"/>
              <a:cs typeface="Times New Roman" charset="0"/>
            </a:endParaRPr>
          </a:p>
          <a:p>
            <a:pPr marL="342900" lvl="0" indent="-342900" algn="just">
              <a:lnSpc>
                <a:spcPct val="107000"/>
              </a:lnSpc>
              <a:spcAft>
                <a:spcPts val="0"/>
              </a:spcAft>
              <a:buFont typeface="+mj-lt"/>
              <a:buAutoNum type="alphaLcParenBoth"/>
            </a:pPr>
            <a:r>
              <a:rPr lang="sk-SK" b="1" dirty="0">
                <a:latin typeface="Calibri" charset="0"/>
                <a:ea typeface="Calibri" charset="0"/>
                <a:cs typeface="Times New Roman" charset="0"/>
              </a:rPr>
              <a:t>Zamestnávatelia</a:t>
            </a:r>
            <a:r>
              <a:rPr lang="sk-SK" dirty="0">
                <a:latin typeface="Calibri" charset="0"/>
                <a:ea typeface="Calibri" charset="0"/>
                <a:cs typeface="Times New Roman" charset="0"/>
              </a:rPr>
              <a:t>: priamo umožňujú návrat do práce resp. pracovnú integráciu OZZ. </a:t>
            </a:r>
            <a:r>
              <a:rPr lang="sk-SK">
                <a:latin typeface="Calibri" charset="0"/>
                <a:ea typeface="Calibri" charset="0"/>
                <a:cs typeface="Times New Roman" charset="0"/>
              </a:rPr>
              <a:t>Najmä </a:t>
            </a:r>
            <a:r>
              <a:rPr lang="sk-SK" dirty="0">
                <a:latin typeface="Calibri" charset="0"/>
                <a:ea typeface="Calibri" charset="0"/>
                <a:cs typeface="Times New Roman" charset="0"/>
              </a:rPr>
              <a:t>veľkí zamestnávatelia majú záujem o rozpracovanie momentálne chýbajúcej stratégie diverzity na pracovisku kam spadá aj integrácia OZZ. </a:t>
            </a:r>
            <a:endParaRPr lang="en-GB" dirty="0">
              <a:effectLst/>
              <a:latin typeface="Calibri" charset="0"/>
              <a:ea typeface="Calibri" charset="0"/>
              <a:cs typeface="Times New Roman" charset="0"/>
            </a:endParaRPr>
          </a:p>
        </p:txBody>
      </p:sp>
    </p:spTree>
    <p:extLst>
      <p:ext uri="{BB962C8B-B14F-4D97-AF65-F5344CB8AC3E}">
        <p14:creationId xmlns:p14="http://schemas.microsoft.com/office/powerpoint/2010/main" val="152271126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Content Placeholder 1"/>
          <p:cNvSpPr>
            <a:spLocks noGrp="1"/>
          </p:cNvSpPr>
          <p:nvPr>
            <p:ph idx="1"/>
          </p:nvPr>
        </p:nvSpPr>
        <p:spPr>
          <a:xfrm>
            <a:off x="457200" y="1124744"/>
            <a:ext cx="8229600" cy="5001419"/>
          </a:xfrm>
        </p:spPr>
        <p:txBody>
          <a:bodyPr/>
          <a:lstStyle/>
          <a:p>
            <a:pPr marL="0" indent="0">
              <a:buNone/>
            </a:pPr>
            <a:r>
              <a:rPr lang="en-US" altLang="en-US" sz="2000" b="1" dirty="0" err="1">
                <a:solidFill>
                  <a:srgbClr val="923236"/>
                </a:solidFill>
              </a:rPr>
              <a:t>Systémové</a:t>
            </a:r>
            <a:r>
              <a:rPr lang="en-US" altLang="en-US" sz="2000" b="1" dirty="0">
                <a:solidFill>
                  <a:srgbClr val="923236"/>
                </a:solidFill>
              </a:rPr>
              <a:t> </a:t>
            </a:r>
            <a:r>
              <a:rPr lang="en-US" altLang="en-US" sz="2000" b="1" dirty="0" err="1">
                <a:solidFill>
                  <a:srgbClr val="923236"/>
                </a:solidFill>
              </a:rPr>
              <a:t>prekážky</a:t>
            </a:r>
            <a:r>
              <a:rPr lang="en-US" altLang="en-US" sz="2000" b="1" dirty="0">
                <a:solidFill>
                  <a:srgbClr val="923236"/>
                </a:solidFill>
              </a:rPr>
              <a:t> v </a:t>
            </a:r>
            <a:r>
              <a:rPr lang="en-US" altLang="en-US" sz="2000" b="1" dirty="0" err="1">
                <a:solidFill>
                  <a:srgbClr val="923236"/>
                </a:solidFill>
              </a:rPr>
              <a:t>pracovnej</a:t>
            </a:r>
            <a:r>
              <a:rPr lang="en-US" altLang="en-US" sz="2000" b="1" dirty="0">
                <a:solidFill>
                  <a:srgbClr val="923236"/>
                </a:solidFill>
              </a:rPr>
              <a:t> </a:t>
            </a:r>
            <a:r>
              <a:rPr lang="en-US" altLang="en-US" sz="2000" b="1" dirty="0" err="1">
                <a:solidFill>
                  <a:srgbClr val="923236"/>
                </a:solidFill>
              </a:rPr>
              <a:t>integrácii</a:t>
            </a:r>
            <a:r>
              <a:rPr lang="en-US" altLang="en-US" sz="2000" b="1" dirty="0">
                <a:solidFill>
                  <a:srgbClr val="923236"/>
                </a:solidFill>
              </a:rPr>
              <a:t> </a:t>
            </a:r>
            <a:r>
              <a:rPr lang="en-US" altLang="en-US" sz="2000" b="1" dirty="0" err="1">
                <a:solidFill>
                  <a:srgbClr val="923236"/>
                </a:solidFill>
              </a:rPr>
              <a:t>ľudí</a:t>
            </a:r>
            <a:r>
              <a:rPr lang="en-US" altLang="en-US" sz="2000" b="1" dirty="0">
                <a:solidFill>
                  <a:srgbClr val="923236"/>
                </a:solidFill>
              </a:rPr>
              <a:t> bez </a:t>
            </a:r>
            <a:r>
              <a:rPr lang="en-US" altLang="en-US" sz="2000" b="1" dirty="0" err="1">
                <a:solidFill>
                  <a:srgbClr val="923236"/>
                </a:solidFill>
              </a:rPr>
              <a:t>domova</a:t>
            </a:r>
            <a:r>
              <a:rPr lang="en-US" altLang="en-US" sz="2000" b="1" dirty="0">
                <a:solidFill>
                  <a:srgbClr val="923236"/>
                </a:solidFill>
              </a:rPr>
              <a:t> so ZZ</a:t>
            </a:r>
          </a:p>
          <a:p>
            <a:pPr marL="0" indent="0">
              <a:buNone/>
            </a:pPr>
            <a:endParaRPr lang="en-US" altLang="en-US" sz="2000" b="1" dirty="0">
              <a:solidFill>
                <a:srgbClr val="923236"/>
              </a:solidFill>
            </a:endParaRPr>
          </a:p>
          <a:p>
            <a:r>
              <a:rPr lang="en-US" altLang="en-US" sz="1800" dirty="0" err="1"/>
              <a:t>Absencia</a:t>
            </a:r>
            <a:r>
              <a:rPr lang="en-US" altLang="en-US" sz="1800" dirty="0"/>
              <a:t> </a:t>
            </a:r>
            <a:r>
              <a:rPr lang="en-US" altLang="en-US" sz="1800" b="1" dirty="0" err="1"/>
              <a:t>legislatívneho</a:t>
            </a:r>
            <a:r>
              <a:rPr lang="en-US" altLang="en-US" sz="1800" b="1" dirty="0"/>
              <a:t> </a:t>
            </a:r>
            <a:r>
              <a:rPr lang="en-US" altLang="en-US" sz="1800" b="1" dirty="0" err="1"/>
              <a:t>ukotvenia</a:t>
            </a:r>
            <a:r>
              <a:rPr lang="en-US" altLang="en-US" sz="1800" b="1" dirty="0"/>
              <a:t> </a:t>
            </a:r>
            <a:r>
              <a:rPr lang="en-US" altLang="en-US" sz="1800" b="1" dirty="0" err="1"/>
              <a:t>bezdomovectva</a:t>
            </a:r>
            <a:r>
              <a:rPr lang="en-US" altLang="en-US" sz="1800" b="1" dirty="0"/>
              <a:t> a </a:t>
            </a:r>
            <a:r>
              <a:rPr lang="en-US" altLang="en-US" sz="1800" b="1" dirty="0" err="1"/>
              <a:t>národnej</a:t>
            </a:r>
            <a:r>
              <a:rPr lang="en-US" altLang="en-US" sz="1800" b="1" dirty="0"/>
              <a:t> </a:t>
            </a:r>
            <a:r>
              <a:rPr lang="en-US" altLang="en-US" sz="1800" b="1" dirty="0" err="1"/>
              <a:t>stratégie</a:t>
            </a:r>
            <a:r>
              <a:rPr lang="en-US" altLang="en-US" sz="1800" b="1" dirty="0"/>
              <a:t> </a:t>
            </a:r>
            <a:r>
              <a:rPr lang="en-US" altLang="en-US" sz="1800" b="1" dirty="0" err="1"/>
              <a:t>na</a:t>
            </a:r>
            <a:r>
              <a:rPr lang="en-US" altLang="en-US" sz="1800" b="1" dirty="0"/>
              <a:t> </a:t>
            </a:r>
            <a:r>
              <a:rPr lang="en-US" altLang="en-US" sz="1800" b="1" dirty="0" err="1"/>
              <a:t>prevenciu</a:t>
            </a:r>
            <a:r>
              <a:rPr lang="en-US" altLang="en-US" sz="1800" b="1" dirty="0"/>
              <a:t> a </a:t>
            </a:r>
            <a:r>
              <a:rPr lang="en-US" altLang="en-US" sz="1800" b="1" dirty="0" err="1"/>
              <a:t>riešenie</a:t>
            </a:r>
            <a:r>
              <a:rPr lang="en-US" altLang="en-US" sz="1800" b="1" dirty="0"/>
              <a:t> </a:t>
            </a:r>
            <a:r>
              <a:rPr lang="en-US" altLang="en-US" sz="1800" b="1" dirty="0" err="1"/>
              <a:t>bezdomovectva</a:t>
            </a:r>
            <a:endParaRPr lang="en-US" altLang="en-US" sz="1800" b="1" dirty="0"/>
          </a:p>
          <a:p>
            <a:pPr marL="0" indent="0">
              <a:buNone/>
            </a:pPr>
            <a:endParaRPr lang="en-US" altLang="en-US" sz="1800" b="1" dirty="0"/>
          </a:p>
          <a:p>
            <a:r>
              <a:rPr lang="en-US" altLang="en-US" sz="1800" b="1" dirty="0" err="1"/>
              <a:t>Absentujúce</a:t>
            </a:r>
            <a:r>
              <a:rPr lang="en-US" altLang="en-US" sz="1800" b="1" dirty="0"/>
              <a:t> </a:t>
            </a:r>
            <a:r>
              <a:rPr lang="en-US" altLang="en-US" sz="1800" b="1" dirty="0" err="1"/>
              <a:t>stabilné</a:t>
            </a:r>
            <a:r>
              <a:rPr lang="en-US" altLang="en-US" sz="1800" b="1" dirty="0"/>
              <a:t> </a:t>
            </a:r>
            <a:r>
              <a:rPr lang="en-US" altLang="en-US" sz="1800" b="1" dirty="0" err="1"/>
              <a:t>bývanie</a:t>
            </a:r>
            <a:r>
              <a:rPr lang="en-US" altLang="en-US" sz="1800" b="1" dirty="0"/>
              <a:t> </a:t>
            </a:r>
            <a:r>
              <a:rPr lang="en-US" altLang="en-US" sz="1800" dirty="0"/>
              <a:t>a </a:t>
            </a:r>
            <a:r>
              <a:rPr lang="en-US" altLang="en-US" sz="1800" dirty="0" err="1"/>
              <a:t>problémy</a:t>
            </a:r>
            <a:r>
              <a:rPr lang="en-US" altLang="en-US" sz="1800" dirty="0"/>
              <a:t> v </a:t>
            </a:r>
            <a:r>
              <a:rPr lang="en-US" altLang="en-US" sz="1800" dirty="0" err="1"/>
              <a:t>čerpaní</a:t>
            </a:r>
            <a:r>
              <a:rPr lang="en-US" altLang="en-US" sz="1800" dirty="0"/>
              <a:t> </a:t>
            </a:r>
            <a:r>
              <a:rPr lang="en-US" altLang="en-US" sz="1800" dirty="0" err="1"/>
              <a:t>príspevku</a:t>
            </a:r>
            <a:r>
              <a:rPr lang="en-US" altLang="en-US" sz="1800" dirty="0"/>
              <a:t> </a:t>
            </a:r>
            <a:r>
              <a:rPr lang="en-US" altLang="en-US" sz="1800" dirty="0" err="1"/>
              <a:t>na</a:t>
            </a:r>
            <a:r>
              <a:rPr lang="en-US" altLang="en-US" sz="1800" dirty="0"/>
              <a:t> </a:t>
            </a:r>
            <a:r>
              <a:rPr lang="en-US" altLang="en-US" sz="1800" dirty="0" err="1"/>
              <a:t>bývanie</a:t>
            </a:r>
            <a:endParaRPr lang="en-US" altLang="en-US" sz="1800" dirty="0"/>
          </a:p>
          <a:p>
            <a:pPr marL="0" indent="0">
              <a:buNone/>
            </a:pPr>
            <a:endParaRPr lang="en-US" altLang="en-US" sz="1800" dirty="0"/>
          </a:p>
          <a:p>
            <a:r>
              <a:rPr lang="en-US" altLang="en-US" sz="1800" b="1" dirty="0" err="1"/>
              <a:t>Vysoká</a:t>
            </a:r>
            <a:r>
              <a:rPr lang="en-US" altLang="en-US" sz="1800" b="1" dirty="0"/>
              <a:t> </a:t>
            </a:r>
            <a:r>
              <a:rPr lang="en-US" altLang="en-US" sz="1800" b="1" dirty="0" err="1"/>
              <a:t>miera</a:t>
            </a:r>
            <a:r>
              <a:rPr lang="en-US" altLang="en-US" sz="1800" b="1" dirty="0"/>
              <a:t> </a:t>
            </a:r>
            <a:r>
              <a:rPr lang="en-US" altLang="en-US" sz="1800" b="1" dirty="0" err="1"/>
              <a:t>zadlženosti</a:t>
            </a:r>
            <a:r>
              <a:rPr lang="en-US" altLang="en-US" sz="1800" b="1" dirty="0"/>
              <a:t> a </a:t>
            </a:r>
            <a:r>
              <a:rPr lang="en-US" altLang="en-US" sz="1800" b="1" dirty="0" err="1"/>
              <a:t>exekúcií</a:t>
            </a:r>
            <a:endParaRPr lang="en-US" altLang="en-US" sz="1800" b="1" dirty="0"/>
          </a:p>
          <a:p>
            <a:endParaRPr lang="en-US" altLang="en-US" sz="1800" dirty="0"/>
          </a:p>
          <a:p>
            <a:r>
              <a:rPr lang="en-US" altLang="en-US" sz="1800" b="1" dirty="0" err="1"/>
              <a:t>Obmedzený</a:t>
            </a:r>
            <a:r>
              <a:rPr lang="en-US" altLang="en-US" sz="1800" b="1" dirty="0"/>
              <a:t> </a:t>
            </a:r>
            <a:r>
              <a:rPr lang="en-US" altLang="en-US" sz="1800" b="1" dirty="0" err="1"/>
              <a:t>prístup</a:t>
            </a:r>
            <a:r>
              <a:rPr lang="en-US" altLang="en-US" sz="1800" b="1" dirty="0"/>
              <a:t> k </a:t>
            </a:r>
            <a:r>
              <a:rPr lang="en-US" altLang="en-US" sz="1800" b="1" dirty="0" err="1"/>
              <a:t>zdravotnej</a:t>
            </a:r>
            <a:r>
              <a:rPr lang="en-US" altLang="en-US" sz="1800" b="1" dirty="0"/>
              <a:t> </a:t>
            </a:r>
            <a:r>
              <a:rPr lang="en-US" altLang="en-US" sz="1800" b="1" dirty="0" err="1"/>
              <a:t>starostlivosti</a:t>
            </a:r>
            <a:r>
              <a:rPr lang="en-US" altLang="en-US" sz="1800" b="1" dirty="0"/>
              <a:t> </a:t>
            </a:r>
            <a:r>
              <a:rPr lang="en-US" altLang="en-US" sz="1800" dirty="0"/>
              <a:t>(</a:t>
            </a:r>
            <a:r>
              <a:rPr lang="en-US" altLang="en-US" sz="1800" dirty="0" err="1"/>
              <a:t>spojený</a:t>
            </a:r>
            <a:r>
              <a:rPr lang="en-US" altLang="en-US" sz="1800" dirty="0"/>
              <a:t> so </a:t>
            </a:r>
            <a:r>
              <a:rPr lang="en-US" altLang="en-US" sz="1800" dirty="0" err="1"/>
              <a:t>zadlžením</a:t>
            </a:r>
            <a:r>
              <a:rPr lang="en-US" altLang="en-US" sz="1800" dirty="0"/>
              <a:t>, </a:t>
            </a:r>
            <a:r>
              <a:rPr lang="en-US" altLang="en-US" sz="1800" dirty="0" err="1"/>
              <a:t>nedostatkom</a:t>
            </a:r>
            <a:r>
              <a:rPr lang="en-US" altLang="en-US" sz="1800" dirty="0"/>
              <a:t> </a:t>
            </a:r>
            <a:r>
              <a:rPr lang="en-US" altLang="en-US" sz="1800" dirty="0" err="1"/>
              <a:t>špecialistov</a:t>
            </a:r>
            <a:r>
              <a:rPr lang="en-US" altLang="en-US" sz="1800" dirty="0"/>
              <a:t>, </a:t>
            </a:r>
            <a:r>
              <a:rPr lang="en-US" altLang="en-US" sz="1800" dirty="0" err="1"/>
              <a:t>predsudkami</a:t>
            </a:r>
            <a:r>
              <a:rPr lang="en-US" altLang="en-US" sz="1800" dirty="0"/>
              <a:t> zo </a:t>
            </a:r>
            <a:r>
              <a:rPr lang="en-US" altLang="en-US" sz="1800" dirty="0" err="1"/>
              <a:t>strany</a:t>
            </a:r>
            <a:r>
              <a:rPr lang="en-US" altLang="en-US" sz="1800" dirty="0"/>
              <a:t> </a:t>
            </a:r>
            <a:r>
              <a:rPr lang="en-US" altLang="en-US" sz="1800" dirty="0" err="1"/>
              <a:t>zdravotníckeho</a:t>
            </a:r>
            <a:r>
              <a:rPr lang="en-US" altLang="en-US" sz="1800" dirty="0"/>
              <a:t> </a:t>
            </a:r>
            <a:r>
              <a:rPr lang="en-US" altLang="en-US" sz="1800" dirty="0" err="1"/>
              <a:t>personálu</a:t>
            </a:r>
            <a:r>
              <a:rPr lang="en-US" altLang="en-US" sz="1800" dirty="0"/>
              <a:t>)</a:t>
            </a:r>
          </a:p>
          <a:p>
            <a:endParaRPr lang="en-US" altLang="en-US" sz="1800" dirty="0"/>
          </a:p>
          <a:p>
            <a:r>
              <a:rPr lang="en-US" altLang="en-US" sz="1800" b="1" dirty="0" err="1"/>
              <a:t>Obmedzený</a:t>
            </a:r>
            <a:r>
              <a:rPr lang="en-US" altLang="en-US" sz="1800" b="1" dirty="0"/>
              <a:t> </a:t>
            </a:r>
            <a:r>
              <a:rPr lang="en-US" altLang="en-US" sz="1800" b="1" dirty="0" err="1"/>
              <a:t>prístup</a:t>
            </a:r>
            <a:r>
              <a:rPr lang="en-US" altLang="en-US" sz="1800" b="1" dirty="0"/>
              <a:t> k </a:t>
            </a:r>
            <a:r>
              <a:rPr lang="en-US" altLang="en-US" sz="1800" b="1" dirty="0" err="1"/>
              <a:t>opatreniam</a:t>
            </a:r>
            <a:r>
              <a:rPr lang="en-US" altLang="en-US" sz="1800" b="1" dirty="0"/>
              <a:t> </a:t>
            </a:r>
            <a:r>
              <a:rPr lang="en-US" altLang="en-US" sz="1800" b="1" dirty="0" err="1"/>
              <a:t>zamestnanosti</a:t>
            </a:r>
            <a:endParaRPr lang="en-US" altLang="en-US" sz="1800" b="1" dirty="0"/>
          </a:p>
          <a:p>
            <a:endParaRPr lang="en-US" altLang="en-US" sz="1800" dirty="0"/>
          </a:p>
          <a:p>
            <a:r>
              <a:rPr lang="en-US" altLang="en-US" sz="1800" b="1" dirty="0" err="1"/>
              <a:t>Nízky</a:t>
            </a:r>
            <a:r>
              <a:rPr lang="en-US" altLang="en-US" sz="1800" b="1" dirty="0"/>
              <a:t> </a:t>
            </a:r>
            <a:r>
              <a:rPr lang="en-US" altLang="en-US" sz="1800" b="1" dirty="0" err="1"/>
              <a:t>verejný</a:t>
            </a:r>
            <a:r>
              <a:rPr lang="en-US" altLang="en-US" sz="1800" b="1" dirty="0"/>
              <a:t> </a:t>
            </a:r>
            <a:r>
              <a:rPr lang="en-US" altLang="en-US" sz="1800" b="1" dirty="0" err="1"/>
              <a:t>záujem</a:t>
            </a:r>
            <a:r>
              <a:rPr lang="en-US" altLang="en-US" sz="1800" b="1" dirty="0"/>
              <a:t> a </a:t>
            </a:r>
            <a:r>
              <a:rPr lang="en-US" altLang="en-US" sz="1800" b="1" dirty="0" err="1"/>
              <a:t>politická</a:t>
            </a:r>
            <a:r>
              <a:rPr lang="en-US" altLang="en-US" sz="1800" b="1" dirty="0"/>
              <a:t> </a:t>
            </a:r>
            <a:r>
              <a:rPr lang="en-US" altLang="en-US" sz="1800" b="1" dirty="0" err="1"/>
              <a:t>vôľa</a:t>
            </a:r>
            <a:r>
              <a:rPr lang="en-US" altLang="en-US" sz="1800" b="1" dirty="0"/>
              <a:t> </a:t>
            </a:r>
            <a:r>
              <a:rPr lang="en-US" altLang="en-US" sz="1800" dirty="0" err="1"/>
              <a:t>systematicky</a:t>
            </a:r>
            <a:r>
              <a:rPr lang="en-US" altLang="en-US" sz="1800" dirty="0"/>
              <a:t> </a:t>
            </a:r>
            <a:r>
              <a:rPr lang="en-US" altLang="en-US" sz="1800" dirty="0" err="1"/>
              <a:t>riešiť</a:t>
            </a:r>
            <a:r>
              <a:rPr lang="en-US" altLang="en-US" sz="1800" dirty="0"/>
              <a:t> </a:t>
            </a:r>
            <a:r>
              <a:rPr lang="en-US" altLang="en-US" sz="1800" dirty="0" err="1"/>
              <a:t>bezdomovectvo</a:t>
            </a:r>
            <a:r>
              <a:rPr lang="en-US" altLang="en-US" sz="1800" dirty="0"/>
              <a:t> a </a:t>
            </a:r>
            <a:r>
              <a:rPr lang="en-US" altLang="en-US" sz="1800" b="1" dirty="0" err="1"/>
              <a:t>fragmentácia</a:t>
            </a:r>
            <a:r>
              <a:rPr lang="en-US" altLang="en-US" sz="1800" b="1" dirty="0"/>
              <a:t> v </a:t>
            </a:r>
            <a:r>
              <a:rPr lang="en-US" altLang="en-US" sz="1800" b="1" dirty="0" err="1"/>
              <a:t>kompetenciách</a:t>
            </a:r>
            <a:r>
              <a:rPr lang="en-US" altLang="en-US" sz="1800" b="1" dirty="0"/>
              <a:t> </a:t>
            </a:r>
            <a:r>
              <a:rPr lang="en-US" altLang="en-US" sz="1800" b="1" dirty="0" err="1"/>
              <a:t>na</a:t>
            </a:r>
            <a:r>
              <a:rPr lang="en-US" altLang="en-US" sz="1800" b="1" dirty="0"/>
              <a:t> </a:t>
            </a:r>
            <a:r>
              <a:rPr lang="en-US" altLang="en-US" sz="1800" b="1" dirty="0" err="1"/>
              <a:t>národnej</a:t>
            </a:r>
            <a:r>
              <a:rPr lang="en-US" altLang="en-US" sz="1800" b="1" dirty="0"/>
              <a:t> a </a:t>
            </a:r>
            <a:r>
              <a:rPr lang="en-US" altLang="en-US" sz="1800" b="1" dirty="0" err="1"/>
              <a:t>regionálnej</a:t>
            </a:r>
            <a:r>
              <a:rPr lang="en-US" altLang="en-US" sz="1800" b="1" dirty="0"/>
              <a:t> </a:t>
            </a:r>
            <a:r>
              <a:rPr lang="en-US" altLang="en-US" sz="1800" b="1" dirty="0" err="1"/>
              <a:t>úrovni</a:t>
            </a:r>
            <a:endParaRPr lang="en-US" altLang="en-US" sz="1800" b="1" dirty="0"/>
          </a:p>
          <a:p>
            <a:endParaRPr lang="en-US" altLang="en-US" sz="1800" dirty="0"/>
          </a:p>
          <a:p>
            <a:endParaRPr lang="en-US" altLang="en-US" sz="1800" b="1" dirty="0"/>
          </a:p>
          <a:p>
            <a:endParaRPr lang="en-US" altLang="en-US" sz="1800" b="1" dirty="0"/>
          </a:p>
        </p:txBody>
      </p:sp>
    </p:spTree>
    <p:extLst>
      <p:ext uri="{BB962C8B-B14F-4D97-AF65-F5344CB8AC3E}">
        <p14:creationId xmlns:p14="http://schemas.microsoft.com/office/powerpoint/2010/main" val="179927824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Content Placeholder 1"/>
          <p:cNvSpPr>
            <a:spLocks noGrp="1"/>
          </p:cNvSpPr>
          <p:nvPr>
            <p:ph idx="1"/>
          </p:nvPr>
        </p:nvSpPr>
        <p:spPr>
          <a:xfrm>
            <a:off x="457200" y="1124744"/>
            <a:ext cx="8229600" cy="5001419"/>
          </a:xfrm>
        </p:spPr>
        <p:txBody>
          <a:bodyPr/>
          <a:lstStyle/>
          <a:p>
            <a:pPr marL="0" indent="0">
              <a:buNone/>
            </a:pPr>
            <a:r>
              <a:rPr lang="en-US" altLang="en-US" sz="2000" b="1" dirty="0" err="1">
                <a:solidFill>
                  <a:srgbClr val="923236"/>
                </a:solidFill>
              </a:rPr>
              <a:t>Rómovia</a:t>
            </a:r>
            <a:r>
              <a:rPr lang="en-US" altLang="en-US" sz="2000" b="1" dirty="0">
                <a:solidFill>
                  <a:srgbClr val="923236"/>
                </a:solidFill>
              </a:rPr>
              <a:t>/</a:t>
            </a:r>
            <a:r>
              <a:rPr lang="en-US" altLang="en-US" sz="2000" b="1" dirty="0" err="1">
                <a:solidFill>
                  <a:srgbClr val="923236"/>
                </a:solidFill>
              </a:rPr>
              <a:t>Rómky</a:t>
            </a:r>
            <a:r>
              <a:rPr lang="en-US" altLang="en-US" sz="2000" b="1" dirty="0">
                <a:solidFill>
                  <a:srgbClr val="923236"/>
                </a:solidFill>
              </a:rPr>
              <a:t> so </a:t>
            </a:r>
            <a:r>
              <a:rPr lang="en-US" altLang="en-US" sz="2000" b="1" dirty="0" err="1">
                <a:solidFill>
                  <a:srgbClr val="923236"/>
                </a:solidFill>
              </a:rPr>
              <a:t>zdravotným</a:t>
            </a:r>
            <a:r>
              <a:rPr lang="en-US" altLang="en-US" sz="2000" b="1" dirty="0">
                <a:solidFill>
                  <a:srgbClr val="923236"/>
                </a:solidFill>
              </a:rPr>
              <a:t> </a:t>
            </a:r>
            <a:r>
              <a:rPr lang="en-US" altLang="en-US" sz="2000" b="1" dirty="0" err="1">
                <a:solidFill>
                  <a:srgbClr val="923236"/>
                </a:solidFill>
              </a:rPr>
              <a:t>znevýhodnením</a:t>
            </a:r>
            <a:r>
              <a:rPr lang="en-US" altLang="en-US" sz="2000" b="1" dirty="0">
                <a:solidFill>
                  <a:srgbClr val="923236"/>
                </a:solidFill>
              </a:rPr>
              <a:t> – </a:t>
            </a:r>
            <a:r>
              <a:rPr lang="en-US" altLang="en-US" sz="2000" b="1" dirty="0" err="1">
                <a:solidFill>
                  <a:srgbClr val="923236"/>
                </a:solidFill>
              </a:rPr>
              <a:t>kontext</a:t>
            </a:r>
            <a:endParaRPr lang="en-US" altLang="en-US" sz="2000" b="1" dirty="0">
              <a:solidFill>
                <a:srgbClr val="923236"/>
              </a:solidFill>
            </a:endParaRPr>
          </a:p>
          <a:p>
            <a:pPr marL="0" indent="0">
              <a:buNone/>
            </a:pPr>
            <a:endParaRPr lang="en-US" altLang="en-US" sz="1800" dirty="0"/>
          </a:p>
          <a:p>
            <a:r>
              <a:rPr lang="en-US" altLang="en-US" sz="1800" b="1" dirty="0" err="1"/>
              <a:t>Nízka</a:t>
            </a:r>
            <a:r>
              <a:rPr lang="en-US" altLang="en-US" sz="1800" b="1" dirty="0"/>
              <a:t> </a:t>
            </a:r>
            <a:r>
              <a:rPr lang="en-US" altLang="en-US" sz="1800" b="1" dirty="0" err="1"/>
              <a:t>miera</a:t>
            </a:r>
            <a:r>
              <a:rPr lang="en-US" altLang="en-US" sz="1800" b="1" dirty="0"/>
              <a:t> </a:t>
            </a:r>
            <a:r>
              <a:rPr lang="en-US" altLang="en-US" sz="1800" b="1" dirty="0" err="1"/>
              <a:t>pracovnej</a:t>
            </a:r>
            <a:r>
              <a:rPr lang="en-US" altLang="en-US" sz="1800" b="1" dirty="0"/>
              <a:t> </a:t>
            </a:r>
            <a:r>
              <a:rPr lang="en-US" altLang="en-US" sz="1800" b="1" dirty="0" err="1"/>
              <a:t>integrácie</a:t>
            </a:r>
            <a:r>
              <a:rPr lang="en-US" altLang="en-US" sz="1800" dirty="0"/>
              <a:t>: </a:t>
            </a:r>
            <a:r>
              <a:rPr lang="sk-SK" sz="1800" dirty="0">
                <a:effectLst/>
                <a:ea typeface="Calibri" panose="020F0502020204030204" pitchFamily="34" charset="0"/>
                <a:cs typeface="Times New Roman" panose="02020603050405020304" pitchFamily="18" charset="0"/>
              </a:rPr>
              <a:t>zamestnanosť rómskych mužov</a:t>
            </a:r>
            <a:r>
              <a:rPr lang="en-GB" sz="1800" dirty="0">
                <a:effectLst/>
                <a:ea typeface="Calibri" panose="020F0502020204030204" pitchFamily="34" charset="0"/>
                <a:cs typeface="Times New Roman" panose="02020603050405020304" pitchFamily="18" charset="0"/>
              </a:rPr>
              <a:t> (16-64)</a:t>
            </a:r>
            <a:r>
              <a:rPr lang="sk-SK" sz="1800" dirty="0">
                <a:effectLst/>
                <a:ea typeface="Calibri" panose="020F0502020204030204" pitchFamily="34" charset="0"/>
                <a:cs typeface="Times New Roman" panose="02020603050405020304" pitchFamily="18" charset="0"/>
              </a:rPr>
              <a:t> sa v roku 2017 pohybovala na úrovni 26% a rómskych žien len na úrovni 16% (IFP, 2018)</a:t>
            </a:r>
            <a:r>
              <a:rPr lang="en-GB" sz="1800" dirty="0">
                <a:ea typeface="Calibri" panose="020F0502020204030204" pitchFamily="34" charset="0"/>
                <a:cs typeface="Times New Roman" panose="02020603050405020304" pitchFamily="18" charset="0"/>
              </a:rPr>
              <a:t> </a:t>
            </a:r>
          </a:p>
          <a:p>
            <a:endParaRPr lang="en-GB" sz="1800" dirty="0">
              <a:ea typeface="Calibri" panose="020F0502020204030204" pitchFamily="34" charset="0"/>
              <a:cs typeface="Times New Roman" panose="02020603050405020304" pitchFamily="18" charset="0"/>
            </a:endParaRPr>
          </a:p>
          <a:p>
            <a:r>
              <a:rPr lang="en-US" altLang="en-US" sz="1800" b="1" dirty="0" err="1"/>
              <a:t>Prekérnosť</a:t>
            </a:r>
            <a:r>
              <a:rPr lang="en-US" altLang="en-US" sz="1800" b="1" dirty="0"/>
              <a:t> </a:t>
            </a:r>
            <a:r>
              <a:rPr lang="en-US" altLang="en-US" sz="1800" b="1" dirty="0" err="1"/>
              <a:t>zamestnávania</a:t>
            </a:r>
            <a:r>
              <a:rPr lang="en-US" altLang="en-US" sz="1800" b="1" dirty="0"/>
              <a:t>:</a:t>
            </a:r>
            <a:r>
              <a:rPr lang="en-GB" sz="1800" dirty="0">
                <a:ea typeface="Calibri" panose="020F0502020204030204" pitchFamily="34" charset="0"/>
                <a:cs typeface="Times New Roman" panose="02020603050405020304" pitchFamily="18" charset="0"/>
              </a:rPr>
              <a:t> </a:t>
            </a:r>
            <a:r>
              <a:rPr lang="en-GB" sz="1800" dirty="0" err="1">
                <a:ea typeface="Calibri" panose="020F0502020204030204" pitchFamily="34" charset="0"/>
                <a:cs typeface="Times New Roman" panose="02020603050405020304" pitchFamily="18" charset="0"/>
              </a:rPr>
              <a:t>zamestnávanie</a:t>
            </a:r>
            <a:r>
              <a:rPr lang="en-GB" sz="1800" dirty="0">
                <a:ea typeface="Calibri" panose="020F0502020204030204" pitchFamily="34" charset="0"/>
                <a:cs typeface="Times New Roman" panose="02020603050405020304" pitchFamily="18" charset="0"/>
              </a:rPr>
              <a:t> </a:t>
            </a:r>
            <a:r>
              <a:rPr lang="en-GB" sz="1800" dirty="0" err="1">
                <a:ea typeface="Calibri" panose="020F0502020204030204" pitchFamily="34" charset="0"/>
                <a:cs typeface="Times New Roman" panose="02020603050405020304" pitchFamily="18" charset="0"/>
              </a:rPr>
              <a:t>na</a:t>
            </a:r>
            <a:r>
              <a:rPr lang="en-GB" sz="1800" dirty="0">
                <a:ea typeface="Calibri" panose="020F0502020204030204" pitchFamily="34" charset="0"/>
                <a:cs typeface="Times New Roman" panose="02020603050405020304" pitchFamily="18" charset="0"/>
              </a:rPr>
              <a:t> </a:t>
            </a:r>
            <a:r>
              <a:rPr lang="en-GB" sz="1800" dirty="0" err="1">
                <a:ea typeface="Calibri" panose="020F0502020204030204" pitchFamily="34" charset="0"/>
                <a:cs typeface="Times New Roman" panose="02020603050405020304" pitchFamily="18" charset="0"/>
              </a:rPr>
              <a:t>dohody</a:t>
            </a:r>
            <a:r>
              <a:rPr lang="en-GB" sz="1800" dirty="0">
                <a:ea typeface="Calibri" panose="020F0502020204030204" pitchFamily="34" charset="0"/>
                <a:cs typeface="Times New Roman" panose="02020603050405020304" pitchFamily="18" charset="0"/>
              </a:rPr>
              <a:t>, bez </a:t>
            </a:r>
            <a:r>
              <a:rPr lang="en-GB" sz="1800" dirty="0" err="1">
                <a:ea typeface="Calibri" panose="020F0502020204030204" pitchFamily="34" charset="0"/>
                <a:cs typeface="Times New Roman" panose="02020603050405020304" pitchFamily="18" charset="0"/>
              </a:rPr>
              <a:t>zmluvy</a:t>
            </a:r>
            <a:r>
              <a:rPr lang="en-GB" sz="1800" dirty="0">
                <a:ea typeface="Calibri" panose="020F0502020204030204" pitchFamily="34" charset="0"/>
                <a:cs typeface="Times New Roman" panose="02020603050405020304" pitchFamily="18" charset="0"/>
              </a:rPr>
              <a:t>, </a:t>
            </a:r>
            <a:r>
              <a:rPr lang="en-GB" sz="1800" dirty="0" err="1">
                <a:ea typeface="Calibri" panose="020F0502020204030204" pitchFamily="34" charset="0"/>
                <a:cs typeface="Times New Roman" panose="02020603050405020304" pitchFamily="18" charset="0"/>
              </a:rPr>
              <a:t>príležitostné</a:t>
            </a:r>
            <a:r>
              <a:rPr lang="en-GB" sz="1800" dirty="0">
                <a:ea typeface="Calibri" panose="020F0502020204030204" pitchFamily="34" charset="0"/>
                <a:cs typeface="Times New Roman" panose="02020603050405020304" pitchFamily="18" charset="0"/>
              </a:rPr>
              <a:t> </a:t>
            </a:r>
            <a:r>
              <a:rPr lang="en-GB" sz="1800" dirty="0" err="1">
                <a:ea typeface="Calibri" panose="020F0502020204030204" pitchFamily="34" charset="0"/>
                <a:cs typeface="Times New Roman" panose="02020603050405020304" pitchFamily="18" charset="0"/>
              </a:rPr>
              <a:t>práce</a:t>
            </a:r>
            <a:r>
              <a:rPr lang="en-GB" sz="1800" dirty="0">
                <a:ea typeface="Calibri" panose="020F0502020204030204" pitchFamily="34" charset="0"/>
                <a:cs typeface="Times New Roman" panose="02020603050405020304" pitchFamily="18" charset="0"/>
              </a:rPr>
              <a:t>, </a:t>
            </a:r>
            <a:r>
              <a:rPr lang="en-GB" sz="1800" dirty="0" err="1">
                <a:ea typeface="Calibri" panose="020F0502020204030204" pitchFamily="34" charset="0"/>
                <a:cs typeface="Times New Roman" panose="02020603050405020304" pitchFamily="18" charset="0"/>
              </a:rPr>
              <a:t>agentúrne</a:t>
            </a:r>
            <a:r>
              <a:rPr lang="en-GB" sz="1800" dirty="0">
                <a:ea typeface="Calibri" panose="020F0502020204030204" pitchFamily="34" charset="0"/>
                <a:cs typeface="Times New Roman" panose="02020603050405020304" pitchFamily="18" charset="0"/>
              </a:rPr>
              <a:t> </a:t>
            </a:r>
            <a:r>
              <a:rPr lang="en-GB" sz="1800" dirty="0" err="1">
                <a:ea typeface="Calibri" panose="020F0502020204030204" pitchFamily="34" charset="0"/>
                <a:cs typeface="Times New Roman" panose="02020603050405020304" pitchFamily="18" charset="0"/>
              </a:rPr>
              <a:t>zamestnávanie</a:t>
            </a:r>
            <a:endParaRPr lang="en-US" altLang="en-US" sz="1800" dirty="0"/>
          </a:p>
          <a:p>
            <a:endParaRPr lang="en-US" altLang="en-US" sz="1800" dirty="0"/>
          </a:p>
          <a:p>
            <a:r>
              <a:rPr lang="en-US" altLang="en-US" sz="1800" b="1" dirty="0" err="1"/>
              <a:t>Viacnásobné</a:t>
            </a:r>
            <a:r>
              <a:rPr lang="en-US" altLang="en-US" sz="1800" b="1" dirty="0"/>
              <a:t> </a:t>
            </a:r>
            <a:r>
              <a:rPr lang="en-US" altLang="en-US" sz="1800" b="1" dirty="0" err="1"/>
              <a:t>bariéry</a:t>
            </a:r>
            <a:r>
              <a:rPr lang="en-US" altLang="en-US" sz="1800" b="1" dirty="0"/>
              <a:t>: </a:t>
            </a:r>
            <a:r>
              <a:rPr lang="en-US" altLang="en-US" sz="1800" dirty="0" err="1"/>
              <a:t>nízka</a:t>
            </a:r>
            <a:r>
              <a:rPr lang="en-US" altLang="en-US" sz="1800" dirty="0"/>
              <a:t> </a:t>
            </a:r>
            <a:r>
              <a:rPr lang="en-US" altLang="en-US" sz="1800" dirty="0" err="1"/>
              <a:t>úroveň</a:t>
            </a:r>
            <a:r>
              <a:rPr lang="en-US" altLang="en-US" sz="1800" dirty="0"/>
              <a:t> </a:t>
            </a:r>
            <a:r>
              <a:rPr lang="en-US" altLang="en-US" sz="1800" dirty="0" err="1"/>
              <a:t>vzdelania</a:t>
            </a:r>
            <a:r>
              <a:rPr lang="en-US" altLang="en-US" sz="1800" dirty="0"/>
              <a:t>, </a:t>
            </a:r>
            <a:r>
              <a:rPr lang="en-US" altLang="en-US" sz="1800" dirty="0" err="1"/>
              <a:t>nedostatok</a:t>
            </a:r>
            <a:r>
              <a:rPr lang="en-US" altLang="en-US" sz="1800" dirty="0"/>
              <a:t> </a:t>
            </a:r>
            <a:r>
              <a:rPr lang="en-US" altLang="en-US" sz="1800" dirty="0" err="1"/>
              <a:t>politík</a:t>
            </a:r>
            <a:r>
              <a:rPr lang="en-US" altLang="en-US" sz="1800" dirty="0"/>
              <a:t> a </a:t>
            </a:r>
            <a:r>
              <a:rPr lang="en-US" altLang="en-US" sz="1800" dirty="0" err="1"/>
              <a:t>diskriminačné</a:t>
            </a:r>
            <a:r>
              <a:rPr lang="en-US" altLang="en-US" sz="1800" dirty="0"/>
              <a:t> </a:t>
            </a:r>
            <a:r>
              <a:rPr lang="en-US" altLang="en-US" sz="1800" dirty="0" err="1"/>
              <a:t>praktiky</a:t>
            </a:r>
            <a:r>
              <a:rPr lang="en-US" altLang="en-US" sz="1800" dirty="0"/>
              <a:t> v </a:t>
            </a:r>
            <a:r>
              <a:rPr lang="en-US" altLang="en-US" sz="1800" dirty="0" err="1"/>
              <a:t>prístupe</a:t>
            </a:r>
            <a:r>
              <a:rPr lang="en-US" altLang="en-US" sz="1800" dirty="0"/>
              <a:t> k </a:t>
            </a:r>
            <a:r>
              <a:rPr lang="en-US" altLang="en-US" sz="1800" dirty="0" err="1"/>
              <a:t>verejným</a:t>
            </a:r>
            <a:r>
              <a:rPr lang="en-US" altLang="en-US" sz="1800" dirty="0"/>
              <a:t> </a:t>
            </a:r>
            <a:r>
              <a:rPr lang="en-US" altLang="en-US" sz="1800" dirty="0" err="1"/>
              <a:t>službám</a:t>
            </a:r>
            <a:r>
              <a:rPr lang="en-US" altLang="en-US" sz="1800" dirty="0"/>
              <a:t> a </a:t>
            </a:r>
            <a:r>
              <a:rPr lang="en-US" altLang="en-US" sz="1800" dirty="0" err="1"/>
              <a:t>na</a:t>
            </a:r>
            <a:r>
              <a:rPr lang="en-US" altLang="en-US" sz="1800" dirty="0"/>
              <a:t> </a:t>
            </a:r>
            <a:r>
              <a:rPr lang="en-US" altLang="en-US" sz="1800" dirty="0" err="1"/>
              <a:t>trhu</a:t>
            </a:r>
            <a:r>
              <a:rPr lang="en-US" altLang="en-US" sz="1800" dirty="0"/>
              <a:t> </a:t>
            </a:r>
            <a:r>
              <a:rPr lang="en-US" altLang="en-US" sz="1800" dirty="0" err="1"/>
              <a:t>práce</a:t>
            </a:r>
            <a:r>
              <a:rPr lang="en-US" altLang="en-US" sz="1800" dirty="0"/>
              <a:t>, </a:t>
            </a:r>
            <a:r>
              <a:rPr lang="en-US" altLang="en-US" sz="1800" dirty="0" err="1"/>
              <a:t>slabý</a:t>
            </a:r>
            <a:r>
              <a:rPr lang="en-US" altLang="en-US" sz="1800" dirty="0"/>
              <a:t> </a:t>
            </a:r>
            <a:r>
              <a:rPr lang="en-US" altLang="en-US" sz="1800" dirty="0" err="1"/>
              <a:t>prístup</a:t>
            </a:r>
            <a:r>
              <a:rPr lang="en-US" altLang="en-US" sz="1800" dirty="0"/>
              <a:t> k </a:t>
            </a:r>
            <a:r>
              <a:rPr lang="en-US" altLang="en-US" sz="1800" dirty="0" err="1"/>
              <a:t>politikám</a:t>
            </a:r>
            <a:r>
              <a:rPr lang="en-US" altLang="en-US" sz="1800" dirty="0"/>
              <a:t> </a:t>
            </a:r>
            <a:r>
              <a:rPr lang="en-US" altLang="en-US" sz="1800" dirty="0" err="1"/>
              <a:t>na</a:t>
            </a:r>
            <a:r>
              <a:rPr lang="en-US" altLang="en-US" sz="1800" dirty="0"/>
              <a:t> </a:t>
            </a:r>
            <a:r>
              <a:rPr lang="en-US" altLang="en-US" sz="1800" dirty="0" err="1"/>
              <a:t>zladenie</a:t>
            </a:r>
            <a:r>
              <a:rPr lang="en-US" altLang="en-US" sz="1800" dirty="0"/>
              <a:t> </a:t>
            </a:r>
            <a:r>
              <a:rPr lang="en-US" altLang="en-US" sz="1800" dirty="0" err="1"/>
              <a:t>rodinného</a:t>
            </a:r>
            <a:r>
              <a:rPr lang="en-US" altLang="en-US" sz="1800" dirty="0"/>
              <a:t> a </a:t>
            </a:r>
            <a:r>
              <a:rPr lang="en-US" altLang="en-US" sz="1800" dirty="0" err="1"/>
              <a:t>pracovného</a:t>
            </a:r>
            <a:r>
              <a:rPr lang="en-US" altLang="en-US" sz="1800" dirty="0"/>
              <a:t> </a:t>
            </a:r>
            <a:r>
              <a:rPr lang="en-US" altLang="en-US" sz="1800" dirty="0" err="1"/>
              <a:t>života</a:t>
            </a:r>
            <a:r>
              <a:rPr lang="en-US" altLang="en-US" sz="1800" dirty="0"/>
              <a:t> </a:t>
            </a:r>
          </a:p>
          <a:p>
            <a:endParaRPr lang="en-US" altLang="en-US" sz="1800" dirty="0"/>
          </a:p>
          <a:p>
            <a:r>
              <a:rPr lang="en-US" altLang="en-US" sz="1800" b="1" dirty="0"/>
              <a:t>Vo </a:t>
            </a:r>
            <a:r>
              <a:rPr lang="en-US" altLang="en-US" sz="1800" b="1" dirty="0" err="1"/>
              <a:t>všeobecnosti</a:t>
            </a:r>
            <a:r>
              <a:rPr lang="en-US" altLang="en-US" sz="1800" b="1" dirty="0"/>
              <a:t> </a:t>
            </a:r>
            <a:r>
              <a:rPr lang="en-US" altLang="en-US" sz="1800" b="1" dirty="0" err="1"/>
              <a:t>nepriaznivý</a:t>
            </a:r>
            <a:r>
              <a:rPr lang="en-US" altLang="en-US" sz="1800" b="1" dirty="0"/>
              <a:t> </a:t>
            </a:r>
            <a:r>
              <a:rPr lang="en-US" altLang="en-US" sz="1800" b="1" dirty="0" err="1"/>
              <a:t>zdravotný</a:t>
            </a:r>
            <a:r>
              <a:rPr lang="en-US" altLang="en-US" sz="1800" b="1" dirty="0"/>
              <a:t> </a:t>
            </a:r>
            <a:r>
              <a:rPr lang="en-US" altLang="en-US" sz="1800" b="1" dirty="0" err="1"/>
              <a:t>stav</a:t>
            </a:r>
            <a:r>
              <a:rPr lang="en-US" altLang="en-US" sz="1800" b="1" dirty="0"/>
              <a:t>: </a:t>
            </a:r>
            <a:r>
              <a:rPr lang="en-US" altLang="en-US" sz="1800" dirty="0"/>
              <a:t>o 6 </a:t>
            </a:r>
            <a:r>
              <a:rPr lang="en-US" altLang="en-US" sz="1800" dirty="0" err="1"/>
              <a:t>rokov</a:t>
            </a:r>
            <a:r>
              <a:rPr lang="en-US" altLang="en-US" sz="1800" dirty="0"/>
              <a:t> </a:t>
            </a:r>
            <a:r>
              <a:rPr lang="en-US" altLang="en-US" sz="1800" dirty="0" err="1"/>
              <a:t>nižší</a:t>
            </a:r>
            <a:r>
              <a:rPr lang="en-US" altLang="en-US" sz="1800" dirty="0"/>
              <a:t> </a:t>
            </a:r>
            <a:r>
              <a:rPr lang="en-US" altLang="en-US" sz="1800" dirty="0" err="1"/>
              <a:t>vek</a:t>
            </a:r>
            <a:r>
              <a:rPr lang="en-US" altLang="en-US" sz="1800" dirty="0"/>
              <a:t> </a:t>
            </a:r>
            <a:r>
              <a:rPr lang="en-US" altLang="en-US" sz="1800" dirty="0" err="1"/>
              <a:t>dožitia</a:t>
            </a:r>
            <a:r>
              <a:rPr lang="en-US" altLang="en-US" sz="1800" dirty="0"/>
              <a:t> (IFP, 2016), </a:t>
            </a:r>
            <a:r>
              <a:rPr lang="en-US" altLang="en-US" sz="1800" dirty="0" err="1"/>
              <a:t>väčší</a:t>
            </a:r>
            <a:r>
              <a:rPr lang="en-US" altLang="en-US" sz="1800" dirty="0"/>
              <a:t> </a:t>
            </a:r>
            <a:r>
              <a:rPr lang="en-US" altLang="en-US" sz="1800" dirty="0" err="1"/>
              <a:t>výskyt</a:t>
            </a:r>
            <a:r>
              <a:rPr lang="en-US" altLang="en-US" sz="1800" dirty="0"/>
              <a:t> </a:t>
            </a:r>
            <a:r>
              <a:rPr lang="en-US" altLang="en-US" sz="1800" dirty="0" err="1"/>
              <a:t>kardiovaskulárnych</a:t>
            </a:r>
            <a:r>
              <a:rPr lang="en-US" altLang="en-US" sz="1800" dirty="0"/>
              <a:t>, </a:t>
            </a:r>
            <a:r>
              <a:rPr lang="en-US" altLang="en-US" sz="1800" dirty="0" err="1"/>
              <a:t>infekčných</a:t>
            </a:r>
            <a:r>
              <a:rPr lang="en-US" altLang="en-US" sz="1800" dirty="0"/>
              <a:t> </a:t>
            </a:r>
            <a:r>
              <a:rPr lang="en-US" altLang="en-US" sz="1800" dirty="0" err="1"/>
              <a:t>chorôb</a:t>
            </a:r>
            <a:r>
              <a:rPr lang="en-US" altLang="en-US" sz="1800" dirty="0"/>
              <a:t>, </a:t>
            </a:r>
            <a:r>
              <a:rPr lang="en-US" altLang="en-US" sz="1800" dirty="0" err="1"/>
              <a:t>reumy</a:t>
            </a:r>
            <a:r>
              <a:rPr lang="en-US" altLang="en-US" sz="1800" dirty="0"/>
              <a:t>, </a:t>
            </a:r>
            <a:r>
              <a:rPr lang="en-US" altLang="en-US" sz="1800" dirty="0" err="1"/>
              <a:t>astmy</a:t>
            </a:r>
            <a:r>
              <a:rPr lang="en-US" altLang="en-US" sz="1800" dirty="0"/>
              <a:t> </a:t>
            </a:r>
            <a:r>
              <a:rPr lang="en-US" altLang="en-US" sz="1800" dirty="0" err="1"/>
              <a:t>ako</a:t>
            </a:r>
            <a:r>
              <a:rPr lang="en-US" altLang="en-US" sz="1800" dirty="0"/>
              <a:t> </a:t>
            </a:r>
            <a:r>
              <a:rPr lang="en-US" altLang="en-US" sz="1800" dirty="0" err="1"/>
              <a:t>aj</a:t>
            </a:r>
            <a:r>
              <a:rPr lang="en-US" altLang="en-US" sz="1800" dirty="0"/>
              <a:t> </a:t>
            </a:r>
            <a:r>
              <a:rPr lang="en-US" altLang="en-US" sz="1800" dirty="0" err="1"/>
              <a:t>mentálnych</a:t>
            </a:r>
            <a:r>
              <a:rPr lang="en-US" altLang="en-US" sz="1800" dirty="0"/>
              <a:t> </a:t>
            </a:r>
            <a:r>
              <a:rPr lang="en-US" altLang="en-US" sz="1800" dirty="0" err="1"/>
              <a:t>ochorení</a:t>
            </a:r>
            <a:r>
              <a:rPr lang="en-US" altLang="en-US" sz="1800" dirty="0"/>
              <a:t> (WB, 2012)</a:t>
            </a:r>
          </a:p>
          <a:p>
            <a:endParaRPr lang="en-US" altLang="en-US" sz="1800" b="1" dirty="0"/>
          </a:p>
        </p:txBody>
      </p:sp>
    </p:spTree>
    <p:extLst>
      <p:ext uri="{BB962C8B-B14F-4D97-AF65-F5344CB8AC3E}">
        <p14:creationId xmlns:p14="http://schemas.microsoft.com/office/powerpoint/2010/main" val="65281106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Content Placeholder 1"/>
          <p:cNvSpPr>
            <a:spLocks noGrp="1"/>
          </p:cNvSpPr>
          <p:nvPr>
            <p:ph idx="1"/>
          </p:nvPr>
        </p:nvSpPr>
        <p:spPr>
          <a:xfrm>
            <a:off x="457200" y="1196752"/>
            <a:ext cx="8229600" cy="4929411"/>
          </a:xfrm>
        </p:spPr>
        <p:txBody>
          <a:bodyPr/>
          <a:lstStyle/>
          <a:p>
            <a:pPr marL="0" indent="0">
              <a:buNone/>
            </a:pPr>
            <a:r>
              <a:rPr lang="en-US" altLang="en-US" sz="2000" b="1" dirty="0" err="1">
                <a:solidFill>
                  <a:srgbClr val="923236"/>
                </a:solidFill>
              </a:rPr>
              <a:t>Príčiny</a:t>
            </a:r>
            <a:r>
              <a:rPr lang="en-US" altLang="en-US" sz="2000" b="1" dirty="0">
                <a:solidFill>
                  <a:srgbClr val="923236"/>
                </a:solidFill>
              </a:rPr>
              <a:t> </a:t>
            </a:r>
            <a:r>
              <a:rPr lang="en-US" altLang="en-US" sz="2000" b="1" dirty="0" err="1">
                <a:solidFill>
                  <a:srgbClr val="923236"/>
                </a:solidFill>
              </a:rPr>
              <a:t>nepriaznivého</a:t>
            </a:r>
            <a:r>
              <a:rPr lang="en-US" altLang="en-US" sz="2000" b="1" dirty="0">
                <a:solidFill>
                  <a:srgbClr val="923236"/>
                </a:solidFill>
              </a:rPr>
              <a:t> </a:t>
            </a:r>
            <a:r>
              <a:rPr lang="en-US" altLang="en-US" sz="2000" b="1" dirty="0" err="1">
                <a:solidFill>
                  <a:srgbClr val="923236"/>
                </a:solidFill>
              </a:rPr>
              <a:t>zdravotného</a:t>
            </a:r>
            <a:r>
              <a:rPr lang="en-US" altLang="en-US" sz="2000" b="1" dirty="0">
                <a:solidFill>
                  <a:srgbClr val="923236"/>
                </a:solidFill>
              </a:rPr>
              <a:t> </a:t>
            </a:r>
            <a:r>
              <a:rPr lang="en-US" altLang="en-US" sz="2000" b="1" dirty="0" err="1">
                <a:solidFill>
                  <a:srgbClr val="923236"/>
                </a:solidFill>
              </a:rPr>
              <a:t>stavu</a:t>
            </a:r>
            <a:r>
              <a:rPr lang="en-US" altLang="en-US" sz="2000" b="1" dirty="0">
                <a:solidFill>
                  <a:srgbClr val="923236"/>
                </a:solidFill>
              </a:rPr>
              <a:t> u </a:t>
            </a:r>
            <a:r>
              <a:rPr lang="en-US" altLang="en-US" sz="2000" b="1" dirty="0" err="1">
                <a:solidFill>
                  <a:srgbClr val="923236"/>
                </a:solidFill>
              </a:rPr>
              <a:t>rómskej</a:t>
            </a:r>
            <a:r>
              <a:rPr lang="en-US" altLang="en-US" sz="2000" b="1" dirty="0">
                <a:solidFill>
                  <a:srgbClr val="923236"/>
                </a:solidFill>
              </a:rPr>
              <a:t> </a:t>
            </a:r>
            <a:r>
              <a:rPr lang="en-US" altLang="en-US" sz="2000" b="1" dirty="0" err="1">
                <a:solidFill>
                  <a:srgbClr val="923236"/>
                </a:solidFill>
              </a:rPr>
              <a:t>menšiny</a:t>
            </a:r>
            <a:endParaRPr lang="en-US" altLang="en-US" sz="2000" b="1" dirty="0">
              <a:solidFill>
                <a:srgbClr val="923236"/>
              </a:solidFill>
            </a:endParaRPr>
          </a:p>
          <a:p>
            <a:endParaRPr lang="en-US" altLang="en-US" sz="1800" dirty="0"/>
          </a:p>
          <a:p>
            <a:r>
              <a:rPr lang="en-US" altLang="en-US" sz="1800" b="1" dirty="0" err="1"/>
              <a:t>Nevyhovujúce</a:t>
            </a:r>
            <a:r>
              <a:rPr lang="en-US" altLang="en-US" sz="1800" b="1" dirty="0"/>
              <a:t> </a:t>
            </a:r>
            <a:r>
              <a:rPr lang="en-US" altLang="en-US" sz="1800" b="1" dirty="0" err="1"/>
              <a:t>podmienky</a:t>
            </a:r>
            <a:r>
              <a:rPr lang="en-US" altLang="en-US" sz="1800" b="1" dirty="0"/>
              <a:t> v </a:t>
            </a:r>
            <a:r>
              <a:rPr lang="en-US" altLang="en-US" sz="1800" b="1" dirty="0" err="1"/>
              <a:t>bývaní</a:t>
            </a:r>
            <a:r>
              <a:rPr lang="en-US" altLang="en-US" sz="1800" b="1" dirty="0"/>
              <a:t> </a:t>
            </a:r>
            <a:r>
              <a:rPr lang="en-US" altLang="en-US" sz="1800" dirty="0" err="1"/>
              <a:t>vrátane</a:t>
            </a:r>
            <a:r>
              <a:rPr lang="en-US" altLang="en-US" sz="1800" dirty="0"/>
              <a:t> </a:t>
            </a:r>
            <a:r>
              <a:rPr lang="en-US" altLang="en-US" sz="1800" dirty="0" err="1"/>
              <a:t>nízkej</a:t>
            </a:r>
            <a:r>
              <a:rPr lang="en-US" altLang="en-US" sz="1800" dirty="0"/>
              <a:t> </a:t>
            </a:r>
            <a:r>
              <a:rPr lang="en-US" altLang="en-US" sz="1800" dirty="0" err="1"/>
              <a:t>kvality</a:t>
            </a:r>
            <a:r>
              <a:rPr lang="en-US" altLang="en-US" sz="1800" dirty="0"/>
              <a:t> </a:t>
            </a:r>
            <a:r>
              <a:rPr lang="en-US" altLang="en-US" sz="1800" dirty="0" err="1"/>
              <a:t>bývania</a:t>
            </a:r>
            <a:r>
              <a:rPr lang="en-US" altLang="en-US" sz="1800" dirty="0"/>
              <a:t>, </a:t>
            </a:r>
            <a:r>
              <a:rPr lang="en-US" altLang="en-US" sz="1800" dirty="0" err="1"/>
              <a:t>problematiky</a:t>
            </a:r>
            <a:r>
              <a:rPr lang="en-US" altLang="en-US" sz="1800" dirty="0"/>
              <a:t> </a:t>
            </a:r>
            <a:r>
              <a:rPr lang="en-US" altLang="en-US" sz="1800" dirty="0" err="1"/>
              <a:t>preplnených</a:t>
            </a:r>
            <a:r>
              <a:rPr lang="en-US" altLang="en-US" sz="1800" dirty="0"/>
              <a:t> </a:t>
            </a:r>
            <a:r>
              <a:rPr lang="en-US" altLang="en-US" sz="1800" dirty="0" err="1"/>
              <a:t>domácností</a:t>
            </a:r>
            <a:r>
              <a:rPr lang="en-US" altLang="en-US" sz="1800" dirty="0"/>
              <a:t> a </a:t>
            </a:r>
            <a:r>
              <a:rPr lang="en-US" altLang="en-US" sz="1800" dirty="0" err="1"/>
              <a:t>znečisteného</a:t>
            </a:r>
            <a:r>
              <a:rPr lang="en-US" altLang="en-US" sz="1800" dirty="0"/>
              <a:t> </a:t>
            </a:r>
            <a:r>
              <a:rPr lang="en-US" altLang="en-US" sz="1800" dirty="0" err="1"/>
              <a:t>životného</a:t>
            </a:r>
            <a:r>
              <a:rPr lang="en-US" altLang="en-US" sz="1800" dirty="0"/>
              <a:t> </a:t>
            </a:r>
            <a:r>
              <a:rPr lang="en-US" altLang="en-US" sz="1800" dirty="0" err="1"/>
              <a:t>prostredia</a:t>
            </a:r>
            <a:endParaRPr lang="en-US" altLang="en-US" sz="1800" dirty="0"/>
          </a:p>
          <a:p>
            <a:endParaRPr lang="en-US" altLang="en-US" sz="1800" dirty="0"/>
          </a:p>
          <a:p>
            <a:r>
              <a:rPr lang="en-US" altLang="en-US" sz="1800" b="1" dirty="0" err="1"/>
              <a:t>Obmedzený</a:t>
            </a:r>
            <a:r>
              <a:rPr lang="en-US" altLang="en-US" sz="1800" b="1" dirty="0"/>
              <a:t> </a:t>
            </a:r>
            <a:r>
              <a:rPr lang="en-US" altLang="en-US" sz="1800" b="1" dirty="0" err="1"/>
              <a:t>prístup</a:t>
            </a:r>
            <a:r>
              <a:rPr lang="en-US" altLang="en-US" sz="1800" b="1" dirty="0"/>
              <a:t> k </a:t>
            </a:r>
            <a:r>
              <a:rPr lang="en-US" altLang="en-US" sz="1800" b="1" dirty="0" err="1"/>
              <a:t>pitnej</a:t>
            </a:r>
            <a:r>
              <a:rPr lang="en-US" altLang="en-US" sz="1800" b="1" dirty="0"/>
              <a:t> </a:t>
            </a:r>
            <a:r>
              <a:rPr lang="en-US" altLang="en-US" sz="1800" b="1" dirty="0" err="1"/>
              <a:t>vode</a:t>
            </a:r>
            <a:r>
              <a:rPr lang="en-US" altLang="en-US" sz="1800" b="1" dirty="0"/>
              <a:t> a </a:t>
            </a:r>
            <a:r>
              <a:rPr lang="en-US" altLang="en-US" sz="1800" b="1" dirty="0" err="1"/>
              <a:t>zlé</a:t>
            </a:r>
            <a:r>
              <a:rPr lang="en-US" altLang="en-US" sz="1800" b="1" dirty="0"/>
              <a:t> </a:t>
            </a:r>
            <a:r>
              <a:rPr lang="en-US" altLang="en-US" sz="1800" b="1" dirty="0" err="1"/>
              <a:t>hygienické</a:t>
            </a:r>
            <a:r>
              <a:rPr lang="en-US" altLang="en-US" sz="1800" b="1" dirty="0"/>
              <a:t> </a:t>
            </a:r>
            <a:r>
              <a:rPr lang="en-US" altLang="en-US" sz="1800" b="1" dirty="0" err="1"/>
              <a:t>podmienky</a:t>
            </a:r>
            <a:endParaRPr lang="en-US" altLang="en-US" sz="1800" b="1" dirty="0"/>
          </a:p>
          <a:p>
            <a:endParaRPr lang="en-US" altLang="en-US" sz="1800" dirty="0"/>
          </a:p>
          <a:p>
            <a:r>
              <a:rPr lang="en-US" altLang="en-US" sz="1800" b="1" dirty="0" err="1"/>
              <a:t>Obmedzený</a:t>
            </a:r>
            <a:r>
              <a:rPr lang="en-US" altLang="en-US" sz="1800" b="1" dirty="0"/>
              <a:t> </a:t>
            </a:r>
            <a:r>
              <a:rPr lang="en-US" altLang="en-US" sz="1800" b="1" dirty="0" err="1"/>
              <a:t>prístup</a:t>
            </a:r>
            <a:r>
              <a:rPr lang="en-US" altLang="en-US" sz="1800" b="1" dirty="0"/>
              <a:t> k </a:t>
            </a:r>
            <a:r>
              <a:rPr lang="en-US" altLang="en-US" sz="1800" b="1" dirty="0" err="1"/>
              <a:t>zdravotnej</a:t>
            </a:r>
            <a:r>
              <a:rPr lang="en-US" altLang="en-US" sz="1800" b="1" dirty="0"/>
              <a:t> </a:t>
            </a:r>
            <a:r>
              <a:rPr lang="en-US" altLang="en-US" sz="1800" b="1" dirty="0" err="1"/>
              <a:t>starostlivosti</a:t>
            </a:r>
            <a:r>
              <a:rPr lang="en-US" altLang="en-US" sz="1800" b="1" dirty="0"/>
              <a:t>: </a:t>
            </a:r>
            <a:r>
              <a:rPr lang="en-US" altLang="en-US" sz="1800" dirty="0" err="1"/>
              <a:t>prístup</a:t>
            </a:r>
            <a:r>
              <a:rPr lang="en-US" altLang="en-US" sz="1800" dirty="0"/>
              <a:t> k </a:t>
            </a:r>
            <a:r>
              <a:rPr lang="en-US" altLang="en-US" sz="1800" dirty="0" err="1"/>
              <a:t>službám</a:t>
            </a:r>
            <a:r>
              <a:rPr lang="en-US" altLang="en-US" sz="1800" dirty="0"/>
              <a:t> (</a:t>
            </a:r>
            <a:r>
              <a:rPr lang="en-US" altLang="en-US" sz="1800" dirty="0" err="1"/>
              <a:t>finančné</a:t>
            </a:r>
            <a:r>
              <a:rPr lang="en-US" altLang="en-US" sz="1800" dirty="0"/>
              <a:t> </a:t>
            </a:r>
            <a:r>
              <a:rPr lang="en-US" altLang="en-US" sz="1800" dirty="0" err="1"/>
              <a:t>náklady</a:t>
            </a:r>
            <a:r>
              <a:rPr lang="en-US" altLang="en-US" sz="1800" dirty="0"/>
              <a:t>, </a:t>
            </a:r>
            <a:r>
              <a:rPr lang="en-US" altLang="en-US" sz="1800" dirty="0" err="1"/>
              <a:t>dopravná</a:t>
            </a:r>
            <a:r>
              <a:rPr lang="en-US" altLang="en-US" sz="1800" dirty="0"/>
              <a:t> </a:t>
            </a:r>
            <a:r>
              <a:rPr lang="en-US" altLang="en-US" sz="1800" dirty="0" err="1"/>
              <a:t>dostupnosť</a:t>
            </a:r>
            <a:r>
              <a:rPr lang="en-US" altLang="en-US" sz="1800" dirty="0"/>
              <a:t>), </a:t>
            </a:r>
            <a:r>
              <a:rPr lang="en-US" altLang="en-US" sz="1800" dirty="0" err="1"/>
              <a:t>diskriminačné</a:t>
            </a:r>
            <a:r>
              <a:rPr lang="en-US" altLang="en-US" sz="1800" dirty="0"/>
              <a:t> </a:t>
            </a:r>
            <a:r>
              <a:rPr lang="en-US" altLang="en-US" sz="1800" dirty="0" err="1"/>
              <a:t>praktiky</a:t>
            </a:r>
            <a:r>
              <a:rPr lang="en-US" altLang="en-US" sz="1800" dirty="0"/>
              <a:t> v </a:t>
            </a:r>
            <a:r>
              <a:rPr lang="en-US" altLang="en-US" sz="1800" dirty="0" err="1"/>
              <a:t>zdravotníckych</a:t>
            </a:r>
            <a:r>
              <a:rPr lang="en-US" altLang="en-US" sz="1800" dirty="0"/>
              <a:t> </a:t>
            </a:r>
            <a:r>
              <a:rPr lang="en-US" altLang="en-US" sz="1800" dirty="0" err="1"/>
              <a:t>zariadeniach</a:t>
            </a:r>
            <a:r>
              <a:rPr lang="en-US" altLang="en-US" sz="1800" dirty="0"/>
              <a:t> a </a:t>
            </a:r>
            <a:r>
              <a:rPr lang="en-US" altLang="en-US" sz="1800" dirty="0" err="1"/>
              <a:t>nízka</a:t>
            </a:r>
            <a:r>
              <a:rPr lang="en-US" altLang="en-US" sz="1800" dirty="0"/>
              <a:t> </a:t>
            </a:r>
            <a:r>
              <a:rPr lang="en-US" altLang="en-US" sz="1800" dirty="0" err="1"/>
              <a:t>informovanosť</a:t>
            </a:r>
            <a:r>
              <a:rPr lang="en-US" altLang="en-US" sz="1800" dirty="0"/>
              <a:t> o </a:t>
            </a:r>
            <a:r>
              <a:rPr lang="en-US" altLang="en-US" sz="1800" dirty="0" err="1"/>
              <a:t>službách</a:t>
            </a:r>
            <a:endParaRPr lang="en-US" altLang="en-US" sz="1800" dirty="0"/>
          </a:p>
          <a:p>
            <a:pPr marL="0" indent="0">
              <a:buNone/>
            </a:pPr>
            <a:endParaRPr lang="en-US" altLang="en-US" sz="1800" dirty="0"/>
          </a:p>
          <a:p>
            <a:r>
              <a:rPr lang="en-US" altLang="en-US" sz="1800" b="1" dirty="0" err="1"/>
              <a:t>Nedostatok</a:t>
            </a:r>
            <a:r>
              <a:rPr lang="en-US" altLang="en-US" sz="1800" b="1" dirty="0"/>
              <a:t> </a:t>
            </a:r>
            <a:r>
              <a:rPr lang="en-US" altLang="en-US" sz="1800" b="1" dirty="0" err="1"/>
              <a:t>stravy</a:t>
            </a:r>
            <a:r>
              <a:rPr lang="en-US" altLang="en-US" sz="1800" b="1" dirty="0"/>
              <a:t> a </a:t>
            </a:r>
            <a:r>
              <a:rPr lang="en-US" altLang="en-US" sz="1800" b="1" dirty="0" err="1"/>
              <a:t>jej</a:t>
            </a:r>
            <a:r>
              <a:rPr lang="en-US" altLang="en-US" sz="1800" b="1" dirty="0"/>
              <a:t> </a:t>
            </a:r>
            <a:r>
              <a:rPr lang="en-US" altLang="en-US" sz="1800" b="1" dirty="0" err="1"/>
              <a:t>nízka</a:t>
            </a:r>
            <a:r>
              <a:rPr lang="en-US" altLang="en-US" sz="1800" b="1" dirty="0"/>
              <a:t> </a:t>
            </a:r>
            <a:r>
              <a:rPr lang="en-US" altLang="en-US" sz="1800" b="1" dirty="0" err="1"/>
              <a:t>kvalita</a:t>
            </a:r>
            <a:r>
              <a:rPr lang="en-US" altLang="en-US" sz="1800" dirty="0"/>
              <a:t> (</a:t>
            </a:r>
            <a:r>
              <a:rPr lang="en-US" altLang="en-US" sz="1800" dirty="0" err="1"/>
              <a:t>Belák</a:t>
            </a:r>
            <a:r>
              <a:rPr lang="en-US" altLang="en-US" sz="1800" dirty="0"/>
              <a:t> a </a:t>
            </a:r>
            <a:r>
              <a:rPr lang="en-US" altLang="en-US" sz="1800" dirty="0" err="1"/>
              <a:t>kol</a:t>
            </a:r>
            <a:r>
              <a:rPr lang="en-US" altLang="en-US" sz="1800" dirty="0"/>
              <a:t>., 2020) </a:t>
            </a:r>
          </a:p>
          <a:p>
            <a:endParaRPr lang="en-US" altLang="en-US" sz="1800" dirty="0"/>
          </a:p>
          <a:p>
            <a:r>
              <a:rPr lang="en-US" altLang="en-US" sz="1800" b="1" dirty="0" err="1"/>
              <a:t>Zvýšená</a:t>
            </a:r>
            <a:r>
              <a:rPr lang="en-US" altLang="en-US" sz="1800" b="1" dirty="0"/>
              <a:t> </a:t>
            </a:r>
            <a:r>
              <a:rPr lang="en-US" altLang="en-US" sz="1800" b="1" dirty="0" err="1"/>
              <a:t>miera</a:t>
            </a:r>
            <a:r>
              <a:rPr lang="en-US" altLang="en-US" sz="1800" b="1" dirty="0"/>
              <a:t> </a:t>
            </a:r>
            <a:r>
              <a:rPr lang="en-US" altLang="en-US" sz="1800" b="1" dirty="0" err="1"/>
              <a:t>užívania</a:t>
            </a:r>
            <a:r>
              <a:rPr lang="en-US" altLang="en-US" sz="1800" b="1" dirty="0"/>
              <a:t> </a:t>
            </a:r>
            <a:r>
              <a:rPr lang="en-US" altLang="en-US" sz="1800" b="1" dirty="0" err="1"/>
              <a:t>návykových</a:t>
            </a:r>
            <a:r>
              <a:rPr lang="en-US" altLang="en-US" sz="1800" b="1" dirty="0"/>
              <a:t> </a:t>
            </a:r>
            <a:r>
              <a:rPr lang="en-US" altLang="en-US" sz="1800" b="1" dirty="0" err="1"/>
              <a:t>látok</a:t>
            </a:r>
            <a:r>
              <a:rPr lang="en-US" altLang="en-US" sz="1800" b="1" dirty="0"/>
              <a:t> </a:t>
            </a:r>
          </a:p>
          <a:p>
            <a:pPr marL="0" indent="0">
              <a:buNone/>
            </a:pPr>
            <a:r>
              <a:rPr lang="en-US" altLang="en-US" sz="1800" b="1" dirty="0"/>
              <a:t> </a:t>
            </a:r>
          </a:p>
          <a:p>
            <a:pPr marL="0" indent="0">
              <a:buNone/>
            </a:pPr>
            <a:endParaRPr lang="en-US" altLang="en-US" sz="2000" b="1" dirty="0">
              <a:solidFill>
                <a:srgbClr val="923236"/>
              </a:solidFill>
            </a:endParaRPr>
          </a:p>
          <a:p>
            <a:pPr marL="0" indent="0">
              <a:buNone/>
            </a:pPr>
            <a:endParaRPr lang="en-US" altLang="en-US" sz="1800" dirty="0"/>
          </a:p>
        </p:txBody>
      </p:sp>
    </p:spTree>
    <p:extLst>
      <p:ext uri="{BB962C8B-B14F-4D97-AF65-F5344CB8AC3E}">
        <p14:creationId xmlns:p14="http://schemas.microsoft.com/office/powerpoint/2010/main" val="287930949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Content Placeholder 1"/>
          <p:cNvSpPr>
            <a:spLocks noGrp="1"/>
          </p:cNvSpPr>
          <p:nvPr>
            <p:ph idx="1"/>
          </p:nvPr>
        </p:nvSpPr>
        <p:spPr>
          <a:xfrm>
            <a:off x="457200" y="1196752"/>
            <a:ext cx="8229600" cy="4929411"/>
          </a:xfrm>
        </p:spPr>
        <p:txBody>
          <a:bodyPr/>
          <a:lstStyle/>
          <a:p>
            <a:pPr marL="0" indent="0">
              <a:buNone/>
            </a:pPr>
            <a:r>
              <a:rPr lang="en-US" altLang="en-US" sz="2000" b="1" dirty="0" err="1">
                <a:solidFill>
                  <a:srgbClr val="923236"/>
                </a:solidFill>
              </a:rPr>
              <a:t>Úloha</a:t>
            </a:r>
            <a:r>
              <a:rPr lang="en-US" altLang="en-US" sz="2000" b="1" dirty="0">
                <a:solidFill>
                  <a:srgbClr val="923236"/>
                </a:solidFill>
              </a:rPr>
              <a:t> a </a:t>
            </a:r>
            <a:r>
              <a:rPr lang="en-US" altLang="en-US" sz="2000" b="1" dirty="0" err="1">
                <a:solidFill>
                  <a:srgbClr val="923236"/>
                </a:solidFill>
              </a:rPr>
              <a:t>spolupráca</a:t>
            </a:r>
            <a:r>
              <a:rPr lang="en-US" altLang="en-US" sz="2000" b="1" dirty="0">
                <a:solidFill>
                  <a:srgbClr val="923236"/>
                </a:solidFill>
              </a:rPr>
              <a:t> </a:t>
            </a:r>
            <a:r>
              <a:rPr lang="en-US" altLang="en-US" sz="2000" b="1" dirty="0" err="1">
                <a:solidFill>
                  <a:srgbClr val="923236"/>
                </a:solidFill>
              </a:rPr>
              <a:t>organizácií</a:t>
            </a:r>
            <a:endParaRPr lang="en-US" altLang="en-US" sz="2000" b="1" dirty="0">
              <a:solidFill>
                <a:srgbClr val="923236"/>
              </a:solidFill>
            </a:endParaRPr>
          </a:p>
          <a:p>
            <a:pPr marL="0" indent="0">
              <a:buNone/>
            </a:pPr>
            <a:endParaRPr lang="en-US" altLang="en-US" sz="2000" b="1" dirty="0">
              <a:solidFill>
                <a:srgbClr val="923236"/>
              </a:solidFill>
            </a:endParaRPr>
          </a:p>
          <a:p>
            <a:r>
              <a:rPr lang="en-US" altLang="en-US" sz="1800" b="1" dirty="0" err="1"/>
              <a:t>Zdravé</a:t>
            </a:r>
            <a:r>
              <a:rPr lang="en-US" altLang="en-US" sz="1800" b="1" dirty="0"/>
              <a:t> </a:t>
            </a:r>
            <a:r>
              <a:rPr lang="en-US" altLang="en-US" sz="1800" b="1" dirty="0" err="1"/>
              <a:t>regióny</a:t>
            </a:r>
            <a:r>
              <a:rPr lang="en-US" altLang="en-US" sz="1800" b="1" dirty="0"/>
              <a:t>: </a:t>
            </a:r>
            <a:r>
              <a:rPr lang="en-US" altLang="en-US" sz="1800" dirty="0" err="1"/>
              <a:t>priame</a:t>
            </a:r>
            <a:r>
              <a:rPr lang="en-US" altLang="en-US" sz="1800" dirty="0"/>
              <a:t> </a:t>
            </a:r>
            <a:r>
              <a:rPr lang="en-US" altLang="en-US" sz="1800" dirty="0" err="1"/>
              <a:t>poskytovanie</a:t>
            </a:r>
            <a:r>
              <a:rPr lang="en-US" altLang="en-US" sz="1800" dirty="0"/>
              <a:t> </a:t>
            </a:r>
            <a:r>
              <a:rPr lang="en-US" altLang="en-US" sz="1800" dirty="0" err="1"/>
              <a:t>zdravotníckych</a:t>
            </a:r>
            <a:r>
              <a:rPr lang="en-US" altLang="en-US" sz="1800" dirty="0"/>
              <a:t> </a:t>
            </a:r>
            <a:r>
              <a:rPr lang="en-US" altLang="en-US" sz="1800" dirty="0" err="1"/>
              <a:t>služieb</a:t>
            </a:r>
            <a:r>
              <a:rPr lang="en-US" altLang="en-US" sz="1800" dirty="0"/>
              <a:t> </a:t>
            </a:r>
            <a:r>
              <a:rPr lang="en-US" altLang="en-US" sz="1800" dirty="0" err="1"/>
              <a:t>prostredníctvom</a:t>
            </a:r>
            <a:r>
              <a:rPr lang="en-US" altLang="en-US" sz="1800" dirty="0"/>
              <a:t> </a:t>
            </a:r>
            <a:r>
              <a:rPr lang="en-US" altLang="en-US" sz="1800" dirty="0" err="1"/>
              <a:t>asistentiek</a:t>
            </a:r>
            <a:r>
              <a:rPr lang="en-US" altLang="en-US" sz="1800" dirty="0"/>
              <a:t>/</a:t>
            </a:r>
            <a:r>
              <a:rPr lang="en-US" altLang="en-US" sz="1800" dirty="0" err="1"/>
              <a:t>asistentov</a:t>
            </a:r>
            <a:r>
              <a:rPr lang="en-US" altLang="en-US" sz="1800" dirty="0"/>
              <a:t> </a:t>
            </a:r>
            <a:r>
              <a:rPr lang="en-US" altLang="en-US" sz="1800" dirty="0" err="1"/>
              <a:t>osvety</a:t>
            </a:r>
            <a:r>
              <a:rPr lang="en-US" altLang="en-US" sz="1800" dirty="0"/>
              <a:t> </a:t>
            </a:r>
            <a:r>
              <a:rPr lang="en-US" altLang="en-US" sz="1800" dirty="0" err="1"/>
              <a:t>zdravia</a:t>
            </a:r>
            <a:r>
              <a:rPr lang="en-US" altLang="en-US" sz="1800" dirty="0"/>
              <a:t> (</a:t>
            </a:r>
            <a:r>
              <a:rPr lang="en-US" altLang="en-US" sz="1800" dirty="0" err="1"/>
              <a:t>viac</a:t>
            </a:r>
            <a:r>
              <a:rPr lang="en-US" altLang="en-US" sz="1800" dirty="0"/>
              <a:t> </a:t>
            </a:r>
            <a:r>
              <a:rPr lang="en-US" altLang="en-US" sz="1800" dirty="0" err="1"/>
              <a:t>ako</a:t>
            </a:r>
            <a:r>
              <a:rPr lang="en-US" altLang="en-US" sz="1800" dirty="0"/>
              <a:t> 250 </a:t>
            </a:r>
            <a:r>
              <a:rPr lang="en-US" altLang="en-US" sz="1800" dirty="0" err="1"/>
              <a:t>lokalít</a:t>
            </a:r>
            <a:r>
              <a:rPr lang="en-US" altLang="en-US" sz="1800" dirty="0"/>
              <a:t>)</a:t>
            </a:r>
          </a:p>
          <a:p>
            <a:endParaRPr lang="en-US" altLang="en-US" sz="1800" dirty="0"/>
          </a:p>
          <a:p>
            <a:r>
              <a:rPr lang="en-US" altLang="en-US" sz="1800" b="1" dirty="0" err="1"/>
              <a:t>Zdravé</a:t>
            </a:r>
            <a:r>
              <a:rPr lang="en-US" altLang="en-US" sz="1800" b="1" dirty="0"/>
              <a:t> </a:t>
            </a:r>
            <a:r>
              <a:rPr lang="en-US" altLang="en-US" sz="1800" b="1" dirty="0" err="1"/>
              <a:t>regióny</a:t>
            </a:r>
            <a:r>
              <a:rPr lang="en-US" altLang="en-US" sz="1800" b="1" dirty="0"/>
              <a:t>: </a:t>
            </a:r>
            <a:r>
              <a:rPr lang="en-US" altLang="en-US" sz="1800" b="1" dirty="0" err="1"/>
              <a:t>rozvinutá</a:t>
            </a:r>
            <a:r>
              <a:rPr lang="en-US" altLang="en-US" sz="1800" b="1" dirty="0"/>
              <a:t> </a:t>
            </a:r>
            <a:r>
              <a:rPr lang="en-US" altLang="en-US" sz="1800" b="1" dirty="0" err="1"/>
              <a:t>spolupráca</a:t>
            </a:r>
            <a:r>
              <a:rPr lang="en-US" altLang="en-US" sz="1800" b="1" dirty="0"/>
              <a:t> </a:t>
            </a:r>
            <a:r>
              <a:rPr lang="en-US" altLang="en-US" sz="1800" dirty="0"/>
              <a:t>so </a:t>
            </a:r>
            <a:r>
              <a:rPr lang="en-US" altLang="en-US" sz="1800" dirty="0" err="1"/>
              <a:t>samosprávami</a:t>
            </a:r>
            <a:r>
              <a:rPr lang="en-US" altLang="en-US" sz="1800" dirty="0"/>
              <a:t>, </a:t>
            </a:r>
            <a:r>
              <a:rPr lang="en-US" altLang="en-US" sz="1800" dirty="0" err="1"/>
              <a:t>terénnou</a:t>
            </a:r>
            <a:r>
              <a:rPr lang="en-US" altLang="en-US" sz="1800" dirty="0"/>
              <a:t> </a:t>
            </a:r>
            <a:r>
              <a:rPr lang="en-US" altLang="en-US" sz="1800" dirty="0" err="1"/>
              <a:t>sociálnou</a:t>
            </a:r>
            <a:r>
              <a:rPr lang="en-US" altLang="en-US" sz="1800" dirty="0"/>
              <a:t> </a:t>
            </a:r>
            <a:r>
              <a:rPr lang="en-US" altLang="en-US" sz="1800" dirty="0" err="1"/>
              <a:t>službou</a:t>
            </a:r>
            <a:r>
              <a:rPr lang="en-US" altLang="en-US" sz="1800" dirty="0"/>
              <a:t>, </a:t>
            </a:r>
            <a:r>
              <a:rPr lang="en-US" altLang="en-US" sz="1800" dirty="0" err="1"/>
              <a:t>úradmi</a:t>
            </a:r>
            <a:r>
              <a:rPr lang="en-US" altLang="en-US" sz="1800" dirty="0"/>
              <a:t> </a:t>
            </a:r>
            <a:r>
              <a:rPr lang="en-US" altLang="en-US" sz="1800" dirty="0" err="1"/>
              <a:t>verejného</a:t>
            </a:r>
            <a:r>
              <a:rPr lang="en-US" altLang="en-US" sz="1800" dirty="0"/>
              <a:t> </a:t>
            </a:r>
            <a:r>
              <a:rPr lang="en-US" altLang="en-US" sz="1800" dirty="0" err="1"/>
              <a:t>zdravotníctva</a:t>
            </a:r>
            <a:r>
              <a:rPr lang="en-US" altLang="en-US" sz="1800" dirty="0"/>
              <a:t>, </a:t>
            </a:r>
            <a:r>
              <a:rPr lang="en-US" altLang="en-US" sz="1800" dirty="0" err="1"/>
              <a:t>komunitnými</a:t>
            </a:r>
            <a:r>
              <a:rPr lang="en-US" altLang="en-US" sz="1800" dirty="0"/>
              <a:t> </a:t>
            </a:r>
            <a:r>
              <a:rPr lang="en-US" altLang="en-US" sz="1800" dirty="0" err="1"/>
              <a:t>centrami</a:t>
            </a:r>
            <a:r>
              <a:rPr lang="en-US" altLang="en-US" sz="1800" dirty="0"/>
              <a:t> </a:t>
            </a:r>
            <a:r>
              <a:rPr lang="en-US" altLang="en-US" sz="1800" dirty="0" err="1"/>
              <a:t>ako</a:t>
            </a:r>
            <a:r>
              <a:rPr lang="en-US" altLang="en-US" sz="1800" dirty="0"/>
              <a:t> </a:t>
            </a:r>
            <a:r>
              <a:rPr lang="en-US" altLang="en-US" sz="1800" dirty="0" err="1"/>
              <a:t>aj</a:t>
            </a:r>
            <a:r>
              <a:rPr lang="en-US" altLang="en-US" sz="1800" dirty="0"/>
              <a:t> </a:t>
            </a:r>
            <a:r>
              <a:rPr lang="en-US" altLang="en-US" sz="1800" dirty="0" err="1"/>
              <a:t>zdravotníckym</a:t>
            </a:r>
            <a:r>
              <a:rPr lang="en-US" altLang="en-US" sz="1800" dirty="0"/>
              <a:t> </a:t>
            </a:r>
            <a:r>
              <a:rPr lang="en-US" altLang="en-US" sz="1800" dirty="0" err="1"/>
              <a:t>personálom</a:t>
            </a:r>
            <a:r>
              <a:rPr lang="en-US" altLang="en-US" sz="1800" dirty="0"/>
              <a:t>, </a:t>
            </a:r>
            <a:r>
              <a:rPr lang="en-US" altLang="en-US" sz="1800" dirty="0" err="1"/>
              <a:t>vybranými</a:t>
            </a:r>
            <a:r>
              <a:rPr lang="en-US" altLang="en-US" sz="1800" dirty="0"/>
              <a:t> MVO </a:t>
            </a:r>
          </a:p>
          <a:p>
            <a:endParaRPr lang="en-US" altLang="en-US" sz="1800" dirty="0"/>
          </a:p>
          <a:p>
            <a:r>
              <a:rPr lang="en-US" altLang="en-US" sz="1800" b="1" dirty="0" err="1"/>
              <a:t>Úrad</a:t>
            </a:r>
            <a:r>
              <a:rPr lang="en-US" altLang="en-US" sz="1800" b="1" dirty="0"/>
              <a:t> </a:t>
            </a:r>
            <a:r>
              <a:rPr lang="en-US" altLang="en-US" sz="1800" b="1" dirty="0" err="1"/>
              <a:t>splnomocnenkyne</a:t>
            </a:r>
            <a:r>
              <a:rPr lang="en-US" altLang="en-US" sz="1800" b="1" dirty="0"/>
              <a:t> </a:t>
            </a:r>
            <a:r>
              <a:rPr lang="en-US" altLang="en-US" sz="1800" b="1" dirty="0" err="1"/>
              <a:t>vlády</a:t>
            </a:r>
            <a:r>
              <a:rPr lang="en-US" altLang="en-US" sz="1800" b="1" dirty="0"/>
              <a:t> SR pre </a:t>
            </a:r>
            <a:r>
              <a:rPr lang="en-US" altLang="en-US" sz="1800" b="1" dirty="0" err="1"/>
              <a:t>rómske</a:t>
            </a:r>
            <a:r>
              <a:rPr lang="en-US" altLang="en-US" sz="1800" b="1" dirty="0"/>
              <a:t> </a:t>
            </a:r>
            <a:r>
              <a:rPr lang="en-US" altLang="en-US" sz="1800" b="1" dirty="0" err="1"/>
              <a:t>komunity</a:t>
            </a:r>
            <a:r>
              <a:rPr lang="en-US" altLang="en-US" sz="1800" dirty="0"/>
              <a:t>: </a:t>
            </a:r>
            <a:r>
              <a:rPr lang="en-US" altLang="en-US" sz="1800" dirty="0" err="1"/>
              <a:t>zdravie</a:t>
            </a:r>
            <a:r>
              <a:rPr lang="en-US" altLang="en-US" sz="1800" dirty="0"/>
              <a:t> a </a:t>
            </a:r>
            <a:r>
              <a:rPr lang="en-US" altLang="en-US" sz="1800" dirty="0" err="1"/>
              <a:t>zamestnanosť</a:t>
            </a:r>
            <a:r>
              <a:rPr lang="en-US" altLang="en-US" sz="1800" dirty="0"/>
              <a:t> </a:t>
            </a:r>
            <a:r>
              <a:rPr lang="en-US" altLang="en-US" sz="1800" dirty="0" err="1"/>
              <a:t>sú</a:t>
            </a:r>
            <a:r>
              <a:rPr lang="en-US" altLang="en-US" sz="1800" dirty="0"/>
              <a:t> </a:t>
            </a:r>
            <a:r>
              <a:rPr lang="en-US" altLang="en-US" sz="1800" dirty="0" err="1"/>
              <a:t>dvomi</a:t>
            </a:r>
            <a:r>
              <a:rPr lang="en-US" altLang="en-US" sz="1800" dirty="0"/>
              <a:t> </a:t>
            </a:r>
            <a:r>
              <a:rPr lang="en-US" altLang="en-US" sz="1800" dirty="0" err="1"/>
              <a:t>prioritnými</a:t>
            </a:r>
            <a:r>
              <a:rPr lang="en-US" altLang="en-US" sz="1800" dirty="0"/>
              <a:t> </a:t>
            </a:r>
            <a:r>
              <a:rPr lang="en-US" altLang="en-US" sz="1800" dirty="0" err="1"/>
              <a:t>oblasťami</a:t>
            </a:r>
            <a:r>
              <a:rPr lang="en-US" altLang="en-US" sz="1800" dirty="0"/>
              <a:t>, z </a:t>
            </a:r>
            <a:r>
              <a:rPr lang="en-US" altLang="en-US" sz="1800" dirty="0" err="1"/>
              <a:t>kapacitných</a:t>
            </a:r>
            <a:r>
              <a:rPr lang="en-US" altLang="en-US" sz="1800" dirty="0"/>
              <a:t> </a:t>
            </a:r>
            <a:r>
              <a:rPr lang="en-US" altLang="en-US" sz="1800" dirty="0" err="1"/>
              <a:t>dôvodov</a:t>
            </a:r>
            <a:r>
              <a:rPr lang="en-US" altLang="en-US" sz="1800" dirty="0"/>
              <a:t> </a:t>
            </a:r>
            <a:r>
              <a:rPr lang="en-US" altLang="en-US" sz="1800" dirty="0" err="1"/>
              <a:t>sú</a:t>
            </a:r>
            <a:r>
              <a:rPr lang="en-US" altLang="en-US" sz="1800" dirty="0"/>
              <a:t> </a:t>
            </a:r>
            <a:r>
              <a:rPr lang="en-US" altLang="en-US" sz="1800" dirty="0" err="1"/>
              <a:t>však</a:t>
            </a:r>
            <a:r>
              <a:rPr lang="en-US" altLang="en-US" sz="1800" dirty="0"/>
              <a:t> </a:t>
            </a:r>
            <a:r>
              <a:rPr lang="en-US" altLang="en-US" sz="1800" dirty="0" err="1"/>
              <a:t>riešené</a:t>
            </a:r>
            <a:r>
              <a:rPr lang="en-US" altLang="en-US" sz="1800" dirty="0"/>
              <a:t> </a:t>
            </a:r>
            <a:r>
              <a:rPr lang="en-US" altLang="en-US" sz="1800" dirty="0" err="1"/>
              <a:t>oddelene</a:t>
            </a:r>
            <a:endParaRPr lang="en-US" altLang="en-US" sz="1800" dirty="0"/>
          </a:p>
          <a:p>
            <a:endParaRPr lang="en-US" altLang="en-US" sz="1800" dirty="0"/>
          </a:p>
          <a:p>
            <a:r>
              <a:rPr lang="en-US" altLang="en-US" sz="1800" b="1" dirty="0" err="1"/>
              <a:t>Nízka</a:t>
            </a:r>
            <a:r>
              <a:rPr lang="en-US" altLang="en-US" sz="1800" b="1" dirty="0"/>
              <a:t> </a:t>
            </a:r>
            <a:r>
              <a:rPr lang="en-US" altLang="en-US" sz="1800" b="1" dirty="0" err="1"/>
              <a:t>zaangažovanosť</a:t>
            </a:r>
            <a:r>
              <a:rPr lang="en-US" altLang="en-US" sz="1800" b="1" dirty="0"/>
              <a:t> </a:t>
            </a:r>
            <a:r>
              <a:rPr lang="en-US" altLang="en-US" sz="1800" b="1" dirty="0" err="1"/>
              <a:t>odborov</a:t>
            </a:r>
            <a:r>
              <a:rPr lang="en-US" altLang="en-US" sz="1800" b="1" dirty="0"/>
              <a:t> a </a:t>
            </a:r>
            <a:r>
              <a:rPr lang="en-US" altLang="en-US" sz="1800" b="1" dirty="0" err="1"/>
              <a:t>zamestnávateľov</a:t>
            </a:r>
            <a:r>
              <a:rPr lang="en-US" altLang="en-US" sz="1800" b="1" dirty="0"/>
              <a:t>/</a:t>
            </a:r>
            <a:r>
              <a:rPr lang="en-US" altLang="en-US" sz="1800" b="1" dirty="0" err="1"/>
              <a:t>zamestnávateľských</a:t>
            </a:r>
            <a:r>
              <a:rPr lang="en-US" altLang="en-US" sz="1800" dirty="0"/>
              <a:t> </a:t>
            </a:r>
            <a:r>
              <a:rPr lang="en-US" altLang="en-US" sz="1800" dirty="0" err="1"/>
              <a:t>zväzov</a:t>
            </a:r>
            <a:r>
              <a:rPr lang="en-US" altLang="en-US" sz="1800" dirty="0"/>
              <a:t> </a:t>
            </a:r>
          </a:p>
          <a:p>
            <a:endParaRPr lang="en-US" altLang="en-US" sz="1800" dirty="0"/>
          </a:p>
        </p:txBody>
      </p:sp>
    </p:spTree>
    <p:extLst>
      <p:ext uri="{BB962C8B-B14F-4D97-AF65-F5344CB8AC3E}">
        <p14:creationId xmlns:p14="http://schemas.microsoft.com/office/powerpoint/2010/main" val="245442468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Content Placeholder 1"/>
          <p:cNvSpPr>
            <a:spLocks noGrp="1"/>
          </p:cNvSpPr>
          <p:nvPr>
            <p:ph idx="1"/>
          </p:nvPr>
        </p:nvSpPr>
        <p:spPr>
          <a:xfrm>
            <a:off x="457200" y="1196752"/>
            <a:ext cx="8229600" cy="4929411"/>
          </a:xfrm>
        </p:spPr>
        <p:txBody>
          <a:bodyPr/>
          <a:lstStyle/>
          <a:p>
            <a:pPr marL="0" indent="0">
              <a:buNone/>
            </a:pPr>
            <a:r>
              <a:rPr lang="en-US" altLang="en-US" sz="2000" b="1" dirty="0" err="1">
                <a:solidFill>
                  <a:srgbClr val="923236"/>
                </a:solidFill>
              </a:rPr>
              <a:t>Úloha</a:t>
            </a:r>
            <a:r>
              <a:rPr lang="en-US" altLang="en-US" sz="2000" b="1" dirty="0">
                <a:solidFill>
                  <a:srgbClr val="923236"/>
                </a:solidFill>
              </a:rPr>
              <a:t> a </a:t>
            </a:r>
            <a:r>
              <a:rPr lang="en-US" altLang="en-US" sz="2000" b="1" dirty="0" err="1">
                <a:solidFill>
                  <a:srgbClr val="923236"/>
                </a:solidFill>
              </a:rPr>
              <a:t>spolupráca</a:t>
            </a:r>
            <a:r>
              <a:rPr lang="en-US" altLang="en-US" sz="2000" b="1" dirty="0">
                <a:solidFill>
                  <a:srgbClr val="923236"/>
                </a:solidFill>
              </a:rPr>
              <a:t> </a:t>
            </a:r>
            <a:r>
              <a:rPr lang="en-US" altLang="en-US" sz="2000" b="1" dirty="0" err="1">
                <a:solidFill>
                  <a:srgbClr val="923236"/>
                </a:solidFill>
              </a:rPr>
              <a:t>organizácií</a:t>
            </a:r>
            <a:endParaRPr lang="en-US" altLang="en-US" sz="2000" b="1" dirty="0">
              <a:solidFill>
                <a:srgbClr val="923236"/>
              </a:solidFill>
            </a:endParaRPr>
          </a:p>
          <a:p>
            <a:pPr marL="0" indent="0">
              <a:buNone/>
            </a:pPr>
            <a:endParaRPr lang="en-US" altLang="en-US" sz="2000" b="1" dirty="0">
              <a:solidFill>
                <a:srgbClr val="923236"/>
              </a:solidFill>
            </a:endParaRPr>
          </a:p>
          <a:p>
            <a:r>
              <a:rPr lang="en-US" altLang="en-US" sz="1800" b="1" dirty="0" err="1"/>
              <a:t>Kľúčová</a:t>
            </a:r>
            <a:r>
              <a:rPr lang="en-US" altLang="en-US" sz="1800" b="1" dirty="0"/>
              <a:t> </a:t>
            </a:r>
            <a:r>
              <a:rPr lang="en-US" altLang="en-US" sz="1800" b="1" dirty="0" err="1"/>
              <a:t>úloha</a:t>
            </a:r>
            <a:r>
              <a:rPr lang="en-US" altLang="en-US" sz="1800" b="1" dirty="0"/>
              <a:t> MVO z </a:t>
            </a:r>
            <a:r>
              <a:rPr lang="en-US" altLang="en-US" sz="1800" b="1" dirty="0" err="1"/>
              <a:t>hľadiska</a:t>
            </a:r>
            <a:r>
              <a:rPr lang="en-US" altLang="en-US" sz="1800" b="1" dirty="0"/>
              <a:t> </a:t>
            </a:r>
            <a:r>
              <a:rPr lang="en-US" altLang="en-US" sz="1800" b="1" dirty="0" err="1"/>
              <a:t>poskytovania</a:t>
            </a:r>
            <a:r>
              <a:rPr lang="en-US" altLang="en-US" sz="1800" b="1" dirty="0"/>
              <a:t> </a:t>
            </a:r>
            <a:r>
              <a:rPr lang="en-US" altLang="en-US" sz="1800" b="1" dirty="0" err="1"/>
              <a:t>spektra</a:t>
            </a:r>
            <a:r>
              <a:rPr lang="en-US" altLang="en-US" sz="1800" b="1" dirty="0"/>
              <a:t> </a:t>
            </a:r>
            <a:r>
              <a:rPr lang="en-US" altLang="en-US" sz="1800" b="1" dirty="0" err="1"/>
              <a:t>služieb</a:t>
            </a:r>
            <a:r>
              <a:rPr lang="en-US" altLang="en-US" sz="1800" b="1" dirty="0"/>
              <a:t> </a:t>
            </a:r>
            <a:r>
              <a:rPr lang="en-US" altLang="en-US" sz="1800" dirty="0"/>
              <a:t>(</a:t>
            </a:r>
            <a:r>
              <a:rPr lang="en-US" altLang="en-US" sz="1800" dirty="0" err="1"/>
              <a:t>terénna</a:t>
            </a:r>
            <a:r>
              <a:rPr lang="en-US" altLang="en-US" sz="1800" dirty="0"/>
              <a:t> </a:t>
            </a:r>
            <a:r>
              <a:rPr lang="en-US" altLang="en-US" sz="1800" dirty="0" err="1"/>
              <a:t>práca</a:t>
            </a:r>
            <a:r>
              <a:rPr lang="en-US" altLang="en-US" sz="1800" dirty="0"/>
              <a:t> </a:t>
            </a:r>
            <a:r>
              <a:rPr lang="en-US" altLang="en-US" sz="1800" dirty="0" err="1"/>
              <a:t>sociálne</a:t>
            </a:r>
            <a:r>
              <a:rPr lang="en-US" altLang="en-US" sz="1800" dirty="0"/>
              <a:t> a </a:t>
            </a:r>
            <a:r>
              <a:rPr lang="en-US" altLang="en-US" sz="1800" dirty="0" err="1"/>
              <a:t>kariérové</a:t>
            </a:r>
            <a:r>
              <a:rPr lang="en-US" altLang="en-US" sz="1800" dirty="0"/>
              <a:t> </a:t>
            </a:r>
            <a:r>
              <a:rPr lang="en-US" altLang="en-US" sz="1800" dirty="0" err="1"/>
              <a:t>poradenstvo</a:t>
            </a:r>
            <a:r>
              <a:rPr lang="en-US" altLang="en-US" sz="1800" dirty="0"/>
              <a:t>, </a:t>
            </a:r>
            <a:r>
              <a:rPr lang="en-US" altLang="en-US" sz="1800" dirty="0" err="1"/>
              <a:t>vzdelávacie</a:t>
            </a:r>
            <a:r>
              <a:rPr lang="en-US" altLang="en-US" sz="1800" dirty="0"/>
              <a:t> </a:t>
            </a:r>
            <a:r>
              <a:rPr lang="en-US" altLang="en-US" sz="1800" dirty="0" err="1"/>
              <a:t>aktivity</a:t>
            </a:r>
            <a:r>
              <a:rPr lang="en-US" altLang="en-US" sz="1800" dirty="0"/>
              <a:t>) a </a:t>
            </a:r>
            <a:r>
              <a:rPr lang="en-US" altLang="en-US" sz="1800" dirty="0" err="1"/>
              <a:t>rómski</a:t>
            </a:r>
            <a:r>
              <a:rPr lang="en-US" altLang="en-US" sz="1800" dirty="0"/>
              <a:t> OZZ </a:t>
            </a:r>
            <a:r>
              <a:rPr lang="en-US" altLang="en-US" sz="1800" dirty="0" err="1"/>
              <a:t>sú</a:t>
            </a:r>
            <a:r>
              <a:rPr lang="en-US" altLang="en-US" sz="1800" dirty="0"/>
              <a:t> </a:t>
            </a:r>
            <a:r>
              <a:rPr lang="en-US" altLang="en-US" sz="1800" dirty="0" err="1"/>
              <a:t>jednou</a:t>
            </a:r>
            <a:r>
              <a:rPr lang="en-US" altLang="en-US" sz="1800" dirty="0"/>
              <a:t> z </a:t>
            </a:r>
            <a:r>
              <a:rPr lang="en-US" altLang="en-US" sz="1800" dirty="0" err="1"/>
              <a:t>mnohých</a:t>
            </a:r>
            <a:r>
              <a:rPr lang="en-US" altLang="en-US" sz="1800" dirty="0"/>
              <a:t> </a:t>
            </a:r>
            <a:r>
              <a:rPr lang="en-US" altLang="en-US" sz="1800" dirty="0" err="1"/>
              <a:t>skupín</a:t>
            </a:r>
            <a:r>
              <a:rPr lang="en-US" altLang="en-US" sz="1800" dirty="0"/>
              <a:t>, </a:t>
            </a:r>
            <a:r>
              <a:rPr lang="en-US" altLang="en-US" sz="1800" dirty="0" err="1"/>
              <a:t>ktorým</a:t>
            </a:r>
            <a:r>
              <a:rPr lang="en-US" altLang="en-US" sz="1800" dirty="0"/>
              <a:t> </a:t>
            </a:r>
            <a:r>
              <a:rPr lang="en-US" altLang="en-US" sz="1800" dirty="0" err="1"/>
              <a:t>sa</a:t>
            </a:r>
            <a:r>
              <a:rPr lang="en-US" altLang="en-US" sz="1800" dirty="0"/>
              <a:t> MVO </a:t>
            </a:r>
            <a:r>
              <a:rPr lang="en-US" altLang="en-US" sz="1800" dirty="0" err="1"/>
              <a:t>venuje</a:t>
            </a:r>
            <a:endParaRPr lang="en-US" altLang="en-US" sz="1800" dirty="0"/>
          </a:p>
          <a:p>
            <a:endParaRPr lang="en-US" altLang="en-US" sz="1800" dirty="0"/>
          </a:p>
          <a:p>
            <a:r>
              <a:rPr lang="en-US" altLang="en-US" sz="1800" b="1" dirty="0" err="1"/>
              <a:t>Spolupráca</a:t>
            </a:r>
            <a:r>
              <a:rPr lang="en-US" altLang="en-US" sz="1800" b="1" dirty="0"/>
              <a:t> MVO a </a:t>
            </a:r>
            <a:r>
              <a:rPr lang="en-US" altLang="en-US" sz="1800" b="1" dirty="0" err="1"/>
              <a:t>pacientskych</a:t>
            </a:r>
            <a:r>
              <a:rPr lang="en-US" altLang="en-US" sz="1800" b="1" dirty="0"/>
              <a:t> </a:t>
            </a:r>
            <a:r>
              <a:rPr lang="en-US" altLang="en-US" sz="1800" b="1" dirty="0" err="1"/>
              <a:t>organizácií</a:t>
            </a:r>
            <a:r>
              <a:rPr lang="en-US" altLang="en-US" sz="1800" b="1" dirty="0"/>
              <a:t> </a:t>
            </a:r>
            <a:r>
              <a:rPr lang="en-US" altLang="en-US" sz="1800" dirty="0" err="1"/>
              <a:t>pri</a:t>
            </a:r>
            <a:r>
              <a:rPr lang="en-US" altLang="en-US" sz="1800" dirty="0"/>
              <a:t> </a:t>
            </a:r>
            <a:r>
              <a:rPr lang="en-US" altLang="en-US" sz="1800" dirty="0" err="1"/>
              <a:t>výmene</a:t>
            </a:r>
            <a:r>
              <a:rPr lang="en-US" altLang="en-US" sz="1800" dirty="0"/>
              <a:t> </a:t>
            </a:r>
            <a:r>
              <a:rPr lang="en-US" altLang="en-US" sz="1800" dirty="0" err="1"/>
              <a:t>informácií</a:t>
            </a:r>
            <a:r>
              <a:rPr lang="en-US" altLang="en-US" sz="1800" dirty="0"/>
              <a:t> o </a:t>
            </a:r>
            <a:r>
              <a:rPr lang="en-US" altLang="en-US" sz="1800" dirty="0" err="1"/>
              <a:t>ochoreniach</a:t>
            </a:r>
            <a:r>
              <a:rPr lang="en-US" altLang="en-US" sz="1800" dirty="0"/>
              <a:t> a </a:t>
            </a:r>
            <a:r>
              <a:rPr lang="en-US" altLang="en-US" sz="1800" dirty="0" err="1"/>
              <a:t>možnostiach</a:t>
            </a:r>
            <a:r>
              <a:rPr lang="en-US" altLang="en-US" sz="1800" dirty="0"/>
              <a:t> </a:t>
            </a:r>
            <a:r>
              <a:rPr lang="en-US" altLang="en-US" sz="1800" dirty="0" err="1"/>
              <a:t>pracovnej</a:t>
            </a:r>
            <a:r>
              <a:rPr lang="en-US" altLang="en-US" sz="1800" dirty="0"/>
              <a:t> </a:t>
            </a:r>
            <a:r>
              <a:rPr lang="en-US" altLang="en-US" sz="1800" dirty="0" err="1"/>
              <a:t>integrácie</a:t>
            </a:r>
            <a:endParaRPr lang="en-US" altLang="en-US" sz="1800" dirty="0"/>
          </a:p>
          <a:p>
            <a:pPr marL="0" indent="0">
              <a:buNone/>
            </a:pPr>
            <a:endParaRPr lang="en-US" altLang="en-US" sz="1800" dirty="0"/>
          </a:p>
          <a:p>
            <a:r>
              <a:rPr lang="en-US" altLang="en-US" sz="1800" b="1" dirty="0" err="1"/>
              <a:t>Spolupráca</a:t>
            </a:r>
            <a:r>
              <a:rPr lang="en-US" altLang="en-US" sz="1800" b="1" dirty="0"/>
              <a:t> MVO s VÚC a </a:t>
            </a:r>
            <a:r>
              <a:rPr lang="en-US" altLang="en-US" sz="1800" b="1" dirty="0" err="1"/>
              <a:t>samosprávami</a:t>
            </a:r>
            <a:r>
              <a:rPr lang="en-US" altLang="en-US" sz="1800" b="1" dirty="0"/>
              <a:t> </a:t>
            </a:r>
            <a:r>
              <a:rPr lang="en-US" altLang="en-US" sz="1800" dirty="0" err="1"/>
              <a:t>vo</a:t>
            </a:r>
            <a:r>
              <a:rPr lang="en-US" altLang="en-US" sz="1800" dirty="0"/>
              <a:t> </a:t>
            </a:r>
            <a:r>
              <a:rPr lang="en-US" altLang="en-US" sz="1800" dirty="0" err="1"/>
              <a:t>forme</a:t>
            </a:r>
            <a:r>
              <a:rPr lang="en-US" altLang="en-US" sz="1800" dirty="0"/>
              <a:t> </a:t>
            </a:r>
            <a:r>
              <a:rPr lang="en-US" altLang="en-US" sz="1800" dirty="0" err="1"/>
              <a:t>finančnej</a:t>
            </a:r>
            <a:r>
              <a:rPr lang="en-US" altLang="en-US" sz="1800" dirty="0"/>
              <a:t> </a:t>
            </a:r>
            <a:r>
              <a:rPr lang="en-US" altLang="en-US" sz="1800" dirty="0" err="1"/>
              <a:t>podpory</a:t>
            </a:r>
            <a:r>
              <a:rPr lang="en-US" altLang="en-US" sz="1800" dirty="0"/>
              <a:t> </a:t>
            </a:r>
            <a:r>
              <a:rPr lang="en-US" altLang="en-US" sz="1800" dirty="0" err="1"/>
              <a:t>alebo</a:t>
            </a:r>
            <a:r>
              <a:rPr lang="en-US" altLang="en-US" sz="1800" dirty="0"/>
              <a:t> </a:t>
            </a:r>
            <a:r>
              <a:rPr lang="en-US" altLang="en-US" sz="1800" dirty="0" err="1"/>
              <a:t>zákaziek</a:t>
            </a:r>
            <a:r>
              <a:rPr lang="en-US" altLang="en-US" sz="1800" dirty="0"/>
              <a:t> (</a:t>
            </a:r>
            <a:r>
              <a:rPr lang="en-US" altLang="en-US" sz="1800" dirty="0" err="1"/>
              <a:t>osobitne</a:t>
            </a:r>
            <a:r>
              <a:rPr lang="en-US" altLang="en-US" sz="1800" dirty="0"/>
              <a:t> pre MVO so </a:t>
            </a:r>
            <a:r>
              <a:rPr lang="en-US" altLang="en-US" sz="1800" dirty="0" err="1"/>
              <a:t>zriadenými</a:t>
            </a:r>
            <a:r>
              <a:rPr lang="en-US" altLang="en-US" sz="1800" dirty="0"/>
              <a:t> </a:t>
            </a:r>
            <a:r>
              <a:rPr lang="en-US" altLang="en-US" sz="1800" dirty="0" err="1"/>
              <a:t>chránenými</a:t>
            </a:r>
            <a:r>
              <a:rPr lang="en-US" altLang="en-US" sz="1800" dirty="0"/>
              <a:t> </a:t>
            </a:r>
            <a:r>
              <a:rPr lang="en-US" altLang="en-US" sz="1800" dirty="0" err="1"/>
              <a:t>dielňami</a:t>
            </a:r>
            <a:r>
              <a:rPr lang="en-US" altLang="en-US" sz="1800" dirty="0"/>
              <a:t> </a:t>
            </a:r>
            <a:r>
              <a:rPr lang="en-US" altLang="en-US" sz="1800" dirty="0" err="1"/>
              <a:t>alebo</a:t>
            </a:r>
            <a:r>
              <a:rPr lang="en-US" altLang="en-US" sz="1800" dirty="0"/>
              <a:t> </a:t>
            </a:r>
            <a:r>
              <a:rPr lang="en-US" altLang="en-US" sz="1800" dirty="0" err="1"/>
              <a:t>sociálnymi</a:t>
            </a:r>
            <a:r>
              <a:rPr lang="en-US" altLang="en-US" sz="1800" dirty="0"/>
              <a:t> </a:t>
            </a:r>
            <a:r>
              <a:rPr lang="en-US" altLang="en-US" sz="1800" dirty="0" err="1"/>
              <a:t>podnikmi</a:t>
            </a:r>
            <a:r>
              <a:rPr lang="en-US" altLang="en-US" sz="1800" dirty="0"/>
              <a:t> </a:t>
            </a:r>
            <a:r>
              <a:rPr lang="en-US" altLang="en-US" sz="1800" dirty="0" err="1"/>
              <a:t>vo</a:t>
            </a:r>
            <a:r>
              <a:rPr lang="en-US" altLang="en-US" sz="1800" dirty="0"/>
              <a:t> </a:t>
            </a:r>
            <a:r>
              <a:rPr lang="en-US" altLang="en-US" sz="1800" dirty="0" err="1"/>
              <a:t>forme</a:t>
            </a:r>
            <a:r>
              <a:rPr lang="en-US" altLang="en-US" sz="1800" dirty="0"/>
              <a:t> </a:t>
            </a:r>
            <a:r>
              <a:rPr lang="en-US" altLang="en-US" sz="1800" dirty="0" err="1"/>
              <a:t>zadávania</a:t>
            </a:r>
            <a:r>
              <a:rPr lang="en-US" altLang="en-US" sz="1800" dirty="0"/>
              <a:t> </a:t>
            </a:r>
            <a:r>
              <a:rPr lang="en-US" altLang="en-US" sz="1800" dirty="0" err="1"/>
              <a:t>priamych</a:t>
            </a:r>
            <a:r>
              <a:rPr lang="en-US" altLang="en-US" sz="1800" dirty="0"/>
              <a:t> </a:t>
            </a:r>
            <a:r>
              <a:rPr lang="en-US" altLang="en-US" sz="1800" dirty="0" err="1"/>
              <a:t>zákaziek</a:t>
            </a:r>
            <a:r>
              <a:rPr lang="en-US" altLang="en-US" sz="1800" dirty="0"/>
              <a:t> </a:t>
            </a:r>
            <a:r>
              <a:rPr lang="en-US" altLang="en-US" sz="1800" dirty="0" err="1"/>
              <a:t>alebo</a:t>
            </a:r>
            <a:r>
              <a:rPr lang="en-US" altLang="en-US" sz="1800" dirty="0"/>
              <a:t> </a:t>
            </a:r>
            <a:r>
              <a:rPr lang="en-US" altLang="en-US" sz="1800" dirty="0" err="1"/>
              <a:t>sociálne</a:t>
            </a:r>
            <a:r>
              <a:rPr lang="en-US" altLang="en-US" sz="1800" dirty="0"/>
              <a:t> </a:t>
            </a:r>
            <a:r>
              <a:rPr lang="en-US" altLang="en-US" sz="1800" dirty="0" err="1"/>
              <a:t>zodpovedného</a:t>
            </a:r>
            <a:r>
              <a:rPr lang="en-US" altLang="en-US" sz="1800" dirty="0"/>
              <a:t> </a:t>
            </a:r>
            <a:r>
              <a:rPr lang="en-US" altLang="en-US" sz="1800" dirty="0" err="1"/>
              <a:t>verejného</a:t>
            </a:r>
            <a:r>
              <a:rPr lang="en-US" altLang="en-US" sz="1800" dirty="0"/>
              <a:t> </a:t>
            </a:r>
            <a:r>
              <a:rPr lang="en-US" altLang="en-US" sz="1800" dirty="0" err="1"/>
              <a:t>obstarávania</a:t>
            </a:r>
            <a:r>
              <a:rPr lang="en-US" altLang="en-US" sz="1800" dirty="0"/>
              <a:t>)</a:t>
            </a:r>
          </a:p>
          <a:p>
            <a:pPr marL="0" indent="0">
              <a:buNone/>
            </a:pPr>
            <a:endParaRPr lang="en-US" altLang="en-US" sz="1800" dirty="0"/>
          </a:p>
          <a:p>
            <a:endParaRPr lang="en-US" altLang="en-US" sz="1800" dirty="0"/>
          </a:p>
          <a:p>
            <a:endParaRPr lang="en-US" altLang="en-US" sz="1800" dirty="0"/>
          </a:p>
          <a:p>
            <a:endParaRPr lang="en-US" altLang="en-US" sz="1800" dirty="0"/>
          </a:p>
          <a:p>
            <a:pPr marL="0" indent="0">
              <a:buNone/>
            </a:pPr>
            <a:endParaRPr lang="en-US" altLang="en-US" sz="1800" dirty="0"/>
          </a:p>
          <a:p>
            <a:endParaRPr lang="en-US" altLang="en-US" sz="1800" dirty="0"/>
          </a:p>
          <a:p>
            <a:endParaRPr lang="en-US" altLang="en-US" sz="1800" dirty="0"/>
          </a:p>
          <a:p>
            <a:endParaRPr lang="en-US" altLang="en-US" sz="1800" dirty="0"/>
          </a:p>
          <a:p>
            <a:endParaRPr lang="en-US" altLang="en-US" sz="1800" dirty="0"/>
          </a:p>
          <a:p>
            <a:pPr marL="0" indent="0">
              <a:buNone/>
            </a:pPr>
            <a:endParaRPr lang="en-US" altLang="en-US" dirty="0"/>
          </a:p>
        </p:txBody>
      </p:sp>
    </p:spTree>
    <p:extLst>
      <p:ext uri="{BB962C8B-B14F-4D97-AF65-F5344CB8AC3E}">
        <p14:creationId xmlns:p14="http://schemas.microsoft.com/office/powerpoint/2010/main" val="161753773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Content Placeholder 1"/>
          <p:cNvSpPr>
            <a:spLocks noGrp="1"/>
          </p:cNvSpPr>
          <p:nvPr>
            <p:ph idx="1"/>
          </p:nvPr>
        </p:nvSpPr>
        <p:spPr>
          <a:xfrm>
            <a:off x="457200" y="1052736"/>
            <a:ext cx="8229600" cy="5073427"/>
          </a:xfrm>
        </p:spPr>
        <p:txBody>
          <a:bodyPr/>
          <a:lstStyle/>
          <a:p>
            <a:pPr marL="0" indent="0">
              <a:buNone/>
            </a:pPr>
            <a:r>
              <a:rPr lang="en-US" altLang="en-US" sz="2000" b="1" dirty="0" err="1">
                <a:solidFill>
                  <a:srgbClr val="923236"/>
                </a:solidFill>
              </a:rPr>
              <a:t>Systémové</a:t>
            </a:r>
            <a:r>
              <a:rPr lang="en-US" altLang="en-US" sz="2000" b="1" dirty="0">
                <a:solidFill>
                  <a:srgbClr val="923236"/>
                </a:solidFill>
              </a:rPr>
              <a:t> </a:t>
            </a:r>
            <a:r>
              <a:rPr lang="en-US" altLang="en-US" sz="2000" b="1" dirty="0" err="1">
                <a:solidFill>
                  <a:srgbClr val="923236"/>
                </a:solidFill>
              </a:rPr>
              <a:t>prekážky</a:t>
            </a:r>
            <a:r>
              <a:rPr lang="en-US" altLang="en-US" sz="2000" b="1" dirty="0">
                <a:solidFill>
                  <a:srgbClr val="923236"/>
                </a:solidFill>
              </a:rPr>
              <a:t> v </a:t>
            </a:r>
            <a:r>
              <a:rPr lang="en-US" altLang="en-US" sz="2000" b="1" dirty="0" err="1">
                <a:solidFill>
                  <a:srgbClr val="923236"/>
                </a:solidFill>
              </a:rPr>
              <a:t>pracovnej</a:t>
            </a:r>
            <a:r>
              <a:rPr lang="en-US" altLang="en-US" sz="2000" b="1" dirty="0">
                <a:solidFill>
                  <a:srgbClr val="923236"/>
                </a:solidFill>
              </a:rPr>
              <a:t> </a:t>
            </a:r>
            <a:r>
              <a:rPr lang="en-US" altLang="en-US" sz="2000" b="1" dirty="0" err="1">
                <a:solidFill>
                  <a:srgbClr val="923236"/>
                </a:solidFill>
              </a:rPr>
              <a:t>integrácii</a:t>
            </a:r>
            <a:r>
              <a:rPr lang="en-US" altLang="en-US" sz="2000" b="1" dirty="0">
                <a:solidFill>
                  <a:srgbClr val="923236"/>
                </a:solidFill>
              </a:rPr>
              <a:t> </a:t>
            </a:r>
            <a:r>
              <a:rPr lang="en-US" altLang="en-US" sz="2000" b="1" dirty="0" err="1">
                <a:solidFill>
                  <a:srgbClr val="923236"/>
                </a:solidFill>
              </a:rPr>
              <a:t>Rómov</a:t>
            </a:r>
            <a:r>
              <a:rPr lang="en-US" altLang="en-US" sz="2000" b="1" dirty="0">
                <a:solidFill>
                  <a:srgbClr val="923236"/>
                </a:solidFill>
              </a:rPr>
              <a:t>/</a:t>
            </a:r>
            <a:r>
              <a:rPr lang="en-US" altLang="en-US" sz="2000" b="1" dirty="0" err="1">
                <a:solidFill>
                  <a:srgbClr val="923236"/>
                </a:solidFill>
              </a:rPr>
              <a:t>Rómok</a:t>
            </a:r>
            <a:r>
              <a:rPr lang="en-US" altLang="en-US" sz="2000" b="1" dirty="0">
                <a:solidFill>
                  <a:srgbClr val="923236"/>
                </a:solidFill>
              </a:rPr>
              <a:t> so ZZ</a:t>
            </a:r>
          </a:p>
          <a:p>
            <a:pPr marL="0" indent="0">
              <a:buNone/>
            </a:pPr>
            <a:endParaRPr lang="en-US" altLang="en-US" sz="2000" dirty="0">
              <a:solidFill>
                <a:srgbClr val="923236"/>
              </a:solidFill>
            </a:endParaRPr>
          </a:p>
          <a:p>
            <a:r>
              <a:rPr lang="en-US" altLang="en-US" sz="1800" b="1" dirty="0" err="1"/>
              <a:t>Obmedzený</a:t>
            </a:r>
            <a:r>
              <a:rPr lang="en-US" altLang="en-US" sz="1800" b="1" dirty="0"/>
              <a:t> </a:t>
            </a:r>
            <a:r>
              <a:rPr lang="en-US" altLang="en-US" sz="1800" b="1" dirty="0" err="1"/>
              <a:t>prístup</a:t>
            </a:r>
            <a:r>
              <a:rPr lang="en-US" altLang="en-US" sz="1800" b="1" dirty="0"/>
              <a:t> k </a:t>
            </a:r>
            <a:r>
              <a:rPr lang="en-US" altLang="en-US" sz="1800" b="1" dirty="0" err="1"/>
              <a:t>zdravotnej</a:t>
            </a:r>
            <a:r>
              <a:rPr lang="en-US" altLang="en-US" sz="1800" b="1" dirty="0"/>
              <a:t> </a:t>
            </a:r>
            <a:r>
              <a:rPr lang="en-US" altLang="en-US" sz="1800" b="1" dirty="0" err="1"/>
              <a:t>starostlivosti</a:t>
            </a:r>
            <a:r>
              <a:rPr lang="en-US" altLang="en-US" sz="1800" b="1" dirty="0"/>
              <a:t>: </a:t>
            </a:r>
            <a:r>
              <a:rPr lang="en-US" altLang="en-US" sz="1800" dirty="0" err="1"/>
              <a:t>obmedzený</a:t>
            </a:r>
            <a:r>
              <a:rPr lang="en-US" altLang="en-US" sz="1800" dirty="0"/>
              <a:t> </a:t>
            </a:r>
            <a:r>
              <a:rPr lang="en-US" altLang="en-US" sz="1800" dirty="0" err="1"/>
              <a:t>prístup</a:t>
            </a:r>
            <a:r>
              <a:rPr lang="en-US" altLang="en-US" sz="1800" dirty="0"/>
              <a:t> k </a:t>
            </a:r>
            <a:r>
              <a:rPr lang="en-US" altLang="en-US" sz="1800" dirty="0" err="1"/>
              <a:t>zdravotníckym</a:t>
            </a:r>
            <a:r>
              <a:rPr lang="en-US" altLang="en-US" sz="1800" dirty="0"/>
              <a:t> </a:t>
            </a:r>
            <a:r>
              <a:rPr lang="en-US" altLang="en-US" sz="1800" dirty="0" err="1"/>
              <a:t>zariadeniam</a:t>
            </a:r>
            <a:r>
              <a:rPr lang="en-US" altLang="en-US" sz="1800" dirty="0"/>
              <a:t> </a:t>
            </a:r>
            <a:r>
              <a:rPr lang="en-US" altLang="en-US" sz="1800" dirty="0" err="1"/>
              <a:t>kvôli</a:t>
            </a:r>
            <a:r>
              <a:rPr lang="en-US" altLang="en-US" sz="1800" dirty="0"/>
              <a:t> </a:t>
            </a:r>
            <a:r>
              <a:rPr lang="en-US" altLang="en-US" sz="1800" dirty="0" err="1"/>
              <a:t>segregácii</a:t>
            </a:r>
            <a:r>
              <a:rPr lang="en-US" altLang="en-US" sz="1800" dirty="0"/>
              <a:t> v </a:t>
            </a:r>
            <a:r>
              <a:rPr lang="en-US" altLang="en-US" sz="1800" dirty="0" err="1"/>
              <a:t>bývaní</a:t>
            </a:r>
            <a:r>
              <a:rPr lang="en-US" altLang="en-US" sz="1800" dirty="0"/>
              <a:t>, strata </a:t>
            </a:r>
            <a:r>
              <a:rPr lang="en-US" altLang="en-US" sz="1800" dirty="0" err="1"/>
              <a:t>zdravotného</a:t>
            </a:r>
            <a:r>
              <a:rPr lang="en-US" altLang="en-US" sz="1800" dirty="0"/>
              <a:t> </a:t>
            </a:r>
            <a:r>
              <a:rPr lang="en-US" altLang="en-US" sz="1800" dirty="0" err="1"/>
              <a:t>poistenia</a:t>
            </a:r>
            <a:r>
              <a:rPr lang="en-US" altLang="en-US" sz="1800" dirty="0"/>
              <a:t>, </a:t>
            </a:r>
            <a:r>
              <a:rPr lang="en-US" altLang="en-US" sz="1800" dirty="0" err="1"/>
              <a:t>finančné</a:t>
            </a:r>
            <a:r>
              <a:rPr lang="en-US" altLang="en-US" sz="1800" dirty="0"/>
              <a:t> </a:t>
            </a:r>
            <a:r>
              <a:rPr lang="en-US" altLang="en-US" sz="1800" dirty="0" err="1"/>
              <a:t>náklady</a:t>
            </a:r>
            <a:endParaRPr lang="en-US" altLang="en-US" sz="1800" dirty="0"/>
          </a:p>
          <a:p>
            <a:pPr marL="0" indent="0">
              <a:buNone/>
            </a:pPr>
            <a:endParaRPr lang="en-US" altLang="en-US" sz="1800" dirty="0"/>
          </a:p>
          <a:p>
            <a:r>
              <a:rPr lang="en-US" altLang="en-US" sz="1800" b="1" dirty="0" err="1"/>
              <a:t>Obmedzený</a:t>
            </a:r>
            <a:r>
              <a:rPr lang="en-US" altLang="en-US" sz="1800" b="1" dirty="0"/>
              <a:t> </a:t>
            </a:r>
            <a:r>
              <a:rPr lang="en-US" altLang="en-US" sz="1800" b="1" dirty="0" err="1"/>
              <a:t>prístup</a:t>
            </a:r>
            <a:r>
              <a:rPr lang="en-US" altLang="en-US" sz="1800" b="1" dirty="0"/>
              <a:t> k AOTP </a:t>
            </a:r>
            <a:r>
              <a:rPr lang="en-US" altLang="en-US" sz="1800" dirty="0"/>
              <a:t>(</a:t>
            </a:r>
            <a:r>
              <a:rPr lang="en-US" altLang="en-US" sz="1800" dirty="0" err="1"/>
              <a:t>vyradenie</a:t>
            </a:r>
            <a:r>
              <a:rPr lang="en-US" altLang="en-US" sz="1800" dirty="0"/>
              <a:t> z </a:t>
            </a:r>
            <a:r>
              <a:rPr lang="en-US" altLang="en-US" sz="1800" dirty="0" err="1"/>
              <a:t>registra</a:t>
            </a:r>
            <a:r>
              <a:rPr lang="en-US" altLang="en-US" sz="1800" dirty="0"/>
              <a:t> </a:t>
            </a:r>
            <a:r>
              <a:rPr lang="en-US" altLang="en-US" sz="1800" dirty="0" err="1"/>
              <a:t>úradov</a:t>
            </a:r>
            <a:r>
              <a:rPr lang="en-US" altLang="en-US" sz="1800" dirty="0"/>
              <a:t> </a:t>
            </a:r>
            <a:r>
              <a:rPr lang="en-US" altLang="en-US" sz="1800" dirty="0" err="1"/>
              <a:t>práce</a:t>
            </a:r>
            <a:r>
              <a:rPr lang="en-US" altLang="en-US" sz="1800" dirty="0"/>
              <a:t>, </a:t>
            </a:r>
            <a:r>
              <a:rPr lang="en-US" altLang="en-US" sz="1800" dirty="0" err="1"/>
              <a:t>nesplnenie</a:t>
            </a:r>
            <a:r>
              <a:rPr lang="en-US" altLang="en-US" sz="1800" dirty="0"/>
              <a:t> </a:t>
            </a:r>
            <a:r>
              <a:rPr lang="en-US" altLang="en-US" sz="1800" dirty="0" err="1"/>
              <a:t>podmienok</a:t>
            </a:r>
            <a:r>
              <a:rPr lang="en-US" altLang="en-US" sz="1800" dirty="0"/>
              <a:t> </a:t>
            </a:r>
            <a:r>
              <a:rPr lang="en-US" altLang="en-US" sz="1800" dirty="0" err="1"/>
              <a:t>nárokovateľnosti</a:t>
            </a:r>
            <a:r>
              <a:rPr lang="en-US" altLang="en-US" sz="1800" dirty="0"/>
              <a:t>) a </a:t>
            </a:r>
            <a:r>
              <a:rPr lang="en-US" altLang="en-US" sz="1800" b="1" dirty="0" err="1"/>
              <a:t>slabé</a:t>
            </a:r>
            <a:r>
              <a:rPr lang="en-US" altLang="en-US" sz="1800" b="1" dirty="0"/>
              <a:t> </a:t>
            </a:r>
            <a:r>
              <a:rPr lang="en-US" altLang="en-US" sz="1800" b="1" dirty="0" err="1"/>
              <a:t>využívanie</a:t>
            </a:r>
            <a:r>
              <a:rPr lang="en-US" altLang="en-US" sz="1800" b="1" dirty="0"/>
              <a:t> </a:t>
            </a:r>
            <a:r>
              <a:rPr lang="en-US" altLang="en-US" sz="1800" b="1" dirty="0" err="1"/>
              <a:t>individuálneho</a:t>
            </a:r>
            <a:r>
              <a:rPr lang="en-US" altLang="en-US" sz="1800" b="1" dirty="0"/>
              <a:t> </a:t>
            </a:r>
            <a:r>
              <a:rPr lang="en-US" altLang="en-US" sz="1800" b="1" dirty="0" err="1"/>
              <a:t>prístupu</a:t>
            </a:r>
            <a:r>
              <a:rPr lang="en-US" altLang="en-US" sz="1800" b="1" dirty="0"/>
              <a:t> v </a:t>
            </a:r>
            <a:r>
              <a:rPr lang="en-US" altLang="en-US" sz="1800" b="1" dirty="0" err="1"/>
              <a:t>službách</a:t>
            </a:r>
            <a:r>
              <a:rPr lang="en-US" altLang="en-US" sz="1800" b="1" dirty="0"/>
              <a:t> </a:t>
            </a:r>
            <a:r>
              <a:rPr lang="en-US" altLang="en-US" sz="1800" b="1" dirty="0" err="1"/>
              <a:t>zamestnanosti</a:t>
            </a:r>
            <a:r>
              <a:rPr lang="en-US" altLang="en-US" sz="1800" b="1" dirty="0"/>
              <a:t> </a:t>
            </a:r>
            <a:r>
              <a:rPr lang="en-US" altLang="en-US" sz="1800" dirty="0" err="1"/>
              <a:t>vrátane</a:t>
            </a:r>
            <a:r>
              <a:rPr lang="en-US" altLang="en-US" sz="1800" dirty="0"/>
              <a:t> </a:t>
            </a:r>
            <a:r>
              <a:rPr lang="en-US" altLang="en-US" sz="1800" dirty="0" err="1"/>
              <a:t>profilovania</a:t>
            </a:r>
            <a:endParaRPr lang="en-US" altLang="en-US" sz="1800" dirty="0"/>
          </a:p>
          <a:p>
            <a:endParaRPr lang="en-US" altLang="en-US" sz="1800" b="1" dirty="0"/>
          </a:p>
          <a:p>
            <a:r>
              <a:rPr lang="en-US" altLang="en-US" sz="1800" b="1" dirty="0" err="1"/>
              <a:t>Zadlženosť</a:t>
            </a:r>
            <a:r>
              <a:rPr lang="en-US" altLang="en-US" sz="1800" b="1" dirty="0"/>
              <a:t> a </a:t>
            </a:r>
            <a:r>
              <a:rPr lang="en-US" altLang="en-US" sz="1800" b="1" dirty="0" err="1"/>
              <a:t>exekúcie</a:t>
            </a:r>
            <a:endParaRPr lang="en-US" altLang="en-US" sz="1800" b="1" dirty="0"/>
          </a:p>
          <a:p>
            <a:endParaRPr lang="en-US" altLang="en-US" sz="1800" dirty="0"/>
          </a:p>
          <a:p>
            <a:r>
              <a:rPr lang="en-US" altLang="en-US" sz="1800" b="1" dirty="0" err="1"/>
              <a:t>Etnické</a:t>
            </a:r>
            <a:r>
              <a:rPr lang="en-US" altLang="en-US" sz="1800" b="1" dirty="0"/>
              <a:t> </a:t>
            </a:r>
            <a:r>
              <a:rPr lang="en-US" altLang="en-US" sz="1800" b="1" dirty="0" err="1"/>
              <a:t>predsudky</a:t>
            </a:r>
            <a:r>
              <a:rPr lang="en-US" altLang="en-US" sz="1800" b="1" dirty="0"/>
              <a:t> </a:t>
            </a:r>
            <a:r>
              <a:rPr lang="en-US" altLang="en-US" sz="1800" b="1" dirty="0" err="1"/>
              <a:t>na</a:t>
            </a:r>
            <a:r>
              <a:rPr lang="en-US" altLang="en-US" sz="1800" b="1" dirty="0"/>
              <a:t> </a:t>
            </a:r>
            <a:r>
              <a:rPr lang="en-US" altLang="en-US" sz="1800" b="1" dirty="0" err="1"/>
              <a:t>strane</a:t>
            </a:r>
            <a:r>
              <a:rPr lang="en-US" altLang="en-US" sz="1800" b="1" dirty="0"/>
              <a:t> </a:t>
            </a:r>
            <a:r>
              <a:rPr lang="en-US" altLang="en-US" sz="1800" b="1" dirty="0" err="1"/>
              <a:t>zamestnávateľov</a:t>
            </a:r>
            <a:endParaRPr lang="en-US" altLang="en-US" sz="1800" b="1" dirty="0"/>
          </a:p>
          <a:p>
            <a:endParaRPr lang="en-US" altLang="en-US" sz="1800" dirty="0"/>
          </a:p>
          <a:p>
            <a:r>
              <a:rPr lang="en-US" altLang="en-US" sz="1800" b="1" dirty="0" err="1"/>
              <a:t>Nízky</a:t>
            </a:r>
            <a:r>
              <a:rPr lang="en-US" altLang="en-US" sz="1800" b="1" dirty="0"/>
              <a:t> </a:t>
            </a:r>
            <a:r>
              <a:rPr lang="en-US" altLang="en-US" sz="1800" b="1" dirty="0" err="1"/>
              <a:t>záujem</a:t>
            </a:r>
            <a:r>
              <a:rPr lang="en-US" altLang="en-US" sz="1800" b="1" dirty="0"/>
              <a:t> </a:t>
            </a:r>
            <a:r>
              <a:rPr lang="en-US" altLang="en-US" sz="1800" b="1" dirty="0" err="1"/>
              <a:t>pracovať</a:t>
            </a:r>
            <a:r>
              <a:rPr lang="en-US" altLang="en-US" sz="1800" b="1" dirty="0"/>
              <a:t> s </a:t>
            </a:r>
            <a:r>
              <a:rPr lang="en-US" altLang="en-US" sz="1800" b="1" dirty="0" err="1"/>
              <a:t>rómskymi</a:t>
            </a:r>
            <a:r>
              <a:rPr lang="en-US" altLang="en-US" sz="1800" b="1" dirty="0"/>
              <a:t> OZZ </a:t>
            </a:r>
            <a:r>
              <a:rPr lang="en-US" altLang="en-US" sz="1800" dirty="0"/>
              <a:t>(</a:t>
            </a:r>
            <a:r>
              <a:rPr lang="en-US" altLang="en-US" sz="1800" dirty="0" err="1"/>
              <a:t>prístup</a:t>
            </a:r>
            <a:r>
              <a:rPr lang="en-US" altLang="en-US" sz="1800" dirty="0"/>
              <a:t> </a:t>
            </a:r>
            <a:r>
              <a:rPr lang="en-US" altLang="en-US" sz="1800" i="1" dirty="0"/>
              <a:t>low-hanging fruit</a:t>
            </a:r>
            <a:r>
              <a:rPr lang="en-US" altLang="en-US" sz="1800" dirty="0"/>
              <a:t>)</a:t>
            </a:r>
          </a:p>
          <a:p>
            <a:endParaRPr lang="en-US" altLang="en-US" sz="1800" dirty="0"/>
          </a:p>
          <a:p>
            <a:r>
              <a:rPr lang="en-US" altLang="en-US" sz="1800" b="1" dirty="0" err="1"/>
              <a:t>Nedostatok</a:t>
            </a:r>
            <a:r>
              <a:rPr lang="en-US" altLang="en-US" sz="1800" b="1" dirty="0"/>
              <a:t> </a:t>
            </a:r>
            <a:r>
              <a:rPr lang="en-US" altLang="en-US" sz="1800" b="1" dirty="0" err="1"/>
              <a:t>informácií</a:t>
            </a:r>
            <a:r>
              <a:rPr lang="en-US" altLang="en-US" sz="1800" b="1" dirty="0"/>
              <a:t> o </a:t>
            </a:r>
            <a:r>
              <a:rPr lang="en-US" altLang="en-US" sz="1800" b="1" dirty="0" err="1"/>
              <a:t>zdravotnom</a:t>
            </a:r>
            <a:r>
              <a:rPr lang="en-US" altLang="en-US" sz="1800" b="1" dirty="0"/>
              <a:t> stave </a:t>
            </a:r>
            <a:r>
              <a:rPr lang="en-US" altLang="en-US" sz="1800" b="1" dirty="0" err="1"/>
              <a:t>cieľovej</a:t>
            </a:r>
            <a:r>
              <a:rPr lang="en-US" altLang="en-US" sz="1800" b="1" dirty="0"/>
              <a:t> </a:t>
            </a:r>
            <a:r>
              <a:rPr lang="en-US" altLang="en-US" sz="1800" b="1" dirty="0" err="1"/>
              <a:t>skupiny</a:t>
            </a:r>
            <a:endParaRPr lang="en-US" altLang="en-US" sz="1800" b="1" dirty="0"/>
          </a:p>
          <a:p>
            <a:endParaRPr lang="en-US" altLang="en-US" sz="1800" dirty="0"/>
          </a:p>
          <a:p>
            <a:endParaRPr lang="en-US" altLang="en-US" sz="2000" dirty="0"/>
          </a:p>
          <a:p>
            <a:pPr marL="0" indent="0">
              <a:buNone/>
            </a:pPr>
            <a:endParaRPr lang="en-US" altLang="en-US" sz="1800" dirty="0"/>
          </a:p>
        </p:txBody>
      </p:sp>
    </p:spTree>
    <p:extLst>
      <p:ext uri="{BB962C8B-B14F-4D97-AF65-F5344CB8AC3E}">
        <p14:creationId xmlns:p14="http://schemas.microsoft.com/office/powerpoint/2010/main" val="352610351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Content Placeholder 1"/>
          <p:cNvSpPr>
            <a:spLocks noGrp="1"/>
          </p:cNvSpPr>
          <p:nvPr>
            <p:ph idx="1"/>
          </p:nvPr>
        </p:nvSpPr>
        <p:spPr>
          <a:xfrm>
            <a:off x="457200" y="1268760"/>
            <a:ext cx="8229600" cy="4857403"/>
          </a:xfrm>
        </p:spPr>
        <p:txBody>
          <a:bodyPr/>
          <a:lstStyle/>
          <a:p>
            <a:pPr marL="0" indent="0">
              <a:buNone/>
            </a:pPr>
            <a:r>
              <a:rPr lang="en-US" altLang="en-US" sz="2000" b="1" dirty="0" err="1">
                <a:solidFill>
                  <a:srgbClr val="923236"/>
                </a:solidFill>
              </a:rPr>
              <a:t>Skupiny</a:t>
            </a:r>
            <a:r>
              <a:rPr lang="en-US" altLang="en-US" sz="2000" b="1" dirty="0">
                <a:solidFill>
                  <a:srgbClr val="923236"/>
                </a:solidFill>
              </a:rPr>
              <a:t> s </a:t>
            </a:r>
            <a:r>
              <a:rPr lang="en-US" altLang="en-US" sz="2000" b="1" dirty="0" err="1">
                <a:solidFill>
                  <a:srgbClr val="923236"/>
                </a:solidFill>
              </a:rPr>
              <a:t>viacnásobným</a:t>
            </a:r>
            <a:r>
              <a:rPr lang="en-US" altLang="en-US" sz="2000" b="1" dirty="0">
                <a:solidFill>
                  <a:srgbClr val="923236"/>
                </a:solidFill>
              </a:rPr>
              <a:t> </a:t>
            </a:r>
            <a:r>
              <a:rPr lang="en-US" altLang="en-US" sz="2000" b="1" dirty="0" err="1">
                <a:solidFill>
                  <a:srgbClr val="923236"/>
                </a:solidFill>
              </a:rPr>
              <a:t>znevýhodnením</a:t>
            </a:r>
            <a:r>
              <a:rPr lang="en-US" altLang="en-US" sz="2000" b="1" dirty="0">
                <a:solidFill>
                  <a:srgbClr val="923236"/>
                </a:solidFill>
              </a:rPr>
              <a:t> – </a:t>
            </a:r>
            <a:r>
              <a:rPr lang="en-US" altLang="en-US" sz="2000" b="1" dirty="0" err="1">
                <a:solidFill>
                  <a:srgbClr val="923236"/>
                </a:solidFill>
              </a:rPr>
              <a:t>spoločné</a:t>
            </a:r>
            <a:r>
              <a:rPr lang="en-US" altLang="en-US" sz="2000" b="1" dirty="0">
                <a:solidFill>
                  <a:srgbClr val="923236"/>
                </a:solidFill>
              </a:rPr>
              <a:t> </a:t>
            </a:r>
            <a:r>
              <a:rPr lang="en-US" altLang="en-US" sz="2000" b="1" dirty="0" err="1">
                <a:solidFill>
                  <a:srgbClr val="923236"/>
                </a:solidFill>
              </a:rPr>
              <a:t>znaky</a:t>
            </a:r>
            <a:endParaRPr lang="en-US" altLang="en-US" sz="2000" b="1" dirty="0">
              <a:solidFill>
                <a:srgbClr val="923236"/>
              </a:solidFill>
            </a:endParaRPr>
          </a:p>
          <a:p>
            <a:pPr marL="0" indent="0">
              <a:buNone/>
            </a:pPr>
            <a:endParaRPr lang="en-US" altLang="en-US" sz="1800" dirty="0"/>
          </a:p>
          <a:p>
            <a:r>
              <a:rPr lang="en-US" altLang="en-US" sz="1800" b="1" dirty="0" err="1"/>
              <a:t>Obmedzený</a:t>
            </a:r>
            <a:r>
              <a:rPr lang="en-US" altLang="en-US" sz="1800" b="1" dirty="0"/>
              <a:t> </a:t>
            </a:r>
            <a:r>
              <a:rPr lang="en-US" altLang="en-US" sz="1800" b="1" dirty="0" err="1"/>
              <a:t>prístup</a:t>
            </a:r>
            <a:r>
              <a:rPr lang="en-US" altLang="en-US" sz="1800" b="1" dirty="0"/>
              <a:t> k </a:t>
            </a:r>
            <a:r>
              <a:rPr lang="en-US" altLang="en-US" sz="1800" b="1" dirty="0" err="1"/>
              <a:t>zdravotnej</a:t>
            </a:r>
            <a:r>
              <a:rPr lang="en-US" altLang="en-US" sz="1800" b="1" dirty="0"/>
              <a:t> </a:t>
            </a:r>
            <a:r>
              <a:rPr lang="en-US" altLang="en-US" sz="1800" b="1" dirty="0" err="1"/>
              <a:t>starostlivosti</a:t>
            </a:r>
            <a:endParaRPr lang="en-US" altLang="en-US" sz="1800" b="1" dirty="0"/>
          </a:p>
          <a:p>
            <a:pPr marL="0" indent="0">
              <a:buNone/>
            </a:pPr>
            <a:endParaRPr lang="en-US" altLang="en-US" sz="1800" dirty="0"/>
          </a:p>
          <a:p>
            <a:r>
              <a:rPr lang="en-US" altLang="en-US" sz="1800" dirty="0" err="1"/>
              <a:t>Nepochopenie</a:t>
            </a:r>
            <a:r>
              <a:rPr lang="en-US" altLang="en-US" sz="1800" dirty="0"/>
              <a:t> </a:t>
            </a:r>
            <a:r>
              <a:rPr lang="en-US" altLang="en-US" sz="1800" dirty="0" err="1"/>
              <a:t>konceptu</a:t>
            </a:r>
            <a:r>
              <a:rPr lang="en-US" altLang="en-US" sz="1800" dirty="0"/>
              <a:t> </a:t>
            </a:r>
            <a:r>
              <a:rPr lang="en-US" altLang="en-US" sz="1800" b="1" dirty="0" err="1"/>
              <a:t>viacnásobného</a:t>
            </a:r>
            <a:r>
              <a:rPr lang="en-US" altLang="en-US" sz="1800" b="1" dirty="0"/>
              <a:t> </a:t>
            </a:r>
            <a:r>
              <a:rPr lang="en-US" altLang="en-US" sz="1800" b="1" dirty="0" err="1"/>
              <a:t>znevýhodnenia</a:t>
            </a:r>
            <a:r>
              <a:rPr lang="en-US" altLang="en-US" sz="1800" b="1" dirty="0"/>
              <a:t> </a:t>
            </a:r>
            <a:r>
              <a:rPr lang="en-US" altLang="en-US" sz="1800" dirty="0"/>
              <a:t>a </a:t>
            </a:r>
            <a:r>
              <a:rPr lang="en-US" altLang="en-US" sz="1800" dirty="0" err="1"/>
              <a:t>jeho</a:t>
            </a:r>
            <a:r>
              <a:rPr lang="en-US" altLang="en-US" sz="1800" dirty="0"/>
              <a:t> </a:t>
            </a:r>
            <a:r>
              <a:rPr lang="en-US" altLang="en-US" sz="1800" dirty="0" err="1"/>
              <a:t>dopadov</a:t>
            </a:r>
            <a:r>
              <a:rPr lang="en-US" altLang="en-US" sz="1800" dirty="0"/>
              <a:t> </a:t>
            </a:r>
            <a:r>
              <a:rPr lang="en-US" altLang="en-US" sz="1800" dirty="0" err="1"/>
              <a:t>na</a:t>
            </a:r>
            <a:r>
              <a:rPr lang="en-US" altLang="en-US" sz="1800" dirty="0"/>
              <a:t> </a:t>
            </a:r>
            <a:r>
              <a:rPr lang="en-US" altLang="en-US" sz="1800" dirty="0" err="1"/>
              <a:t>sociálne</a:t>
            </a:r>
            <a:r>
              <a:rPr lang="en-US" altLang="en-US" sz="1800" dirty="0"/>
              <a:t> </a:t>
            </a:r>
            <a:r>
              <a:rPr lang="en-US" altLang="en-US" sz="1800" dirty="0" err="1"/>
              <a:t>vylúčenia</a:t>
            </a:r>
            <a:r>
              <a:rPr lang="en-US" altLang="en-US" sz="1800" dirty="0"/>
              <a:t> a </a:t>
            </a:r>
            <a:r>
              <a:rPr lang="en-US" altLang="en-US" sz="1800" b="1" dirty="0" err="1"/>
              <a:t>absentujúce</a:t>
            </a:r>
            <a:r>
              <a:rPr lang="en-US" altLang="en-US" sz="1800" b="1" dirty="0"/>
              <a:t> </a:t>
            </a:r>
            <a:r>
              <a:rPr lang="en-US" altLang="en-US" sz="1800" b="1" dirty="0" err="1"/>
              <a:t>individualizované</a:t>
            </a:r>
            <a:r>
              <a:rPr lang="en-US" altLang="en-US" sz="1800" b="1" dirty="0"/>
              <a:t> </a:t>
            </a:r>
            <a:r>
              <a:rPr lang="en-US" altLang="en-US" sz="1800" b="1" dirty="0" err="1"/>
              <a:t>služby</a:t>
            </a:r>
            <a:endParaRPr lang="en-US" altLang="en-US" sz="1800" dirty="0"/>
          </a:p>
          <a:p>
            <a:pPr marL="0" indent="0">
              <a:buNone/>
            </a:pPr>
            <a:endParaRPr lang="en-US" altLang="en-US" sz="1800" dirty="0"/>
          </a:p>
          <a:p>
            <a:r>
              <a:rPr lang="en-US" altLang="en-US" sz="1800" b="1" dirty="0" err="1"/>
              <a:t>Mimo</a:t>
            </a:r>
            <a:r>
              <a:rPr lang="en-US" altLang="en-US" sz="1800" b="1" dirty="0"/>
              <a:t> </a:t>
            </a:r>
            <a:r>
              <a:rPr lang="en-US" altLang="en-US" sz="1800" b="1" dirty="0" err="1"/>
              <a:t>systému</a:t>
            </a:r>
            <a:r>
              <a:rPr lang="en-US" altLang="en-US" sz="1800" b="1" dirty="0"/>
              <a:t> </a:t>
            </a:r>
            <a:r>
              <a:rPr lang="en-US" altLang="en-US" sz="1800" dirty="0" err="1"/>
              <a:t>úradov</a:t>
            </a:r>
            <a:r>
              <a:rPr lang="en-US" altLang="en-US" sz="1800" dirty="0"/>
              <a:t> </a:t>
            </a:r>
            <a:r>
              <a:rPr lang="en-US" altLang="en-US" sz="1800" dirty="0" err="1"/>
              <a:t>práce</a:t>
            </a:r>
            <a:r>
              <a:rPr lang="en-US" altLang="en-US" sz="1800" dirty="0"/>
              <a:t>, </a:t>
            </a:r>
            <a:r>
              <a:rPr lang="en-US" altLang="en-US" sz="1800" dirty="0" err="1"/>
              <a:t>verejného</a:t>
            </a:r>
            <a:r>
              <a:rPr lang="en-US" altLang="en-US" sz="1800" dirty="0"/>
              <a:t> </a:t>
            </a:r>
            <a:r>
              <a:rPr lang="en-US" altLang="en-US" sz="1800" dirty="0" err="1"/>
              <a:t>zdravotného</a:t>
            </a:r>
            <a:r>
              <a:rPr lang="en-US" altLang="en-US" sz="1800" dirty="0"/>
              <a:t> </a:t>
            </a:r>
            <a:r>
              <a:rPr lang="en-US" altLang="en-US" sz="1800" dirty="0" err="1"/>
              <a:t>poistenia</a:t>
            </a:r>
            <a:r>
              <a:rPr lang="en-US" altLang="en-US" sz="1800" dirty="0"/>
              <a:t> a pod.</a:t>
            </a:r>
          </a:p>
          <a:p>
            <a:pPr marL="0" indent="0">
              <a:buNone/>
            </a:pPr>
            <a:endParaRPr lang="en-US" altLang="en-US" sz="1800" dirty="0"/>
          </a:p>
          <a:p>
            <a:r>
              <a:rPr lang="en-US" altLang="en-US" sz="1800" dirty="0" err="1"/>
              <a:t>Slabé</a:t>
            </a:r>
            <a:r>
              <a:rPr lang="en-US" altLang="en-US" sz="1800" dirty="0"/>
              <a:t> </a:t>
            </a:r>
            <a:r>
              <a:rPr lang="en-US" altLang="en-US" sz="1800" dirty="0" err="1"/>
              <a:t>osvojenie</a:t>
            </a:r>
            <a:r>
              <a:rPr lang="en-US" altLang="en-US" sz="1800" dirty="0"/>
              <a:t> </a:t>
            </a:r>
            <a:r>
              <a:rPr lang="en-US" altLang="en-US" sz="1800" dirty="0" err="1"/>
              <a:t>si</a:t>
            </a:r>
            <a:r>
              <a:rPr lang="en-US" altLang="en-US" sz="1800" dirty="0"/>
              <a:t> </a:t>
            </a:r>
            <a:r>
              <a:rPr lang="en-US" altLang="en-US" sz="1800" b="1" dirty="0" err="1"/>
              <a:t>širšieho</a:t>
            </a:r>
            <a:r>
              <a:rPr lang="en-US" altLang="en-US" sz="1800" b="1" dirty="0"/>
              <a:t> </a:t>
            </a:r>
            <a:r>
              <a:rPr lang="en-US" altLang="en-US" sz="1800" b="1" dirty="0" err="1"/>
              <a:t>konceptu</a:t>
            </a:r>
            <a:r>
              <a:rPr lang="en-US" altLang="en-US" sz="1800" b="1" dirty="0"/>
              <a:t> </a:t>
            </a:r>
            <a:r>
              <a:rPr lang="en-US" altLang="en-US" sz="1800" b="1" dirty="0" err="1"/>
              <a:t>pracovnej</a:t>
            </a:r>
            <a:r>
              <a:rPr lang="en-US" altLang="en-US" sz="1800" b="1" dirty="0"/>
              <a:t> </a:t>
            </a:r>
            <a:r>
              <a:rPr lang="en-US" altLang="en-US" sz="1800" b="1" dirty="0" err="1"/>
              <a:t>integrácie</a:t>
            </a:r>
            <a:r>
              <a:rPr lang="en-US" altLang="en-US" sz="1800" b="1" dirty="0"/>
              <a:t>, </a:t>
            </a:r>
            <a:r>
              <a:rPr lang="en-US" altLang="en-US" sz="1800" dirty="0"/>
              <a:t>do </a:t>
            </a:r>
            <a:r>
              <a:rPr lang="en-US" altLang="en-US" sz="1800" dirty="0" err="1"/>
              <a:t>ktorého</a:t>
            </a:r>
            <a:r>
              <a:rPr lang="en-US" altLang="en-US" sz="1800" dirty="0"/>
              <a:t> patria </a:t>
            </a:r>
            <a:r>
              <a:rPr lang="en-US" altLang="en-US" sz="1800" dirty="0" err="1"/>
              <a:t>politiky</a:t>
            </a:r>
            <a:r>
              <a:rPr lang="en-US" altLang="en-US" sz="1800" dirty="0"/>
              <a:t> </a:t>
            </a:r>
            <a:r>
              <a:rPr lang="en-US" altLang="en-US" sz="1800" dirty="0" err="1"/>
              <a:t>bývania</a:t>
            </a:r>
            <a:r>
              <a:rPr lang="en-US" altLang="en-US" sz="1800" dirty="0"/>
              <a:t> a </a:t>
            </a:r>
            <a:r>
              <a:rPr lang="en-US" altLang="en-US" sz="1800" dirty="0" err="1"/>
              <a:t>zlepšovania</a:t>
            </a:r>
            <a:r>
              <a:rPr lang="en-US" altLang="en-US" sz="1800" dirty="0"/>
              <a:t> </a:t>
            </a:r>
            <a:r>
              <a:rPr lang="en-US" altLang="en-US" sz="1800" dirty="0" err="1"/>
              <a:t>prístupu</a:t>
            </a:r>
            <a:r>
              <a:rPr lang="en-US" altLang="en-US" sz="1800" dirty="0"/>
              <a:t> </a:t>
            </a:r>
            <a:r>
              <a:rPr lang="en-US" altLang="en-US" sz="1800" dirty="0" err="1"/>
              <a:t>ku</a:t>
            </a:r>
            <a:r>
              <a:rPr lang="en-US" altLang="en-US" sz="1800" dirty="0"/>
              <a:t> </a:t>
            </a:r>
            <a:r>
              <a:rPr lang="en-US" altLang="en-US" sz="1800" dirty="0" err="1"/>
              <a:t>kvalitnej</a:t>
            </a:r>
            <a:r>
              <a:rPr lang="en-US" altLang="en-US" sz="1800" dirty="0"/>
              <a:t> </a:t>
            </a:r>
            <a:r>
              <a:rPr lang="en-US" altLang="en-US" sz="1800" dirty="0" err="1"/>
              <a:t>zdravotnej</a:t>
            </a:r>
            <a:r>
              <a:rPr lang="en-US" altLang="en-US" sz="1800" dirty="0"/>
              <a:t> </a:t>
            </a:r>
            <a:r>
              <a:rPr lang="en-US" altLang="en-US" sz="1800" dirty="0" err="1"/>
              <a:t>starostlivosti</a:t>
            </a:r>
            <a:endParaRPr lang="en-US" altLang="en-US" sz="1800" dirty="0"/>
          </a:p>
          <a:p>
            <a:endParaRPr lang="en-US" altLang="en-US" sz="1800" dirty="0"/>
          </a:p>
          <a:p>
            <a:r>
              <a:rPr lang="en-US" altLang="en-US" sz="1800" b="1" dirty="0" err="1"/>
              <a:t>Problematika</a:t>
            </a:r>
            <a:r>
              <a:rPr lang="en-US" altLang="en-US" sz="1800" b="1" dirty="0"/>
              <a:t> (</a:t>
            </a:r>
            <a:r>
              <a:rPr lang="en-US" altLang="en-US" sz="1800" b="1" dirty="0" err="1"/>
              <a:t>opakovaného</a:t>
            </a:r>
            <a:r>
              <a:rPr lang="en-US" altLang="en-US" sz="1800" b="1" dirty="0"/>
              <a:t>) </a:t>
            </a:r>
            <a:r>
              <a:rPr lang="en-US" altLang="en-US" sz="1800" b="1" dirty="0" err="1"/>
              <a:t>zadlžovania</a:t>
            </a:r>
            <a:r>
              <a:rPr lang="en-US" altLang="en-US" sz="1800" b="1" dirty="0"/>
              <a:t> </a:t>
            </a:r>
            <a:r>
              <a:rPr lang="en-US" altLang="en-US" sz="1800" b="1" dirty="0" err="1"/>
              <a:t>sa</a:t>
            </a:r>
            <a:r>
              <a:rPr lang="en-US" altLang="en-US" sz="1800" b="1" dirty="0"/>
              <a:t> a </a:t>
            </a:r>
            <a:r>
              <a:rPr lang="en-US" altLang="en-US" sz="1800" b="1" dirty="0" err="1"/>
              <a:t>exekúcií</a:t>
            </a:r>
            <a:endParaRPr lang="en-US" altLang="en-US" sz="1800" b="1" dirty="0"/>
          </a:p>
          <a:p>
            <a:endParaRPr lang="en-US" altLang="en-US" sz="1800" b="1" dirty="0"/>
          </a:p>
          <a:p>
            <a:r>
              <a:rPr lang="en-US" altLang="en-US" sz="1800" b="1" dirty="0" err="1"/>
              <a:t>Nedostatočný</a:t>
            </a:r>
            <a:r>
              <a:rPr lang="en-US" altLang="en-US" sz="1800" b="1" dirty="0"/>
              <a:t> (</a:t>
            </a:r>
            <a:r>
              <a:rPr lang="en-US" altLang="en-US" sz="1800" b="1" dirty="0" err="1"/>
              <a:t>pravidelný</a:t>
            </a:r>
            <a:r>
              <a:rPr lang="en-US" altLang="en-US" sz="1800" b="1" dirty="0"/>
              <a:t>) </a:t>
            </a:r>
            <a:r>
              <a:rPr lang="en-US" altLang="en-US" sz="1800" b="1" dirty="0" err="1"/>
              <a:t>zber</a:t>
            </a:r>
            <a:r>
              <a:rPr lang="en-US" altLang="en-US" sz="1800" b="1" dirty="0"/>
              <a:t> </a:t>
            </a:r>
            <a:r>
              <a:rPr lang="en-US" altLang="en-US" sz="1800" b="1" dirty="0" err="1"/>
              <a:t>dát</a:t>
            </a:r>
            <a:r>
              <a:rPr lang="en-US" altLang="en-US" sz="1800" b="1" dirty="0"/>
              <a:t> a ich </a:t>
            </a:r>
            <a:r>
              <a:rPr lang="en-US" altLang="en-US" sz="1800" b="1" dirty="0" err="1"/>
              <a:t>vyhodnocovanie</a:t>
            </a:r>
            <a:endParaRPr lang="en-US" altLang="en-US" sz="1800" b="1" dirty="0"/>
          </a:p>
          <a:p>
            <a:endParaRPr lang="en-US" altLang="en-US" dirty="0"/>
          </a:p>
        </p:txBody>
      </p:sp>
    </p:spTree>
    <p:extLst>
      <p:ext uri="{BB962C8B-B14F-4D97-AF65-F5344CB8AC3E}">
        <p14:creationId xmlns:p14="http://schemas.microsoft.com/office/powerpoint/2010/main" val="401843358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sahu 1"/>
          <p:cNvSpPr>
            <a:spLocks noGrp="1"/>
          </p:cNvSpPr>
          <p:nvPr>
            <p:ph idx="1"/>
          </p:nvPr>
        </p:nvSpPr>
        <p:spPr>
          <a:xfrm>
            <a:off x="457200" y="1268760"/>
            <a:ext cx="8229600" cy="4857403"/>
          </a:xfrm>
        </p:spPr>
        <p:txBody>
          <a:bodyPr/>
          <a:lstStyle/>
          <a:p>
            <a:pPr marL="0" indent="0">
              <a:buNone/>
            </a:pPr>
            <a:r>
              <a:rPr lang="sk-SK" dirty="0">
                <a:solidFill>
                  <a:srgbClr val="C00000"/>
                </a:solidFill>
              </a:rPr>
              <a:t>Príklady dobrej praxe</a:t>
            </a:r>
            <a:endParaRPr lang="en-GB" dirty="0">
              <a:solidFill>
                <a:srgbClr val="C00000"/>
              </a:solidFill>
            </a:endParaRPr>
          </a:p>
          <a:p>
            <a:pPr marL="0" indent="0">
              <a:buNone/>
            </a:pPr>
            <a:endParaRPr lang="sk-SK" sz="1800" dirty="0"/>
          </a:p>
          <a:p>
            <a:pPr>
              <a:buFont typeface="Arial" panose="020B0604020202020204" pitchFamily="34" charset="0"/>
              <a:buChar char="•"/>
            </a:pPr>
            <a:r>
              <a:rPr lang="sk-SK" sz="1800" dirty="0"/>
              <a:t>Pravidelný cenzus ľudí bez domova v Nórsku, ktorý slúži na prípravu a hodnotenie nastavenia politík </a:t>
            </a:r>
            <a:endParaRPr lang="en-GB" sz="1800" dirty="0"/>
          </a:p>
          <a:p>
            <a:pPr>
              <a:buFont typeface="Arial" panose="020B0604020202020204" pitchFamily="34" charset="0"/>
              <a:buChar char="•"/>
            </a:pPr>
            <a:endParaRPr lang="en-GB" sz="1800" dirty="0"/>
          </a:p>
          <a:p>
            <a:pPr>
              <a:buFont typeface="Arial" panose="020B0604020202020204" pitchFamily="34" charset="0"/>
              <a:buChar char="•"/>
            </a:pPr>
            <a:r>
              <a:rPr lang="en-GB" sz="1800" b="1" dirty="0" err="1"/>
              <a:t>Širšia</a:t>
            </a:r>
            <a:r>
              <a:rPr lang="en-GB" sz="1800" b="1" dirty="0"/>
              <a:t> </a:t>
            </a:r>
            <a:r>
              <a:rPr lang="en-GB" sz="1800" b="1" dirty="0" err="1"/>
              <a:t>definícia</a:t>
            </a:r>
            <a:r>
              <a:rPr lang="en-GB" sz="1800" b="1" dirty="0"/>
              <a:t> </a:t>
            </a:r>
            <a:r>
              <a:rPr lang="en-GB" sz="1800" dirty="0" err="1"/>
              <a:t>bezdomovectva</a:t>
            </a:r>
            <a:r>
              <a:rPr lang="en-GB" sz="1800" dirty="0"/>
              <a:t> a </a:t>
            </a:r>
            <a:r>
              <a:rPr lang="en-GB" sz="1800" dirty="0" err="1"/>
              <a:t>podpora</a:t>
            </a:r>
            <a:r>
              <a:rPr lang="en-GB" sz="1800" dirty="0"/>
              <a:t> </a:t>
            </a:r>
            <a:r>
              <a:rPr lang="en-GB" sz="1800" dirty="0" err="1"/>
              <a:t>programov</a:t>
            </a:r>
            <a:r>
              <a:rPr lang="en-GB" sz="1800" dirty="0"/>
              <a:t> </a:t>
            </a:r>
            <a:r>
              <a:rPr lang="en-GB" sz="1800" dirty="0" err="1"/>
              <a:t>na</a:t>
            </a:r>
            <a:r>
              <a:rPr lang="en-GB" sz="1800" dirty="0"/>
              <a:t> </a:t>
            </a:r>
            <a:r>
              <a:rPr lang="en-GB" sz="1800" b="1" dirty="0" err="1"/>
              <a:t>prevenciu</a:t>
            </a:r>
            <a:r>
              <a:rPr lang="en-GB" sz="1800" dirty="0"/>
              <a:t> </a:t>
            </a:r>
            <a:r>
              <a:rPr lang="en-GB" sz="1800" dirty="0" err="1"/>
              <a:t>bezdomovectva</a:t>
            </a:r>
            <a:endParaRPr lang="en-GB" sz="1800" dirty="0"/>
          </a:p>
          <a:p>
            <a:pPr>
              <a:buFont typeface="Arial" panose="020B0604020202020204" pitchFamily="34" charset="0"/>
              <a:buChar char="•"/>
            </a:pPr>
            <a:endParaRPr lang="sk-SK" sz="1800" dirty="0"/>
          </a:p>
          <a:p>
            <a:pPr>
              <a:buFont typeface="Arial" panose="020B0604020202020204" pitchFamily="34" charset="0"/>
              <a:buChar char="•"/>
            </a:pPr>
            <a:r>
              <a:rPr lang="en-GB" sz="1800" b="1" dirty="0"/>
              <a:t>Vocational educational enterprises </a:t>
            </a:r>
            <a:r>
              <a:rPr lang="en-GB" sz="1800" dirty="0"/>
              <a:t>(</a:t>
            </a:r>
            <a:r>
              <a:rPr lang="en-GB" sz="1800" dirty="0" err="1"/>
              <a:t>verejné</a:t>
            </a:r>
            <a:r>
              <a:rPr lang="en-GB" sz="1800" dirty="0"/>
              <a:t> </a:t>
            </a:r>
            <a:r>
              <a:rPr lang="en-GB" sz="1800" dirty="0" err="1"/>
              <a:t>aj</a:t>
            </a:r>
            <a:r>
              <a:rPr lang="en-GB" sz="1800" dirty="0"/>
              <a:t> </a:t>
            </a:r>
            <a:r>
              <a:rPr lang="en-GB" sz="1800" dirty="0" err="1"/>
              <a:t>súkromné</a:t>
            </a:r>
            <a:r>
              <a:rPr lang="en-GB" sz="1800" dirty="0"/>
              <a:t>) </a:t>
            </a:r>
            <a:r>
              <a:rPr lang="en-GB" sz="1800" dirty="0" err="1"/>
              <a:t>kladúce</a:t>
            </a:r>
            <a:r>
              <a:rPr lang="en-GB" sz="1800" dirty="0"/>
              <a:t> </a:t>
            </a:r>
            <a:r>
              <a:rPr lang="en-GB" sz="1800" dirty="0" err="1"/>
              <a:t>dôraz</a:t>
            </a:r>
            <a:r>
              <a:rPr lang="en-GB" sz="1800" dirty="0"/>
              <a:t> </a:t>
            </a:r>
            <a:r>
              <a:rPr lang="en-GB" sz="1800" dirty="0" err="1"/>
              <a:t>na</a:t>
            </a:r>
            <a:r>
              <a:rPr lang="en-GB" sz="1800" dirty="0"/>
              <a:t> </a:t>
            </a:r>
            <a:r>
              <a:rPr lang="en-GB" sz="1800" dirty="0" err="1"/>
              <a:t>vzdelávanie</a:t>
            </a:r>
            <a:r>
              <a:rPr lang="en-GB" sz="1800" dirty="0"/>
              <a:t> a </a:t>
            </a:r>
            <a:r>
              <a:rPr lang="en-GB" sz="1800" dirty="0" err="1"/>
              <a:t>prípravu</a:t>
            </a:r>
            <a:r>
              <a:rPr lang="en-GB" sz="1800" dirty="0"/>
              <a:t> </a:t>
            </a:r>
            <a:r>
              <a:rPr lang="en-GB" sz="1800" dirty="0" err="1"/>
              <a:t>na</a:t>
            </a:r>
            <a:r>
              <a:rPr lang="en-GB" sz="1800" dirty="0"/>
              <a:t> </a:t>
            </a:r>
            <a:r>
              <a:rPr lang="en-GB" sz="1800" dirty="0" err="1"/>
              <a:t>výkon</a:t>
            </a:r>
            <a:r>
              <a:rPr lang="en-GB" sz="1800" dirty="0"/>
              <a:t> </a:t>
            </a:r>
            <a:r>
              <a:rPr lang="en-GB" sz="1800" dirty="0" err="1"/>
              <a:t>určitých</a:t>
            </a:r>
            <a:r>
              <a:rPr lang="en-GB" sz="1800" dirty="0"/>
              <a:t> </a:t>
            </a:r>
            <a:r>
              <a:rPr lang="en-GB" sz="1800" dirty="0" err="1"/>
              <a:t>povolaní</a:t>
            </a:r>
            <a:r>
              <a:rPr lang="en-GB" sz="1800" dirty="0"/>
              <a:t> a to </a:t>
            </a:r>
            <a:r>
              <a:rPr lang="en-GB" sz="1800" dirty="0" err="1"/>
              <a:t>na</a:t>
            </a:r>
            <a:r>
              <a:rPr lang="en-GB" sz="1800" dirty="0"/>
              <a:t> </a:t>
            </a:r>
            <a:r>
              <a:rPr lang="en-GB" sz="1800" dirty="0" err="1"/>
              <a:t>princípe</a:t>
            </a:r>
            <a:r>
              <a:rPr lang="en-GB" sz="1800" dirty="0"/>
              <a:t> “place and then train”</a:t>
            </a:r>
          </a:p>
          <a:p>
            <a:pPr>
              <a:buFont typeface="Arial" panose="020B0604020202020204" pitchFamily="34" charset="0"/>
              <a:buChar char="•"/>
            </a:pPr>
            <a:endParaRPr lang="en-GB" sz="1800" dirty="0"/>
          </a:p>
          <a:p>
            <a:pPr>
              <a:buFont typeface="Arial" panose="020B0604020202020204" pitchFamily="34" charset="0"/>
              <a:buChar char="•"/>
            </a:pPr>
            <a:r>
              <a:rPr lang="en-GB" sz="1800" b="1" dirty="0" err="1"/>
              <a:t>Individuálny</a:t>
            </a:r>
            <a:r>
              <a:rPr lang="en-GB" sz="1800" b="1" dirty="0"/>
              <a:t> </a:t>
            </a:r>
            <a:r>
              <a:rPr lang="en-GB" sz="1800" b="1" dirty="0" err="1"/>
              <a:t>prístup</a:t>
            </a:r>
            <a:r>
              <a:rPr lang="en-GB" sz="1800" b="1" dirty="0"/>
              <a:t> </a:t>
            </a:r>
            <a:r>
              <a:rPr lang="en-GB" sz="1800" dirty="0"/>
              <a:t>v </a:t>
            </a:r>
            <a:r>
              <a:rPr lang="en-GB" sz="1800" dirty="0" err="1"/>
              <a:t>pracovnej</a:t>
            </a:r>
            <a:r>
              <a:rPr lang="en-GB" sz="1800" dirty="0"/>
              <a:t> </a:t>
            </a:r>
            <a:r>
              <a:rPr lang="en-GB" sz="1800" dirty="0" err="1"/>
              <a:t>integrácii</a:t>
            </a:r>
            <a:r>
              <a:rPr lang="en-GB" sz="1800" dirty="0"/>
              <a:t> pre </a:t>
            </a:r>
            <a:r>
              <a:rPr lang="en-GB" sz="1800" dirty="0" err="1"/>
              <a:t>zraniteľné</a:t>
            </a:r>
            <a:r>
              <a:rPr lang="en-GB" sz="1800" dirty="0"/>
              <a:t> </a:t>
            </a:r>
            <a:r>
              <a:rPr lang="en-GB" sz="1800" dirty="0" err="1"/>
              <a:t>skupiny</a:t>
            </a:r>
            <a:endParaRPr lang="en-GB" sz="1800" dirty="0"/>
          </a:p>
        </p:txBody>
      </p:sp>
    </p:spTree>
    <p:extLst>
      <p:ext uri="{BB962C8B-B14F-4D97-AF65-F5344CB8AC3E}">
        <p14:creationId xmlns:p14="http://schemas.microsoft.com/office/powerpoint/2010/main" val="423909670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sahu 1"/>
          <p:cNvSpPr>
            <a:spLocks noGrp="1"/>
          </p:cNvSpPr>
          <p:nvPr>
            <p:ph idx="1"/>
          </p:nvPr>
        </p:nvSpPr>
        <p:spPr>
          <a:xfrm>
            <a:off x="457200" y="1268760"/>
            <a:ext cx="8229600" cy="5328592"/>
          </a:xfrm>
        </p:spPr>
        <p:txBody>
          <a:bodyPr/>
          <a:lstStyle/>
          <a:p>
            <a:pPr marL="0" indent="0">
              <a:buNone/>
            </a:pPr>
            <a:r>
              <a:rPr lang="sk-SK" altLang="en-US" sz="1600" b="1" dirty="0">
                <a:solidFill>
                  <a:srgbClr val="923236"/>
                </a:solidFill>
              </a:rPr>
              <a:t>Otázky do diskusie</a:t>
            </a:r>
          </a:p>
          <a:p>
            <a:pPr lvl="0"/>
            <a:r>
              <a:rPr lang="sk-SK" sz="1600" dirty="0"/>
              <a:t>Ukazuje sa, že mnohí aktéri sa špecificky nevenujú skupinám s viacnásobným znevýhodnením (konkrétne rómskych OZZ a OZZ bez domova). Mnohé opatrenia sa zameriavajú len na jednorozmerné znevýhodnenie a nie kombináciu znevýhodnení (napr. súhru etnicity a zdravotného znevýhodnenia). Aké špecifické nástroje a politiky by podľa vášho názoru podporili pracovnú integráciu osôb s viacnásobným znevýhodnením a vhodne tak adresovali rôznorodé bariéry, ktorým tieto skupiny pri vstupe na trh práce čelia?</a:t>
            </a:r>
          </a:p>
          <a:p>
            <a:pPr lvl="0"/>
            <a:endParaRPr lang="en-GB" sz="1600" dirty="0"/>
          </a:p>
          <a:p>
            <a:pPr lvl="0"/>
            <a:r>
              <a:rPr lang="sk-SK" sz="1600" dirty="0"/>
              <a:t>Aké nástroje a politiky by podľa vášho názoru podporili prechod mladých ľudí so ZZ (v ktorých integrácii Slovensko výrazne zaostáva) na trh práce vo Vašom regióne? </a:t>
            </a:r>
          </a:p>
          <a:p>
            <a:pPr lvl="0"/>
            <a:endParaRPr lang="en-GB" sz="1600" dirty="0"/>
          </a:p>
          <a:p>
            <a:pPr lvl="0"/>
            <a:r>
              <a:rPr lang="sk-SK" sz="1600" dirty="0"/>
              <a:t>Akým spôsobom by sa mohla posilniť kapacita a znalosti štátnych inštitúcií a ostatných  aktérov, aby vedeli efektívnejšie adresovať viacnásobné znevýhodnenie na trhu práce? </a:t>
            </a:r>
          </a:p>
          <a:p>
            <a:pPr lvl="0"/>
            <a:endParaRPr lang="en-GB" sz="1600" dirty="0"/>
          </a:p>
          <a:p>
            <a:pPr lvl="0"/>
            <a:r>
              <a:rPr lang="sk-SK" sz="1600" dirty="0"/>
              <a:t>Akým spôsobom by bolo možné posilniť spoluprácu medzi týmito aktérmi? V ktorých oblastiach by bolo podľa Vás potrebné túto spoluprácu posilniť (napr. výmena know-how a informácií, tvorba politík, poskytovanie služieb, </a:t>
            </a:r>
            <a:r>
              <a:rPr lang="sk-SK" sz="1600" dirty="0" err="1"/>
              <a:t>destigmatizácia</a:t>
            </a:r>
            <a:r>
              <a:rPr lang="sk-SK" sz="1600" dirty="0"/>
              <a:t> OZZ, financovanie)? </a:t>
            </a:r>
            <a:endParaRPr lang="en-GB" sz="1600" dirty="0"/>
          </a:p>
          <a:p>
            <a:pPr marL="0" indent="0">
              <a:buNone/>
            </a:pPr>
            <a:endParaRPr lang="en-US" altLang="en-US" sz="1600" b="1" dirty="0">
              <a:solidFill>
                <a:srgbClr val="923236"/>
              </a:solidFill>
            </a:endParaRPr>
          </a:p>
        </p:txBody>
      </p:sp>
    </p:spTree>
    <p:extLst>
      <p:ext uri="{BB962C8B-B14F-4D97-AF65-F5344CB8AC3E}">
        <p14:creationId xmlns:p14="http://schemas.microsoft.com/office/powerpoint/2010/main" val="349455369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8434" name="TextBox 1"/>
          <p:cNvSpPr txBox="1">
            <a:spLocks noChangeArrowheads="1"/>
          </p:cNvSpPr>
          <p:nvPr/>
        </p:nvSpPr>
        <p:spPr bwMode="auto">
          <a:xfrm>
            <a:off x="684213" y="6096000"/>
            <a:ext cx="3200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ea typeface="Arial" charset="0"/>
                <a:cs typeface="Arial" charset="0"/>
              </a:defRPr>
            </a:lvl1pPr>
            <a:lvl2pPr marL="37931725" indent="-37474525">
              <a:spcBef>
                <a:spcPct val="20000"/>
              </a:spcBef>
              <a:buChar char="–"/>
              <a:defRPr sz="2800">
                <a:solidFill>
                  <a:schemeClr val="tx1"/>
                </a:solidFill>
                <a:latin typeface="Arial" charset="0"/>
                <a:ea typeface="Arial" charset="0"/>
                <a:cs typeface="Arial" charset="0"/>
              </a:defRPr>
            </a:lvl2pPr>
            <a:lvl3pPr marL="1143000" indent="-228600">
              <a:spcBef>
                <a:spcPct val="20000"/>
              </a:spcBef>
              <a:buChar char="•"/>
              <a:defRPr sz="2400">
                <a:solidFill>
                  <a:schemeClr val="tx1"/>
                </a:solidFill>
                <a:latin typeface="Arial" charset="0"/>
                <a:ea typeface="Arial" charset="0"/>
                <a:cs typeface="Arial" charset="0"/>
              </a:defRPr>
            </a:lvl3pPr>
            <a:lvl4pPr marL="1600200" indent="-228600">
              <a:spcBef>
                <a:spcPct val="20000"/>
              </a:spcBef>
              <a:buChar char="–"/>
              <a:defRPr sz="2000">
                <a:solidFill>
                  <a:schemeClr val="tx1"/>
                </a:solidFill>
                <a:latin typeface="Arial" charset="0"/>
                <a:ea typeface="Arial" charset="0"/>
                <a:cs typeface="Arial" charset="0"/>
              </a:defRPr>
            </a:lvl4pPr>
            <a:lvl5pPr marL="2057400" indent="-228600">
              <a:spcBef>
                <a:spcPct val="20000"/>
              </a:spcBef>
              <a:buChar char="»"/>
              <a:defRPr sz="2000">
                <a:solidFill>
                  <a:schemeClr val="tx1"/>
                </a:solidFill>
                <a:latin typeface="Arial" charset="0"/>
                <a:ea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ea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ea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ea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ea typeface="Arial" charset="0"/>
                <a:cs typeface="Arial" charset="0"/>
              </a:defRPr>
            </a:lvl9pPr>
          </a:lstStyle>
          <a:p>
            <a:pPr eaLnBrk="1" hangingPunct="1">
              <a:spcBef>
                <a:spcPct val="0"/>
              </a:spcBef>
              <a:buFontTx/>
              <a:buNone/>
            </a:pPr>
            <a:r>
              <a:rPr lang="en-US" altLang="en-US" sz="800" b="1" dirty="0" smtClean="0">
                <a:solidFill>
                  <a:srgbClr val="D79B93"/>
                </a:solidFill>
                <a:ea typeface="Adobe Caslon Pro" charset="0"/>
                <a:cs typeface="Adobe Caslon Pro" charset="0"/>
              </a:rPr>
              <a:t> </a:t>
            </a:r>
            <a:endParaRPr lang="en-US" altLang="en-US" sz="800" b="1" dirty="0">
              <a:solidFill>
                <a:srgbClr val="D79B93"/>
              </a:solidFill>
              <a:ea typeface="Adobe Caslon Pro" charset="0"/>
              <a:cs typeface="Adobe Caslon Pro" charset="0"/>
            </a:endParaRPr>
          </a:p>
        </p:txBody>
      </p:sp>
      <p:sp>
        <p:nvSpPr>
          <p:cNvPr id="18435" name="TextBox 2"/>
          <p:cNvSpPr txBox="1">
            <a:spLocks noChangeArrowheads="1"/>
          </p:cNvSpPr>
          <p:nvPr/>
        </p:nvSpPr>
        <p:spPr bwMode="auto">
          <a:xfrm>
            <a:off x="1143000" y="2895600"/>
            <a:ext cx="6858000"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ea typeface="Arial" charset="0"/>
                <a:cs typeface="Arial" charset="0"/>
              </a:defRPr>
            </a:lvl1pPr>
            <a:lvl2pPr marL="37931725" indent="-37474525">
              <a:spcBef>
                <a:spcPct val="20000"/>
              </a:spcBef>
              <a:buChar char="–"/>
              <a:defRPr sz="2800">
                <a:solidFill>
                  <a:schemeClr val="tx1"/>
                </a:solidFill>
                <a:latin typeface="Arial" charset="0"/>
                <a:ea typeface="Arial" charset="0"/>
                <a:cs typeface="Arial" charset="0"/>
              </a:defRPr>
            </a:lvl2pPr>
            <a:lvl3pPr marL="1143000" indent="-228600">
              <a:spcBef>
                <a:spcPct val="20000"/>
              </a:spcBef>
              <a:buChar char="•"/>
              <a:defRPr sz="2400">
                <a:solidFill>
                  <a:schemeClr val="tx1"/>
                </a:solidFill>
                <a:latin typeface="Arial" charset="0"/>
                <a:ea typeface="Arial" charset="0"/>
                <a:cs typeface="Arial" charset="0"/>
              </a:defRPr>
            </a:lvl3pPr>
            <a:lvl4pPr marL="1600200" indent="-228600">
              <a:spcBef>
                <a:spcPct val="20000"/>
              </a:spcBef>
              <a:buChar char="–"/>
              <a:defRPr sz="2000">
                <a:solidFill>
                  <a:schemeClr val="tx1"/>
                </a:solidFill>
                <a:latin typeface="Arial" charset="0"/>
                <a:ea typeface="Arial" charset="0"/>
                <a:cs typeface="Arial" charset="0"/>
              </a:defRPr>
            </a:lvl4pPr>
            <a:lvl5pPr marL="2057400" indent="-228600">
              <a:spcBef>
                <a:spcPct val="20000"/>
              </a:spcBef>
              <a:buChar char="»"/>
              <a:defRPr sz="2000">
                <a:solidFill>
                  <a:schemeClr val="tx1"/>
                </a:solidFill>
                <a:latin typeface="Arial" charset="0"/>
                <a:ea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ea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ea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ea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ea typeface="Arial" charset="0"/>
                <a:cs typeface="Arial" charset="0"/>
              </a:defRPr>
            </a:lvl9pPr>
          </a:lstStyle>
          <a:p>
            <a:pPr algn="ctr" eaLnBrk="1" hangingPunct="1">
              <a:spcBef>
                <a:spcPct val="0"/>
              </a:spcBef>
              <a:buFontTx/>
              <a:buNone/>
            </a:pPr>
            <a:r>
              <a:rPr lang="sk-SK" altLang="en-US" b="1" dirty="0">
                <a:solidFill>
                  <a:schemeClr val="bg1"/>
                </a:solidFill>
              </a:rPr>
              <a:t>ĎAKUJEME ZA </a:t>
            </a:r>
            <a:r>
              <a:rPr lang="sk-SK" altLang="en-US" b="1" dirty="0" smtClean="0">
                <a:solidFill>
                  <a:schemeClr val="bg1"/>
                </a:solidFill>
              </a:rPr>
              <a:t>POZORNOSŤ!</a:t>
            </a:r>
            <a:endParaRPr lang="en-US" altLang="en-US" b="1" dirty="0">
              <a:solidFill>
                <a:schemeClr val="bg1"/>
              </a:solidFill>
            </a:endParaRPr>
          </a:p>
          <a:p>
            <a:pPr eaLnBrk="1" hangingPunct="1">
              <a:spcBef>
                <a:spcPct val="0"/>
              </a:spcBef>
              <a:buFontTx/>
              <a:buNone/>
            </a:pPr>
            <a:r>
              <a:rPr lang="en-US" altLang="en-US" b="1" dirty="0">
                <a:solidFill>
                  <a:schemeClr val="bg1"/>
                </a:solidFill>
              </a:rPr>
              <a:t> </a:t>
            </a:r>
          </a:p>
        </p:txBody>
      </p:sp>
      <p:sp>
        <p:nvSpPr>
          <p:cNvPr id="2" name="TextBox 1"/>
          <p:cNvSpPr txBox="1"/>
          <p:nvPr/>
        </p:nvSpPr>
        <p:spPr>
          <a:xfrm>
            <a:off x="971600" y="4149080"/>
            <a:ext cx="3168352" cy="2031325"/>
          </a:xfrm>
          <a:prstGeom prst="rect">
            <a:avLst/>
          </a:prstGeom>
          <a:noFill/>
        </p:spPr>
        <p:txBody>
          <a:bodyPr wrap="square" rtlCol="0">
            <a:spAutoFit/>
          </a:bodyPr>
          <a:lstStyle/>
          <a:p>
            <a:r>
              <a:rPr lang="en-US" b="1" dirty="0" err="1" smtClean="0">
                <a:solidFill>
                  <a:schemeClr val="bg1"/>
                </a:solidFill>
              </a:rPr>
              <a:t>Kontakty</a:t>
            </a:r>
            <a:r>
              <a:rPr lang="en-US" b="1" dirty="0" smtClean="0">
                <a:solidFill>
                  <a:schemeClr val="bg1"/>
                </a:solidFill>
              </a:rPr>
              <a:t> </a:t>
            </a:r>
            <a:r>
              <a:rPr lang="en-US" b="1" dirty="0" err="1" smtClean="0">
                <a:solidFill>
                  <a:schemeClr val="bg1"/>
                </a:solidFill>
              </a:rPr>
              <a:t>na</a:t>
            </a:r>
            <a:r>
              <a:rPr lang="en-US" b="1" dirty="0" smtClean="0">
                <a:solidFill>
                  <a:schemeClr val="bg1"/>
                </a:solidFill>
              </a:rPr>
              <a:t> </a:t>
            </a:r>
            <a:r>
              <a:rPr lang="en-US" b="1" dirty="0" err="1" smtClean="0">
                <a:solidFill>
                  <a:schemeClr val="bg1"/>
                </a:solidFill>
              </a:rPr>
              <a:t>spoluautorov</a:t>
            </a:r>
            <a:r>
              <a:rPr lang="en-US" b="1" dirty="0" smtClean="0">
                <a:solidFill>
                  <a:schemeClr val="bg1"/>
                </a:solidFill>
              </a:rPr>
              <a:t>:</a:t>
            </a:r>
          </a:p>
          <a:p>
            <a:endParaRPr lang="en-US" dirty="0" smtClean="0">
              <a:solidFill>
                <a:schemeClr val="bg1"/>
              </a:solidFill>
            </a:endParaRPr>
          </a:p>
          <a:p>
            <a:r>
              <a:rPr lang="en-US" dirty="0" err="1" smtClean="0">
                <a:solidFill>
                  <a:schemeClr val="bg1"/>
                </a:solidFill>
              </a:rPr>
              <a:t>barbora.holubova@celsi.sk</a:t>
            </a:r>
            <a:endParaRPr lang="en-US" dirty="0" smtClean="0">
              <a:solidFill>
                <a:schemeClr val="bg1"/>
              </a:solidFill>
            </a:endParaRPr>
          </a:p>
          <a:p>
            <a:r>
              <a:rPr lang="en-US" dirty="0" smtClean="0">
                <a:solidFill>
                  <a:schemeClr val="bg1"/>
                </a:solidFill>
              </a:rPr>
              <a:t>marta.kahancova@celsi.sk</a:t>
            </a:r>
          </a:p>
          <a:p>
            <a:r>
              <a:rPr lang="en-US" dirty="0">
                <a:solidFill>
                  <a:schemeClr val="bg1"/>
                </a:solidFill>
              </a:rPr>
              <a:t>m</a:t>
            </a:r>
            <a:r>
              <a:rPr lang="en-US" dirty="0" smtClean="0">
                <a:solidFill>
                  <a:schemeClr val="bg1"/>
                </a:solidFill>
              </a:rPr>
              <a:t>aria.sedlakova@celsi.sk</a:t>
            </a:r>
          </a:p>
          <a:p>
            <a:r>
              <a:rPr lang="en-US" dirty="0" smtClean="0">
                <a:solidFill>
                  <a:schemeClr val="bg1"/>
                </a:solidFill>
              </a:rPr>
              <a:t>adam.sumichrast@celsi.sk </a:t>
            </a:r>
          </a:p>
          <a:p>
            <a:endParaRPr lang="en-US" dirty="0">
              <a:solidFill>
                <a:schemeClr val="bg1"/>
              </a:solidFill>
            </a:endParaRPr>
          </a:p>
        </p:txBody>
      </p:sp>
      <p:sp>
        <p:nvSpPr>
          <p:cNvPr id="5" name="TextBox 4"/>
          <p:cNvSpPr txBox="1"/>
          <p:nvPr/>
        </p:nvSpPr>
        <p:spPr>
          <a:xfrm>
            <a:off x="4355976" y="4132808"/>
            <a:ext cx="3168352" cy="1754326"/>
          </a:xfrm>
          <a:prstGeom prst="rect">
            <a:avLst/>
          </a:prstGeom>
          <a:noFill/>
        </p:spPr>
        <p:txBody>
          <a:bodyPr wrap="square" rtlCol="0">
            <a:spAutoFit/>
          </a:bodyPr>
          <a:lstStyle/>
          <a:p>
            <a:endParaRPr lang="en-US" dirty="0" smtClean="0">
              <a:solidFill>
                <a:schemeClr val="bg1"/>
              </a:solidFill>
              <a:hlinkClick r:id="rId4"/>
            </a:endParaRPr>
          </a:p>
          <a:p>
            <a:endParaRPr lang="en-US" dirty="0" smtClean="0">
              <a:solidFill>
                <a:schemeClr val="bg1"/>
              </a:solidFill>
            </a:endParaRPr>
          </a:p>
          <a:p>
            <a:r>
              <a:rPr lang="en-US" dirty="0" err="1" smtClean="0">
                <a:solidFill>
                  <a:schemeClr val="bg1"/>
                </a:solidFill>
              </a:rPr>
              <a:t>kovacova@governance.sk</a:t>
            </a:r>
            <a:endParaRPr lang="en-US" dirty="0" smtClean="0">
              <a:solidFill>
                <a:schemeClr val="bg1"/>
              </a:solidFill>
            </a:endParaRPr>
          </a:p>
          <a:p>
            <a:r>
              <a:rPr lang="en-US" dirty="0" smtClean="0">
                <a:solidFill>
                  <a:schemeClr val="bg1"/>
                </a:solidFill>
              </a:rPr>
              <a:t>kurekova@governance.sk</a:t>
            </a:r>
          </a:p>
          <a:p>
            <a:r>
              <a:rPr lang="en-US" dirty="0" smtClean="0">
                <a:solidFill>
                  <a:schemeClr val="bg1"/>
                </a:solidFill>
              </a:rPr>
              <a:t>steffen.torp@usn.no </a:t>
            </a:r>
          </a:p>
          <a:p>
            <a:endParaRPr lang="en-US" dirty="0">
              <a:solidFill>
                <a:schemeClr val="bg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000" dirty="0" smtClean="0"/>
              <a:t>Krajina s 5,3 mil. </a:t>
            </a:r>
            <a:r>
              <a:rPr lang="en-US" sz="2000" dirty="0" err="1"/>
              <a:t>o</a:t>
            </a:r>
            <a:r>
              <a:rPr lang="en-US" sz="2000" dirty="0" err="1" smtClean="0"/>
              <a:t>byvateľmi</a:t>
            </a:r>
            <a:endParaRPr lang="en-US" sz="2000" dirty="0" smtClean="0"/>
          </a:p>
          <a:p>
            <a:r>
              <a:rPr lang="en-US" sz="2000" dirty="0" err="1"/>
              <a:t>Asi</a:t>
            </a:r>
            <a:r>
              <a:rPr lang="en-US" sz="2000" dirty="0"/>
              <a:t> 30% </a:t>
            </a:r>
            <a:r>
              <a:rPr lang="en-US" sz="2000" dirty="0" err="1"/>
              <a:t>pracuje</a:t>
            </a:r>
            <a:r>
              <a:rPr lang="en-US" sz="2000" dirty="0"/>
              <a:t> </a:t>
            </a:r>
            <a:r>
              <a:rPr lang="en-US" sz="2000" dirty="0" err="1"/>
              <a:t>vo</a:t>
            </a:r>
            <a:r>
              <a:rPr lang="en-US" sz="2000" dirty="0"/>
              <a:t> </a:t>
            </a:r>
            <a:r>
              <a:rPr lang="en-US" sz="2000" dirty="0" err="1"/>
              <a:t>verejnom</a:t>
            </a:r>
            <a:r>
              <a:rPr lang="en-US" sz="2000" dirty="0"/>
              <a:t> </a:t>
            </a:r>
            <a:r>
              <a:rPr lang="en-US" sz="2000" dirty="0" err="1"/>
              <a:t>sektore</a:t>
            </a:r>
            <a:r>
              <a:rPr lang="en-US" sz="2000" dirty="0"/>
              <a:t> (</a:t>
            </a:r>
            <a:r>
              <a:rPr lang="en-US" sz="2000" dirty="0" err="1"/>
              <a:t>najmä</a:t>
            </a:r>
            <a:r>
              <a:rPr lang="en-US" sz="2000" dirty="0"/>
              <a:t> </a:t>
            </a:r>
            <a:r>
              <a:rPr lang="en-US" sz="2000" dirty="0" err="1"/>
              <a:t>školstvo</a:t>
            </a:r>
            <a:r>
              <a:rPr lang="en-US" sz="2000" dirty="0"/>
              <a:t> a </a:t>
            </a:r>
            <a:r>
              <a:rPr lang="en-US" sz="2000" dirty="0" err="1"/>
              <a:t>zdravotníctvo</a:t>
            </a:r>
            <a:r>
              <a:rPr lang="en-US" sz="2000" dirty="0" smtClean="0"/>
              <a:t>)</a:t>
            </a:r>
          </a:p>
          <a:p>
            <a:r>
              <a:rPr lang="en-US" sz="2000" dirty="0" err="1" smtClean="0"/>
              <a:t>Hlavné</a:t>
            </a:r>
            <a:r>
              <a:rPr lang="en-US" sz="2000" dirty="0" smtClean="0"/>
              <a:t> </a:t>
            </a:r>
            <a:r>
              <a:rPr lang="en-US" sz="2000" dirty="0" err="1" smtClean="0"/>
              <a:t>príjmy</a:t>
            </a:r>
            <a:r>
              <a:rPr lang="en-US" sz="2000" dirty="0" smtClean="0"/>
              <a:t> </a:t>
            </a:r>
            <a:r>
              <a:rPr lang="en-US" sz="2000" dirty="0" err="1" smtClean="0"/>
              <a:t>ekonomiky</a:t>
            </a:r>
            <a:r>
              <a:rPr lang="en-US" sz="2000" dirty="0" smtClean="0"/>
              <a:t> z </a:t>
            </a:r>
            <a:r>
              <a:rPr lang="en-US" sz="2000" dirty="0" err="1" smtClean="0"/>
              <a:t>ťažby</a:t>
            </a:r>
            <a:r>
              <a:rPr lang="en-US" sz="2000" dirty="0" smtClean="0"/>
              <a:t> </a:t>
            </a:r>
            <a:r>
              <a:rPr lang="en-US" sz="2000" dirty="0" err="1" smtClean="0"/>
              <a:t>nerastných</a:t>
            </a:r>
            <a:r>
              <a:rPr lang="en-US" sz="2000" dirty="0" smtClean="0"/>
              <a:t> </a:t>
            </a:r>
            <a:r>
              <a:rPr lang="en-US" sz="2000" dirty="0" err="1" smtClean="0"/>
              <a:t>surovín</a:t>
            </a:r>
            <a:endParaRPr lang="en-US" sz="2000" dirty="0" smtClean="0"/>
          </a:p>
          <a:p>
            <a:r>
              <a:rPr lang="en-US" sz="2000" dirty="0" err="1" smtClean="0"/>
              <a:t>Najnižší</a:t>
            </a:r>
            <a:r>
              <a:rPr lang="en-US" sz="2000" dirty="0" smtClean="0"/>
              <a:t> </a:t>
            </a:r>
            <a:r>
              <a:rPr lang="en-US" sz="2000" dirty="0" err="1" smtClean="0"/>
              <a:t>podiel</a:t>
            </a:r>
            <a:r>
              <a:rPr lang="en-US" sz="2000" dirty="0" smtClean="0"/>
              <a:t> </a:t>
            </a:r>
            <a:r>
              <a:rPr lang="en-US" sz="2000" dirty="0" err="1" smtClean="0"/>
              <a:t>živnostníkov</a:t>
            </a:r>
            <a:r>
              <a:rPr lang="en-US" sz="2000" dirty="0" smtClean="0"/>
              <a:t> v </a:t>
            </a:r>
            <a:r>
              <a:rPr lang="en-US" sz="2000" dirty="0" err="1" smtClean="0"/>
              <a:t>Európe</a:t>
            </a:r>
            <a:r>
              <a:rPr lang="en-US" sz="2000" dirty="0" smtClean="0"/>
              <a:t> (</a:t>
            </a:r>
            <a:r>
              <a:rPr lang="en-US" sz="2000" dirty="0" err="1" smtClean="0"/>
              <a:t>cca</a:t>
            </a:r>
            <a:r>
              <a:rPr lang="en-US" sz="2000" dirty="0" smtClean="0"/>
              <a:t>. 7%)</a:t>
            </a:r>
            <a:endParaRPr lang="en-US" sz="2000" dirty="0"/>
          </a:p>
          <a:p>
            <a:r>
              <a:rPr lang="en-US" sz="2000" dirty="0" err="1"/>
              <a:t>Štedrý</a:t>
            </a:r>
            <a:r>
              <a:rPr lang="en-US" sz="2000" dirty="0"/>
              <a:t> </a:t>
            </a:r>
            <a:r>
              <a:rPr lang="en-US" sz="2000" dirty="0" err="1"/>
              <a:t>sociálny</a:t>
            </a:r>
            <a:r>
              <a:rPr lang="en-US" sz="2000" dirty="0"/>
              <a:t> </a:t>
            </a:r>
            <a:r>
              <a:rPr lang="en-US" sz="2000" dirty="0" err="1"/>
              <a:t>štát</a:t>
            </a:r>
            <a:r>
              <a:rPr lang="en-US" sz="2000" dirty="0"/>
              <a:t> a </a:t>
            </a:r>
            <a:r>
              <a:rPr lang="en-US" sz="2000" dirty="0" err="1"/>
              <a:t>kultúra</a:t>
            </a:r>
            <a:r>
              <a:rPr lang="en-US" sz="2000" dirty="0"/>
              <a:t> </a:t>
            </a:r>
            <a:r>
              <a:rPr lang="en-US" sz="2000" dirty="0" err="1"/>
              <a:t>spolupráce</a:t>
            </a:r>
            <a:r>
              <a:rPr lang="en-US" sz="2000" dirty="0"/>
              <a:t> v </a:t>
            </a:r>
            <a:r>
              <a:rPr lang="en-US" sz="2000" dirty="0" err="1"/>
              <a:t>kontexte</a:t>
            </a:r>
            <a:r>
              <a:rPr lang="en-US" sz="2000" dirty="0"/>
              <a:t> </a:t>
            </a:r>
            <a:r>
              <a:rPr lang="en-US" sz="2000" dirty="0" err="1"/>
              <a:t>tvorby</a:t>
            </a:r>
            <a:r>
              <a:rPr lang="en-US" sz="2000" dirty="0"/>
              <a:t> </a:t>
            </a:r>
            <a:r>
              <a:rPr lang="en-US" sz="2000" dirty="0" err="1"/>
              <a:t>politík</a:t>
            </a:r>
            <a:r>
              <a:rPr lang="en-US" sz="2000" dirty="0"/>
              <a:t> (</a:t>
            </a:r>
            <a:r>
              <a:rPr lang="en-US" sz="2000" dirty="0" err="1"/>
              <a:t>vláda</a:t>
            </a:r>
            <a:r>
              <a:rPr lang="en-US" sz="2000" dirty="0"/>
              <a:t>, </a:t>
            </a:r>
            <a:r>
              <a:rPr lang="en-US" sz="2000" dirty="0" err="1"/>
              <a:t>odbory</a:t>
            </a:r>
            <a:r>
              <a:rPr lang="en-US" sz="2000" dirty="0"/>
              <a:t>, </a:t>
            </a:r>
            <a:r>
              <a:rPr lang="en-US" sz="2000" dirty="0" err="1"/>
              <a:t>zamestnávatelia</a:t>
            </a:r>
            <a:r>
              <a:rPr lang="en-US" sz="2000" dirty="0"/>
              <a:t>) </a:t>
            </a:r>
          </a:p>
          <a:p>
            <a:r>
              <a:rPr lang="en-US" sz="2000" dirty="0" err="1" smtClean="0"/>
              <a:t>Univerzálne</a:t>
            </a:r>
            <a:r>
              <a:rPr lang="en-US" sz="2000" dirty="0" smtClean="0"/>
              <a:t> </a:t>
            </a:r>
            <a:r>
              <a:rPr lang="en-US" sz="2000" dirty="0" err="1"/>
              <a:t>verejné</a:t>
            </a:r>
            <a:r>
              <a:rPr lang="en-US" sz="2000" dirty="0"/>
              <a:t> </a:t>
            </a:r>
            <a:r>
              <a:rPr lang="en-US" sz="2000" dirty="0" err="1"/>
              <a:t>zdravotné</a:t>
            </a:r>
            <a:r>
              <a:rPr lang="en-US" sz="2000" dirty="0"/>
              <a:t> </a:t>
            </a:r>
            <a:r>
              <a:rPr lang="en-US" sz="2000" dirty="0" err="1"/>
              <a:t>poistenie</a:t>
            </a:r>
            <a:r>
              <a:rPr lang="en-US" sz="2000" dirty="0"/>
              <a:t>, </a:t>
            </a:r>
            <a:r>
              <a:rPr lang="en-US" sz="2000" dirty="0" err="1"/>
              <a:t>všetky</a:t>
            </a:r>
            <a:r>
              <a:rPr lang="en-US" sz="2000" dirty="0"/>
              <a:t> </a:t>
            </a:r>
            <a:r>
              <a:rPr lang="en-US" sz="2000" dirty="0" err="1"/>
              <a:t>liečebné</a:t>
            </a:r>
            <a:r>
              <a:rPr lang="en-US" sz="2000" dirty="0"/>
              <a:t> </a:t>
            </a:r>
            <a:r>
              <a:rPr lang="en-US" sz="2000" dirty="0" err="1"/>
              <a:t>postupy</a:t>
            </a:r>
            <a:r>
              <a:rPr lang="en-US" sz="2000" dirty="0"/>
              <a:t> v </a:t>
            </a:r>
            <a:r>
              <a:rPr lang="en-US" sz="2000" dirty="0" err="1"/>
              <a:t>prípade</a:t>
            </a:r>
            <a:r>
              <a:rPr lang="en-US" sz="2000" dirty="0"/>
              <a:t> OZZ </a:t>
            </a:r>
            <a:r>
              <a:rPr lang="en-US" sz="2000" dirty="0" err="1"/>
              <a:t>poskytované</a:t>
            </a:r>
            <a:r>
              <a:rPr lang="en-US" sz="2000" dirty="0"/>
              <a:t> bez </a:t>
            </a:r>
            <a:r>
              <a:rPr lang="en-US" sz="2000" dirty="0" err="1"/>
              <a:t>doplatkov</a:t>
            </a:r>
            <a:r>
              <a:rPr lang="en-US" sz="2000" dirty="0"/>
              <a:t> (a </a:t>
            </a:r>
            <a:r>
              <a:rPr lang="en-US" sz="2000" dirty="0" err="1"/>
              <a:t>nutnosti</a:t>
            </a:r>
            <a:r>
              <a:rPr lang="en-US" sz="2000" dirty="0"/>
              <a:t> </a:t>
            </a:r>
            <a:r>
              <a:rPr lang="en-US" sz="2000" dirty="0" err="1"/>
              <a:t>súkromného</a:t>
            </a:r>
            <a:r>
              <a:rPr lang="en-US" sz="2000" dirty="0"/>
              <a:t> </a:t>
            </a:r>
            <a:r>
              <a:rPr lang="en-US" sz="2000" dirty="0" err="1"/>
              <a:t>pripoistenia</a:t>
            </a:r>
            <a:r>
              <a:rPr lang="en-US" sz="2000" dirty="0"/>
              <a:t>)</a:t>
            </a:r>
          </a:p>
          <a:p>
            <a:r>
              <a:rPr lang="en-US" sz="2000" dirty="0" err="1" smtClean="0"/>
              <a:t>Vysoký</a:t>
            </a:r>
            <a:r>
              <a:rPr lang="en-US" sz="2000" dirty="0" smtClean="0"/>
              <a:t> </a:t>
            </a:r>
            <a:r>
              <a:rPr lang="en-US" sz="2000" dirty="0" err="1" smtClean="0"/>
              <a:t>dôraz</a:t>
            </a:r>
            <a:r>
              <a:rPr lang="en-US" sz="2000" dirty="0" smtClean="0"/>
              <a:t> </a:t>
            </a:r>
            <a:r>
              <a:rPr lang="en-US" sz="2000" dirty="0" err="1" smtClean="0"/>
              <a:t>na</a:t>
            </a:r>
            <a:r>
              <a:rPr lang="en-US" sz="2000" dirty="0" smtClean="0"/>
              <a:t> </a:t>
            </a:r>
            <a:r>
              <a:rPr lang="en-US" sz="2000" dirty="0" err="1" smtClean="0"/>
              <a:t>pracovnú</a:t>
            </a:r>
            <a:r>
              <a:rPr lang="en-US" sz="2000" dirty="0" smtClean="0"/>
              <a:t> </a:t>
            </a:r>
            <a:r>
              <a:rPr lang="en-US" sz="2000" dirty="0" err="1" smtClean="0"/>
              <a:t>integráciu</a:t>
            </a:r>
            <a:r>
              <a:rPr lang="en-US" sz="2000" dirty="0" smtClean="0"/>
              <a:t> OZZ, </a:t>
            </a:r>
            <a:r>
              <a:rPr lang="en-US" sz="2000" dirty="0" err="1" smtClean="0"/>
              <a:t>princíp</a:t>
            </a:r>
            <a:r>
              <a:rPr lang="en-US" sz="2000" dirty="0" smtClean="0"/>
              <a:t> </a:t>
            </a:r>
            <a:r>
              <a:rPr lang="en-US" sz="2000" dirty="0" err="1" smtClean="0"/>
              <a:t>rovnocennosti</a:t>
            </a:r>
            <a:r>
              <a:rPr lang="en-US" sz="2000" dirty="0" smtClean="0"/>
              <a:t> je </a:t>
            </a:r>
            <a:r>
              <a:rPr lang="en-US" sz="2000" dirty="0" err="1" smtClean="0"/>
              <a:t>podkladom</a:t>
            </a:r>
            <a:r>
              <a:rPr lang="en-US" sz="2000" dirty="0" smtClean="0"/>
              <a:t> </a:t>
            </a:r>
            <a:r>
              <a:rPr lang="en-US" sz="2000" dirty="0" err="1" smtClean="0"/>
              <a:t>pri</a:t>
            </a:r>
            <a:r>
              <a:rPr lang="en-US" sz="2000" dirty="0" smtClean="0"/>
              <a:t> </a:t>
            </a:r>
            <a:r>
              <a:rPr lang="en-US" sz="2000" dirty="0" err="1" smtClean="0"/>
              <a:t>tvorbe</a:t>
            </a:r>
            <a:r>
              <a:rPr lang="en-US" sz="2000" dirty="0" smtClean="0"/>
              <a:t> </a:t>
            </a:r>
            <a:r>
              <a:rPr lang="en-US" sz="2000" dirty="0" err="1" smtClean="0"/>
              <a:t>štátnych</a:t>
            </a:r>
            <a:r>
              <a:rPr lang="en-US" sz="2000" dirty="0" smtClean="0"/>
              <a:t> </a:t>
            </a:r>
            <a:r>
              <a:rPr lang="en-US" sz="2000" dirty="0" err="1" smtClean="0"/>
              <a:t>politík</a:t>
            </a:r>
            <a:endParaRPr lang="en-US" sz="2000" dirty="0"/>
          </a:p>
        </p:txBody>
      </p:sp>
      <p:sp>
        <p:nvSpPr>
          <p:cNvPr id="3" name="BlokTextu 3"/>
          <p:cNvSpPr txBox="1"/>
          <p:nvPr/>
        </p:nvSpPr>
        <p:spPr>
          <a:xfrm>
            <a:off x="457200" y="1124744"/>
            <a:ext cx="8291264" cy="461665"/>
          </a:xfrm>
          <a:prstGeom prst="rect">
            <a:avLst/>
          </a:prstGeom>
          <a:noFill/>
        </p:spPr>
        <p:txBody>
          <a:bodyPr wrap="square" rtlCol="0">
            <a:spAutoFit/>
          </a:bodyPr>
          <a:lstStyle/>
          <a:p>
            <a:r>
              <a:rPr lang="sk-SK" sz="2400" b="1" dirty="0" smtClean="0">
                <a:solidFill>
                  <a:srgbClr val="C00000"/>
                </a:solidFill>
              </a:rPr>
              <a:t>Prečo porovnanie s Nórskom?</a:t>
            </a:r>
            <a:endParaRPr lang="en-GB" sz="2400" b="1" dirty="0">
              <a:solidFill>
                <a:srgbClr val="C00000"/>
              </a:solidFill>
            </a:endParaRPr>
          </a:p>
        </p:txBody>
      </p:sp>
    </p:spTree>
    <p:extLst>
      <p:ext uri="{BB962C8B-B14F-4D97-AF65-F5344CB8AC3E}">
        <p14:creationId xmlns:p14="http://schemas.microsoft.com/office/powerpoint/2010/main" val="6456095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Zástupný symbol obsahu 2"/>
          <p:cNvGraphicFramePr>
            <a:graphicFrameLocks noGrp="1"/>
          </p:cNvGraphicFramePr>
          <p:nvPr>
            <p:ph idx="1"/>
            <p:extLst/>
          </p:nvPr>
        </p:nvGraphicFramePr>
        <p:xfrm>
          <a:off x="467544" y="1844824"/>
          <a:ext cx="8280920" cy="4901616"/>
        </p:xfrm>
        <a:graphic>
          <a:graphicData uri="http://schemas.openxmlformats.org/drawingml/2006/table">
            <a:tbl>
              <a:tblPr firstRow="1" firstCol="1" bandRow="1"/>
              <a:tblGrid>
                <a:gridCol w="1584177">
                  <a:extLst>
                    <a:ext uri="{9D8B030D-6E8A-4147-A177-3AD203B41FA5}">
                      <a16:colId xmlns:a16="http://schemas.microsoft.com/office/drawing/2014/main" xmlns="" val="20000"/>
                    </a:ext>
                  </a:extLst>
                </a:gridCol>
                <a:gridCol w="3043363">
                  <a:extLst>
                    <a:ext uri="{9D8B030D-6E8A-4147-A177-3AD203B41FA5}">
                      <a16:colId xmlns:a16="http://schemas.microsoft.com/office/drawing/2014/main" xmlns="" val="20001"/>
                    </a:ext>
                  </a:extLst>
                </a:gridCol>
                <a:gridCol w="3653380">
                  <a:extLst>
                    <a:ext uri="{9D8B030D-6E8A-4147-A177-3AD203B41FA5}">
                      <a16:colId xmlns:a16="http://schemas.microsoft.com/office/drawing/2014/main" xmlns="" val="20002"/>
                    </a:ext>
                  </a:extLst>
                </a:gridCol>
              </a:tblGrid>
              <a:tr h="481176">
                <a:tc>
                  <a:txBody>
                    <a:bodyPr/>
                    <a:lstStyle/>
                    <a:p>
                      <a:pPr marL="457200" algn="ctr">
                        <a:lnSpc>
                          <a:spcPct val="107000"/>
                        </a:lnSpc>
                        <a:spcAft>
                          <a:spcPts val="0"/>
                        </a:spcAft>
                      </a:pPr>
                      <a:r>
                        <a:rPr lang="sk-SK" sz="1000">
                          <a:effectLst/>
                          <a:latin typeface="Calibri" panose="020F0502020204030204" pitchFamily="34" charset="0"/>
                          <a:ea typeface="Calibri" panose="020F0502020204030204" pitchFamily="34" charset="0"/>
                          <a:cs typeface="Times New Roman" panose="02020603050405020304" pitchFamily="18"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a:lnSpc>
                          <a:spcPct val="107000"/>
                        </a:lnSpc>
                        <a:spcAft>
                          <a:spcPts val="0"/>
                        </a:spcAft>
                      </a:pPr>
                      <a:r>
                        <a:rPr lang="sk-SK" sz="16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Inklúzia/integrácia </a:t>
                      </a:r>
                    </a:p>
                    <a:p>
                      <a:pPr marL="457200" algn="ctr">
                        <a:lnSpc>
                          <a:spcPct val="107000"/>
                        </a:lnSpc>
                        <a:spcAft>
                          <a:spcPts val="0"/>
                        </a:spcAft>
                      </a:pPr>
                      <a:r>
                        <a:rPr lang="sk-SK" sz="16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na trh práce</a:t>
                      </a:r>
                      <a:endParaRPr lang="en-GB" sz="20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a:lnSpc>
                          <a:spcPct val="107000"/>
                        </a:lnSpc>
                        <a:spcAft>
                          <a:spcPts val="0"/>
                        </a:spcAft>
                      </a:pPr>
                      <a:r>
                        <a:rPr lang="sk-SK" sz="16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Návrat na trh práce</a:t>
                      </a:r>
                      <a:endParaRPr lang="en-GB" sz="20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865483">
                <a:tc>
                  <a:txBody>
                    <a:bodyPr/>
                    <a:lstStyle/>
                    <a:p>
                      <a:pPr marL="88900" indent="0" algn="l">
                        <a:lnSpc>
                          <a:spcPct val="107000"/>
                        </a:lnSpc>
                        <a:spcAft>
                          <a:spcPts val="0"/>
                        </a:spcAft>
                        <a:tabLst/>
                      </a:pPr>
                      <a:r>
                        <a:rPr lang="sk-SK" sz="16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Osoby s formálnym statusom zdravotného znevýhodnenia</a:t>
                      </a:r>
                      <a:r>
                        <a:rPr lang="sk-SK" sz="1600" b="1" baseline="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20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p>
                      <a:pPr marL="457200" algn="l">
                        <a:lnSpc>
                          <a:spcPct val="107000"/>
                        </a:lnSpc>
                        <a:spcAft>
                          <a:spcPts val="0"/>
                        </a:spcAft>
                      </a:pPr>
                      <a:r>
                        <a:rPr lang="sk-SK" sz="16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20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88900" indent="0" algn="just">
                        <a:lnSpc>
                          <a:spcPct val="107000"/>
                        </a:lnSpc>
                        <a:spcAft>
                          <a:spcPts val="0"/>
                        </a:spcAft>
                        <a:tabLst/>
                      </a:pPr>
                      <a:r>
                        <a:rPr lang="sk-SK" sz="1400" dirty="0">
                          <a:effectLst/>
                          <a:latin typeface="Calibri" panose="020F0502020204030204" pitchFamily="34" charset="0"/>
                          <a:ea typeface="Calibri" panose="020F0502020204030204" pitchFamily="34" charset="0"/>
                          <a:cs typeface="Times New Roman" panose="02020603050405020304" pitchFamily="18" charset="0"/>
                        </a:rPr>
                        <a:t>OZZ resp. osoby s priznaným štatútom invalidity v procese integrácie na trh práce bez existujúceho pracovno-právneho vzťahu s konkrétnym zamestnávateľom (zahŕňa aj osoby hľadajúce integráciu na trh práce vo forme živností resp. iného spôsobu podnikania) </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30188" indent="-217488" algn="just">
                        <a:lnSpc>
                          <a:spcPct val="107000"/>
                        </a:lnSpc>
                        <a:spcAft>
                          <a:spcPts val="0"/>
                        </a:spcAft>
                        <a:buFont typeface="Arial" charset="0"/>
                        <a:buChar char="•"/>
                        <a:tabLst/>
                      </a:pPr>
                      <a:r>
                        <a:rPr lang="sk-SK" sz="1400" dirty="0">
                          <a:effectLst/>
                          <a:latin typeface="Calibri" panose="020F0502020204030204" pitchFamily="34" charset="0"/>
                          <a:ea typeface="Calibri" panose="020F0502020204030204" pitchFamily="34" charset="0"/>
                          <a:cs typeface="Times New Roman" panose="02020603050405020304" pitchFamily="18" charset="0"/>
                        </a:rPr>
                        <a:t>OZZ po dlhodobej PN resp. liečbe chronického ochorenia </a:t>
                      </a:r>
                    </a:p>
                    <a:p>
                      <a:pPr marL="230188" indent="-217488" algn="just">
                        <a:lnSpc>
                          <a:spcPct val="107000"/>
                        </a:lnSpc>
                        <a:spcAft>
                          <a:spcPts val="0"/>
                        </a:spcAft>
                        <a:buFont typeface="Arial" charset="0"/>
                        <a:buChar char="•"/>
                        <a:tabLst/>
                      </a:pPr>
                      <a:r>
                        <a:rPr lang="sk-SK" sz="1400" dirty="0">
                          <a:effectLst/>
                          <a:latin typeface="Calibri" panose="020F0502020204030204" pitchFamily="34" charset="0"/>
                          <a:ea typeface="Calibri" panose="020F0502020204030204" pitchFamily="34" charset="0"/>
                          <a:cs typeface="Times New Roman" panose="02020603050405020304" pitchFamily="18" charset="0"/>
                        </a:rPr>
                        <a:t>s priznaným štatútom zdravotného postihnutia </a:t>
                      </a:r>
                    </a:p>
                    <a:p>
                      <a:pPr marL="230188" indent="-217488" algn="just">
                        <a:lnSpc>
                          <a:spcPct val="107000"/>
                        </a:lnSpc>
                        <a:spcAft>
                          <a:spcPts val="0"/>
                        </a:spcAft>
                        <a:buFont typeface="Arial" charset="0"/>
                        <a:buChar char="•"/>
                        <a:tabLst/>
                      </a:pPr>
                      <a:r>
                        <a:rPr lang="sk-SK" sz="1400" dirty="0">
                          <a:effectLst/>
                          <a:latin typeface="Calibri" panose="020F0502020204030204" pitchFamily="34" charset="0"/>
                          <a:ea typeface="Calibri" panose="020F0502020204030204" pitchFamily="34" charset="0"/>
                          <a:cs typeface="Times New Roman" panose="02020603050405020304" pitchFamily="18" charset="0"/>
                        </a:rPr>
                        <a:t>v procese reintegrácie do pracovného procesu u predošlého zamestnávateľa</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525910">
                <a:tc>
                  <a:txBody>
                    <a:bodyPr/>
                    <a:lstStyle/>
                    <a:p>
                      <a:pPr marL="88900" indent="0" algn="l">
                        <a:lnSpc>
                          <a:spcPct val="107000"/>
                        </a:lnSpc>
                        <a:spcAft>
                          <a:spcPts val="0"/>
                        </a:spcAft>
                        <a:tabLst/>
                      </a:pPr>
                      <a:r>
                        <a:rPr lang="sk-SK" sz="16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Osoby bez formálneho statusu zdravotného znevýhodnenia</a:t>
                      </a:r>
                      <a:endParaRPr lang="en-GB" sz="20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88900" indent="0" algn="just">
                        <a:lnSpc>
                          <a:spcPct val="107000"/>
                        </a:lnSpc>
                        <a:spcAft>
                          <a:spcPts val="0"/>
                        </a:spcAft>
                        <a:tabLst/>
                      </a:pPr>
                      <a:r>
                        <a:rPr lang="sk-SK" sz="1400" dirty="0">
                          <a:effectLst/>
                          <a:latin typeface="Calibri" panose="020F0502020204030204" pitchFamily="34" charset="0"/>
                          <a:ea typeface="Calibri" panose="020F0502020204030204" pitchFamily="34" charset="0"/>
                          <a:cs typeface="Times New Roman" panose="02020603050405020304" pitchFamily="18" charset="0"/>
                        </a:rPr>
                        <a:t>Osoby po dlhodobej PN resp. liečbe chronického ochorenia ale bez formálne priznaného štatútu zdravotného postihnutia v procese integrácie na trh práce bez existujúceho pracovno-právneho vzťahu s konkrétnym zamestnávateľom (zahŕňa aj osoby hľadajúce integráciu na trh práce vo forme živností resp. iného spôsobu podnikania)</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30188" indent="-217488" algn="just">
                        <a:lnSpc>
                          <a:spcPct val="107000"/>
                        </a:lnSpc>
                        <a:spcAft>
                          <a:spcPts val="0"/>
                        </a:spcAft>
                        <a:buFont typeface="Arial" charset="0"/>
                        <a:buChar char="•"/>
                        <a:tabLst/>
                      </a:pPr>
                      <a:r>
                        <a:rPr lang="sk-SK" sz="1400" baseline="0" dirty="0">
                          <a:effectLst/>
                          <a:latin typeface="Calibri" panose="020F0502020204030204" pitchFamily="34" charset="0"/>
                          <a:ea typeface="Calibri" panose="020F0502020204030204" pitchFamily="34" charset="0"/>
                          <a:cs typeface="Times New Roman" panose="02020603050405020304" pitchFamily="18" charset="0"/>
                        </a:rPr>
                        <a:t>o</a:t>
                      </a:r>
                      <a:r>
                        <a:rPr lang="sk-SK" sz="1400" dirty="0">
                          <a:effectLst/>
                          <a:latin typeface="Calibri" panose="020F0502020204030204" pitchFamily="34" charset="0"/>
                          <a:ea typeface="Calibri" panose="020F0502020204030204" pitchFamily="34" charset="0"/>
                          <a:cs typeface="Times New Roman" panose="02020603050405020304" pitchFamily="18" charset="0"/>
                        </a:rPr>
                        <a:t>soby po dlhodobej PN resp. liečbe chronického ochorenia </a:t>
                      </a:r>
                    </a:p>
                    <a:p>
                      <a:pPr marL="268288" indent="-255588" algn="just">
                        <a:lnSpc>
                          <a:spcPct val="107000"/>
                        </a:lnSpc>
                        <a:spcAft>
                          <a:spcPts val="0"/>
                        </a:spcAft>
                        <a:buFont typeface="Arial" charset="0"/>
                        <a:buChar char="•"/>
                        <a:tabLst/>
                      </a:pPr>
                      <a:r>
                        <a:rPr lang="sk-SK" sz="1400" dirty="0">
                          <a:effectLst/>
                          <a:latin typeface="Calibri" panose="020F0502020204030204" pitchFamily="34" charset="0"/>
                          <a:ea typeface="Calibri" panose="020F0502020204030204" pitchFamily="34" charset="0"/>
                          <a:cs typeface="Times New Roman" panose="02020603050405020304" pitchFamily="18" charset="0"/>
                        </a:rPr>
                        <a:t>bez formálne priznaného štatútu zdravotného postihnutia v procese reintegrácie do pracovného procesu u predošlého zamestnávateľa</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bl>
          </a:graphicData>
        </a:graphic>
      </p:graphicFrame>
      <p:sp>
        <p:nvSpPr>
          <p:cNvPr id="4" name="BlokTextu 3"/>
          <p:cNvSpPr txBox="1"/>
          <p:nvPr/>
        </p:nvSpPr>
        <p:spPr>
          <a:xfrm>
            <a:off x="395536" y="1268760"/>
            <a:ext cx="6264696" cy="461665"/>
          </a:xfrm>
          <a:prstGeom prst="rect">
            <a:avLst/>
          </a:prstGeom>
          <a:noFill/>
        </p:spPr>
        <p:txBody>
          <a:bodyPr wrap="square" rtlCol="0">
            <a:spAutoFit/>
          </a:bodyPr>
          <a:lstStyle/>
          <a:p>
            <a:r>
              <a:rPr lang="sk-SK" sz="2400" b="1" dirty="0">
                <a:solidFill>
                  <a:srgbClr val="C00000"/>
                </a:solidFill>
              </a:rPr>
              <a:t>Analytický a koncepčný rámec </a:t>
            </a:r>
            <a:endParaRPr lang="en-GB" sz="2400" b="1" dirty="0">
              <a:solidFill>
                <a:srgbClr val="C00000"/>
              </a:solidFill>
            </a:endParaRPr>
          </a:p>
        </p:txBody>
      </p:sp>
    </p:spTree>
    <p:extLst>
      <p:ext uri="{BB962C8B-B14F-4D97-AF65-F5344CB8AC3E}">
        <p14:creationId xmlns:p14="http://schemas.microsoft.com/office/powerpoint/2010/main" val="16724230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sahu 1"/>
          <p:cNvSpPr>
            <a:spLocks noGrp="1"/>
          </p:cNvSpPr>
          <p:nvPr>
            <p:ph idx="1"/>
          </p:nvPr>
        </p:nvSpPr>
        <p:spPr>
          <a:xfrm>
            <a:off x="457200" y="1700808"/>
            <a:ext cx="8229600" cy="4886003"/>
          </a:xfrm>
        </p:spPr>
        <p:txBody>
          <a:bodyPr/>
          <a:lstStyle/>
          <a:p>
            <a:r>
              <a:rPr lang="sk-SK" sz="2000" dirty="0" smtClean="0"/>
              <a:t>Viaczdrojový </a:t>
            </a:r>
            <a:r>
              <a:rPr lang="sk-SK" sz="2000" dirty="0"/>
              <a:t>prístup </a:t>
            </a:r>
            <a:r>
              <a:rPr lang="mr-IN" sz="2000" dirty="0"/>
              <a:t>–</a:t>
            </a:r>
            <a:r>
              <a:rPr lang="sk-SK" sz="2000" dirty="0"/>
              <a:t> kvantitatívne aj kvalitatívne dáta a </a:t>
            </a:r>
            <a:r>
              <a:rPr lang="sk-SK" sz="2000" dirty="0" smtClean="0"/>
              <a:t>analýzy</a:t>
            </a:r>
          </a:p>
          <a:p>
            <a:r>
              <a:rPr lang="sk-SK" sz="2000" dirty="0" smtClean="0"/>
              <a:t>Dáta o OZZ z rôznych zdrojov </a:t>
            </a:r>
            <a:r>
              <a:rPr lang="mr-IN" sz="2000" dirty="0" smtClean="0"/>
              <a:t>–</a:t>
            </a:r>
            <a:r>
              <a:rPr lang="sk-SK" sz="2000" dirty="0" smtClean="0"/>
              <a:t> mapovanie trendov, regionálnych rozdielov a štruktúry OZZ</a:t>
            </a:r>
          </a:p>
          <a:p>
            <a:r>
              <a:rPr lang="sk-SK" sz="2000" dirty="0" smtClean="0"/>
              <a:t>2 vlastné online prieskumy CELSI ohľadom návratu do práce po dlhodobej PN v rámci projektu REWIR (prieskum medzi sociálnymi partnermi a prieskum medzi pracovníkmi)</a:t>
            </a:r>
          </a:p>
          <a:p>
            <a:r>
              <a:rPr lang="sk-SK" sz="2000" dirty="0" smtClean="0"/>
              <a:t>35 osobných rozhovorov v SR so všetkými štyrmi typmi aktérov (15 MVO, 10 štát, 5 zamestnávatelia, 5 odbory)</a:t>
            </a:r>
          </a:p>
          <a:p>
            <a:r>
              <a:rPr lang="sk-SK" sz="2000" dirty="0" smtClean="0"/>
              <a:t>Kódovanie rozhovorov </a:t>
            </a:r>
            <a:r>
              <a:rPr lang="sk-SK" sz="2000" dirty="0" err="1" smtClean="0"/>
              <a:t>softwareom</a:t>
            </a:r>
            <a:r>
              <a:rPr lang="sk-SK" sz="2000" dirty="0" smtClean="0"/>
              <a:t> </a:t>
            </a:r>
            <a:r>
              <a:rPr lang="sk-SK" sz="2000" dirty="0" err="1" smtClean="0"/>
              <a:t>Dedoose</a:t>
            </a:r>
            <a:r>
              <a:rPr lang="sk-SK" sz="2000" dirty="0" smtClean="0"/>
              <a:t> </a:t>
            </a:r>
            <a:r>
              <a:rPr lang="mr-IN" sz="2000" dirty="0" smtClean="0"/>
              <a:t>–</a:t>
            </a:r>
            <a:r>
              <a:rPr lang="sk-SK" sz="2000" dirty="0" smtClean="0"/>
              <a:t> jednotná štruktúra analýzy kvalitatívnych dát</a:t>
            </a:r>
            <a:endParaRPr lang="en-GB" sz="2000" dirty="0"/>
          </a:p>
        </p:txBody>
      </p:sp>
      <p:sp>
        <p:nvSpPr>
          <p:cNvPr id="3" name="BlokTextu 3"/>
          <p:cNvSpPr txBox="1"/>
          <p:nvPr/>
        </p:nvSpPr>
        <p:spPr>
          <a:xfrm>
            <a:off x="457200" y="1230868"/>
            <a:ext cx="6264696" cy="461665"/>
          </a:xfrm>
          <a:prstGeom prst="rect">
            <a:avLst/>
          </a:prstGeom>
          <a:noFill/>
        </p:spPr>
        <p:txBody>
          <a:bodyPr wrap="square" rtlCol="0">
            <a:spAutoFit/>
          </a:bodyPr>
          <a:lstStyle/>
          <a:p>
            <a:r>
              <a:rPr lang="sk-SK" sz="2400" b="1" dirty="0">
                <a:solidFill>
                  <a:srgbClr val="C00000"/>
                </a:solidFill>
              </a:rPr>
              <a:t>Metodológia </a:t>
            </a:r>
            <a:r>
              <a:rPr lang="sk-SK" sz="2400" b="1" dirty="0" smtClean="0">
                <a:solidFill>
                  <a:srgbClr val="C00000"/>
                </a:solidFill>
              </a:rPr>
              <a:t>zberu a analýzy dát</a:t>
            </a:r>
            <a:endParaRPr lang="en-GB" sz="2400" b="1" dirty="0">
              <a:solidFill>
                <a:srgbClr val="C00000"/>
              </a:solidFill>
            </a:endParaRPr>
          </a:p>
        </p:txBody>
      </p:sp>
    </p:spTree>
    <p:extLst>
      <p:ext uri="{BB962C8B-B14F-4D97-AF65-F5344CB8AC3E}">
        <p14:creationId xmlns:p14="http://schemas.microsoft.com/office/powerpoint/2010/main" val="7121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sahu 1"/>
          <p:cNvSpPr>
            <a:spLocks noGrp="1"/>
          </p:cNvSpPr>
          <p:nvPr>
            <p:ph idx="1"/>
          </p:nvPr>
        </p:nvSpPr>
        <p:spPr>
          <a:xfrm>
            <a:off x="395536" y="1124744"/>
            <a:ext cx="8229600" cy="5544616"/>
          </a:xfrm>
        </p:spPr>
        <p:txBody>
          <a:bodyPr/>
          <a:lstStyle/>
          <a:p>
            <a:pPr marL="0" lvl="0" indent="0">
              <a:buNone/>
            </a:pPr>
            <a:r>
              <a:rPr lang="sk-SK" sz="2400" dirty="0">
                <a:solidFill>
                  <a:srgbClr val="C00000"/>
                </a:solidFill>
              </a:rPr>
              <a:t>  </a:t>
            </a:r>
            <a:r>
              <a:rPr lang="sk-SK" sz="2400" b="1" dirty="0">
                <a:solidFill>
                  <a:srgbClr val="C00000"/>
                </a:solidFill>
              </a:rPr>
              <a:t>Pracovná integrácia v legislatíve</a:t>
            </a:r>
          </a:p>
          <a:p>
            <a:pPr marL="447675" lvl="1" indent="-268288">
              <a:buFont typeface="Arial" panose="020B0604020202020204" pitchFamily="34" charset="0"/>
              <a:buChar char="•"/>
            </a:pPr>
            <a:r>
              <a:rPr lang="sk-SK" sz="2000" dirty="0"/>
              <a:t>V slovenskom systéme pracovnej integrácie OZZ sú dve kľúčové kategórie: poberatelia invalidných dôchodkov a ťažko zdravotne postihnutí (ZŤP) </a:t>
            </a:r>
            <a:endParaRPr lang="en-GB" sz="2000" dirty="0"/>
          </a:p>
          <a:p>
            <a:pPr marL="447675" lvl="1" indent="-268288">
              <a:buFont typeface="Arial" panose="020B0604020202020204" pitchFamily="34" charset="0"/>
              <a:buChar char="•"/>
            </a:pPr>
            <a:r>
              <a:rPr lang="sk-SK" sz="2000" dirty="0"/>
              <a:t>Posúdenie statusu zdravotne znevýhodnenej osoby je založené </a:t>
            </a:r>
            <a:r>
              <a:rPr lang="sk-SK" sz="2000" b="1" dirty="0"/>
              <a:t>výlučne na medicínskych zisteniach </a:t>
            </a:r>
            <a:r>
              <a:rPr lang="sk-SK" sz="2000" dirty="0"/>
              <a:t>napriek tomu, že sa Slovensko odvoláva na Dohovor OSN, ktorý poukazuje na premenlivosť pojmu zdravotného postihnutia a jeho kultúrnej podmienenosti</a:t>
            </a:r>
            <a:endParaRPr lang="en-GB" sz="2000" dirty="0"/>
          </a:p>
          <a:p>
            <a:pPr marL="447675" lvl="1" indent="-268288">
              <a:buFont typeface="Arial" panose="020B0604020202020204" pitchFamily="34" charset="0"/>
              <a:buChar char="•"/>
            </a:pPr>
            <a:r>
              <a:rPr lang="sk-SK" sz="2000" dirty="0"/>
              <a:t>Sociálno-pracovná legislatíva vo vzťahu ku OZZ je pokrytá spektrom rôznych legislatívnych noriem, </a:t>
            </a:r>
            <a:r>
              <a:rPr lang="sk-SK" sz="2000" b="1" dirty="0"/>
              <a:t>chýba však jednotná definícia a koncept zdravotného znevýhodnenia</a:t>
            </a:r>
          </a:p>
          <a:p>
            <a:pPr marL="447675" lvl="1" indent="-268288">
              <a:buFont typeface="Arial" panose="020B0604020202020204" pitchFamily="34" charset="0"/>
              <a:buChar char="•"/>
            </a:pPr>
            <a:r>
              <a:rPr lang="sk-SK" sz="2000" dirty="0"/>
              <a:t>V legislatíve ako aj vo výskume v súčasnosti </a:t>
            </a:r>
            <a:r>
              <a:rPr lang="sk-SK" sz="2000" b="1" dirty="0"/>
              <a:t>absentuje kategória osôb po dlhodobej práceneschopnosti</a:t>
            </a:r>
            <a:r>
              <a:rPr lang="sk-SK" sz="2000" dirty="0"/>
              <a:t> (PN), ich návrat a reintegrácia na trh práce: chýba ich definícia, nepoznáme ich počet a aktuálne chýbajú politiky cielené na pracovnú integráciu tejto  skupiny</a:t>
            </a:r>
            <a:endParaRPr lang="en-GB" sz="2000" dirty="0"/>
          </a:p>
        </p:txBody>
      </p:sp>
    </p:spTree>
    <p:extLst>
      <p:ext uri="{BB962C8B-B14F-4D97-AF65-F5344CB8AC3E}">
        <p14:creationId xmlns:p14="http://schemas.microsoft.com/office/powerpoint/2010/main" val="12317372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sahu 1"/>
          <p:cNvSpPr>
            <a:spLocks noGrp="1"/>
          </p:cNvSpPr>
          <p:nvPr>
            <p:ph idx="1"/>
          </p:nvPr>
        </p:nvSpPr>
        <p:spPr>
          <a:xfrm>
            <a:off x="467544" y="1124744"/>
            <a:ext cx="8229600" cy="4248472"/>
          </a:xfrm>
        </p:spPr>
        <p:txBody>
          <a:bodyPr/>
          <a:lstStyle/>
          <a:p>
            <a:pPr marL="0" indent="0">
              <a:buNone/>
            </a:pPr>
            <a:r>
              <a:rPr lang="sk-SK" sz="2400" b="1" dirty="0">
                <a:solidFill>
                  <a:srgbClr val="C00000"/>
                </a:solidFill>
              </a:rPr>
              <a:t>Zistenia predošlých výskumov</a:t>
            </a:r>
          </a:p>
          <a:p>
            <a:pPr marL="320675" lvl="1" indent="-269875">
              <a:buFont typeface="Arial" panose="020B0604020202020204" pitchFamily="34" charset="0"/>
              <a:buChar char="•"/>
            </a:pPr>
            <a:endParaRPr lang="sk-SK" sz="1800" dirty="0"/>
          </a:p>
          <a:p>
            <a:pPr marL="320675" lvl="1" indent="-269875">
              <a:buFont typeface="Arial" panose="020B0604020202020204" pitchFamily="34" charset="0"/>
              <a:buChar char="•"/>
            </a:pPr>
            <a:r>
              <a:rPr lang="sk-SK" sz="2000" dirty="0"/>
              <a:t>slabá miera „pripútania“ osôb so zdravotným znevýhodnením na trh práce a nízka kvalita ich pracovných miest </a:t>
            </a:r>
          </a:p>
          <a:p>
            <a:pPr marL="320675" lvl="1" indent="-269875">
              <a:buFont typeface="Arial" panose="020B0604020202020204" pitchFamily="34" charset="0"/>
              <a:buChar char="•"/>
            </a:pPr>
            <a:r>
              <a:rPr lang="sk-SK" sz="2000" dirty="0"/>
              <a:t>v súčasnosti neexistuje jednotné vymedzenie a definícia skupiny OZZ, odlišnosti v rôznych legislatívnych normách</a:t>
            </a:r>
          </a:p>
          <a:p>
            <a:pPr marL="320675" lvl="1" indent="-269875">
              <a:buFont typeface="Arial" panose="020B0604020202020204" pitchFamily="34" charset="0"/>
              <a:buChar char="•"/>
            </a:pPr>
            <a:r>
              <a:rPr lang="sk-SK" sz="2000" dirty="0"/>
              <a:t>Doterajší výskum skôr špecifický, napr. zameranie na analýzu konkrétnych nástrojov a politík, napr. chránené dielne (štúdie IVPR)</a:t>
            </a:r>
          </a:p>
          <a:p>
            <a:pPr marL="320675" lvl="1" indent="-269875">
              <a:buFont typeface="Arial" panose="020B0604020202020204" pitchFamily="34" charset="0"/>
              <a:buChar char="•"/>
            </a:pPr>
            <a:r>
              <a:rPr lang="sk-SK" sz="2000" dirty="0"/>
              <a:t>Slovensko absentuje v medzinárodnom výskume, relatívne málo pokryté sú aj špecifické podskupiny s viacnásobným znevýhodnením, najmä ľudia bez domova  </a:t>
            </a:r>
          </a:p>
          <a:p>
            <a:pPr lvl="1"/>
            <a:endParaRPr lang="sk-SK" dirty="0"/>
          </a:p>
          <a:p>
            <a:pPr lvl="1"/>
            <a:endParaRPr lang="sk-SK" dirty="0"/>
          </a:p>
          <a:p>
            <a:endParaRPr lang="sk-SK" dirty="0"/>
          </a:p>
        </p:txBody>
      </p:sp>
    </p:spTree>
    <p:extLst>
      <p:ext uri="{BB962C8B-B14F-4D97-AF65-F5344CB8AC3E}">
        <p14:creationId xmlns:p14="http://schemas.microsoft.com/office/powerpoint/2010/main" val="65368372"/>
      </p:ext>
    </p:extLst>
  </p:cSld>
  <p:clrMapOvr>
    <a:masterClrMapping/>
  </p:clrMapOvr>
</p:sld>
</file>

<file path=ppt/theme/theme1.xml><?xml version="1.0" encoding="utf-8"?>
<a:theme xmlns:a="http://schemas.openxmlformats.org/drawingml/2006/main" name="Predvolený návrh">
  <a:themeElements>
    <a:clrScheme name="Predvolený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redvolený návrh">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Predvolený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edvolený návrh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redvolený návrh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redvolený návrh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redvolený návrh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redvolený návrh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redvolený návrh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redvolený návrh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redvolený návrh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redvolený návrh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redvolený návrh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redvolený návrh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908</TotalTime>
  <Words>4753</Words>
  <Application>Microsoft Macintosh PowerPoint</Application>
  <PresentationFormat>On-screen Show (4:3)</PresentationFormat>
  <Paragraphs>686</Paragraphs>
  <Slides>49</Slides>
  <Notes>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49</vt:i4>
      </vt:variant>
    </vt:vector>
  </HeadingPairs>
  <TitlesOfParts>
    <vt:vector size="58" baseType="lpstr">
      <vt:lpstr>Adobe Caslon Pro</vt:lpstr>
      <vt:lpstr>Calibri</vt:lpstr>
      <vt:lpstr>ＭＳ Ｐゴシック</vt:lpstr>
      <vt:lpstr>Symbol</vt:lpstr>
      <vt:lpstr>Times New Roman</vt:lpstr>
      <vt:lpstr>Verdana</vt:lpstr>
      <vt:lpstr>Wingdings</vt:lpstr>
      <vt:lpstr>Arial</vt:lpstr>
      <vt:lpstr>Predvolený návrh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15.0037</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Nadpis prezentácie popis k prezentácii</dc:title>
  <dc:creator>Hela</dc:creator>
  <cp:lastModifiedBy>marta.kahancova@celsi.sk</cp:lastModifiedBy>
  <cp:revision>91</cp:revision>
  <dcterms:created xsi:type="dcterms:W3CDTF">2015-09-09T12:47:17Z</dcterms:created>
  <dcterms:modified xsi:type="dcterms:W3CDTF">2020-09-06T21:21:47Z</dcterms:modified>
</cp:coreProperties>
</file>